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780" r:id="rId2"/>
    <p:sldId id="743" r:id="rId3"/>
    <p:sldId id="854" r:id="rId4"/>
    <p:sldId id="737" r:id="rId5"/>
    <p:sldId id="864" r:id="rId6"/>
    <p:sldId id="875" r:id="rId7"/>
    <p:sldId id="876" r:id="rId8"/>
    <p:sldId id="877" r:id="rId9"/>
    <p:sldId id="878" r:id="rId10"/>
    <p:sldId id="856" r:id="rId11"/>
    <p:sldId id="857" r:id="rId12"/>
    <p:sldId id="865" r:id="rId13"/>
    <p:sldId id="889" r:id="rId14"/>
    <p:sldId id="890" r:id="rId15"/>
    <p:sldId id="858" r:id="rId16"/>
    <p:sldId id="859" r:id="rId17"/>
    <p:sldId id="866" r:id="rId18"/>
    <p:sldId id="897" r:id="rId19"/>
    <p:sldId id="898" r:id="rId20"/>
    <p:sldId id="899" r:id="rId21"/>
    <p:sldId id="900" r:id="rId22"/>
    <p:sldId id="918" r:id="rId23"/>
    <p:sldId id="860" r:id="rId24"/>
    <p:sldId id="901" r:id="rId25"/>
    <p:sldId id="908" r:id="rId26"/>
    <p:sldId id="909" r:id="rId27"/>
    <p:sldId id="910" r:id="rId28"/>
    <p:sldId id="902" r:id="rId29"/>
    <p:sldId id="862" r:id="rId30"/>
    <p:sldId id="863" r:id="rId31"/>
    <p:sldId id="879" r:id="rId32"/>
    <p:sldId id="868" r:id="rId33"/>
    <p:sldId id="884" r:id="rId34"/>
    <p:sldId id="916" r:id="rId35"/>
    <p:sldId id="917" r:id="rId36"/>
  </p:sldIdLst>
  <p:sldSz cx="12196763"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a:srgbClr val="FDE155"/>
    <a:srgbClr val="0A9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4" autoAdjust="0"/>
    <p:restoredTop sz="49635" autoAdjust="0"/>
  </p:normalViewPr>
  <p:slideViewPr>
    <p:cSldViewPr snapToObjects="1">
      <p:cViewPr varScale="1">
        <p:scale>
          <a:sx n="114" d="100"/>
          <a:sy n="114" d="100"/>
        </p:scale>
        <p:origin x="732" y="108"/>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380655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pPr/>
              <a:t>2017/2/15</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extLst>
      <p:ext uri="{BB962C8B-B14F-4D97-AF65-F5344CB8AC3E}">
        <p14:creationId xmlns:p14="http://schemas.microsoft.com/office/powerpoint/2010/main" val="336221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val="95959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0470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4527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7138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1517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val="37149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8338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15810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7605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8198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extLst>
      <p:ext uri="{BB962C8B-B14F-4D97-AF65-F5344CB8AC3E}">
        <p14:creationId xmlns:p14="http://schemas.microsoft.com/office/powerpoint/2010/main" val="357506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984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8454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2986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23</a:t>
            </a:fld>
            <a:endParaRPr lang="en-US"/>
          </a:p>
        </p:txBody>
      </p:sp>
    </p:spTree>
    <p:extLst>
      <p:ext uri="{BB962C8B-B14F-4D97-AF65-F5344CB8AC3E}">
        <p14:creationId xmlns:p14="http://schemas.microsoft.com/office/powerpoint/2010/main" val="254305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17068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44276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31369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51168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64894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29</a:t>
            </a:fld>
            <a:endParaRPr lang="en-US"/>
          </a:p>
        </p:txBody>
      </p:sp>
    </p:spTree>
    <p:extLst>
      <p:ext uri="{BB962C8B-B14F-4D97-AF65-F5344CB8AC3E}">
        <p14:creationId xmlns:p14="http://schemas.microsoft.com/office/powerpoint/2010/main" val="413352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a:t>
            </a:fld>
            <a:endParaRPr lang="en-US"/>
          </a:p>
        </p:txBody>
      </p:sp>
    </p:spTree>
    <p:extLst>
      <p:ext uri="{BB962C8B-B14F-4D97-AF65-F5344CB8AC3E}">
        <p14:creationId xmlns:p14="http://schemas.microsoft.com/office/powerpoint/2010/main" val="3124746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04876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08863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11412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49900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57240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35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165034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923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3578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5209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6726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8089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0547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782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943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5" name="TextBox 14"/>
          <p:cNvSpPr txBox="1"/>
          <p:nvPr userDrawn="1"/>
        </p:nvSpPr>
        <p:spPr>
          <a:xfrm>
            <a:off x="5528124" y="6550223"/>
            <a:ext cx="1140515" cy="307777"/>
          </a:xfrm>
          <a:prstGeom prst="rect">
            <a:avLst/>
          </a:prstGeom>
          <a:noFill/>
        </p:spPr>
        <p:txBody>
          <a:bodyPr wrap="square" rtlCol="0">
            <a:spAutoFit/>
          </a:bodyPr>
          <a:lstStyle/>
          <a:p>
            <a:pPr algn="ctr"/>
            <a:r>
              <a:rPr lang="zh-CN" altLang="en-US" sz="1400" dirty="0">
                <a:solidFill>
                  <a:schemeClr val="accent2"/>
                </a:solidFill>
                <a:latin typeface="+mn-ea"/>
                <a:ea typeface="+mn-ea"/>
              </a:rPr>
              <a:t>－</a:t>
            </a:r>
            <a:fld id="{B879B013-EF15-44F9-9A4C-93BE492C244C}" type="slidenum">
              <a:rPr lang="zh-CN" altLang="en-US" sz="1400" smtClean="0">
                <a:solidFill>
                  <a:schemeClr val="accent2"/>
                </a:solidFill>
                <a:latin typeface="+mn-ea"/>
                <a:ea typeface="+mn-ea"/>
              </a:rPr>
              <a:pPr algn="ctr"/>
              <a:t>‹#›</a:t>
            </a:fld>
            <a:r>
              <a:rPr lang="zh-CN" altLang="en-US" sz="1400" dirty="0">
                <a:solidFill>
                  <a:schemeClr val="accent2"/>
                </a:solidFill>
                <a:latin typeface="+mn-ea"/>
                <a:ea typeface="+mn-ea"/>
              </a:rPr>
              <a:t>－</a:t>
            </a:r>
          </a:p>
        </p:txBody>
      </p:sp>
    </p:spTree>
    <p:extLst>
      <p:ext uri="{BB962C8B-B14F-4D97-AF65-F5344CB8AC3E}">
        <p14:creationId xmlns:p14="http://schemas.microsoft.com/office/powerpoint/2010/main" val="36461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3885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8988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974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049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2047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8931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a:t>单击此处编辑母版文本样式</a:t>
            </a:r>
          </a:p>
          <a:p>
            <a:pPr lvl="1"/>
            <a:r>
              <a:rPr lang="zh-CN" dirty="0"/>
              <a:t>第二级</a:t>
            </a:r>
          </a:p>
        </p:txBody>
      </p:sp>
    </p:spTree>
    <p:extLst>
      <p:ext uri="{BB962C8B-B14F-4D97-AF65-F5344CB8AC3E}">
        <p14:creationId xmlns:p14="http://schemas.microsoft.com/office/powerpoint/2010/main"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4634706" y="4941168"/>
            <a:ext cx="495300" cy="509588"/>
            <a:chOff x="7127876" y="5013176"/>
            <a:chExt cx="495300" cy="509588"/>
          </a:xfrm>
          <a:solidFill>
            <a:schemeClr val="accent2"/>
          </a:solidFill>
        </p:grpSpPr>
        <p:sp>
          <p:nvSpPr>
            <p:cNvPr id="27" name="Oval 9"/>
            <p:cNvSpPr>
              <a:spLocks noChangeArrowheads="1"/>
            </p:cNvSpPr>
            <p:nvPr/>
          </p:nvSpPr>
          <p:spPr bwMode="auto">
            <a:xfrm>
              <a:off x="712787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4"/>
            <p:cNvSpPr>
              <a:spLocks noEditPoints="1"/>
            </p:cNvSpPr>
            <p:nvPr/>
          </p:nvSpPr>
          <p:spPr bwMode="auto">
            <a:xfrm>
              <a:off x="7215188" y="5073501"/>
              <a:ext cx="331787" cy="327025"/>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p:cNvGrpSpPr/>
          <p:nvPr/>
        </p:nvGrpSpPr>
        <p:grpSpPr>
          <a:xfrm>
            <a:off x="5250656" y="4941168"/>
            <a:ext cx="495300" cy="509588"/>
            <a:chOff x="7743826" y="5013176"/>
            <a:chExt cx="495300" cy="509588"/>
          </a:xfrm>
          <a:solidFill>
            <a:schemeClr val="accent2"/>
          </a:solidFill>
        </p:grpSpPr>
        <p:sp>
          <p:nvSpPr>
            <p:cNvPr id="30" name="Oval 10"/>
            <p:cNvSpPr>
              <a:spLocks noChangeArrowheads="1"/>
            </p:cNvSpPr>
            <p:nvPr/>
          </p:nvSpPr>
          <p:spPr bwMode="auto">
            <a:xfrm>
              <a:off x="774382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5"/>
            <p:cNvSpPr>
              <a:spLocks noEditPoints="1"/>
            </p:cNvSpPr>
            <p:nvPr/>
          </p:nvSpPr>
          <p:spPr bwMode="auto">
            <a:xfrm>
              <a:off x="7834313" y="5141764"/>
              <a:ext cx="311150" cy="250825"/>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5833268" y="4941168"/>
            <a:ext cx="495300" cy="509588"/>
            <a:chOff x="8326438" y="5013176"/>
            <a:chExt cx="495300" cy="509588"/>
          </a:xfrm>
          <a:solidFill>
            <a:schemeClr val="accent2"/>
          </a:solidFill>
        </p:grpSpPr>
        <p:sp>
          <p:nvSpPr>
            <p:cNvPr id="33" name="Oval 11"/>
            <p:cNvSpPr>
              <a:spLocks noChangeArrowheads="1"/>
            </p:cNvSpPr>
            <p:nvPr/>
          </p:nvSpPr>
          <p:spPr bwMode="auto">
            <a:xfrm>
              <a:off x="8326438"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6"/>
            <p:cNvSpPr>
              <a:spLocks noEditPoints="1"/>
            </p:cNvSpPr>
            <p:nvPr/>
          </p:nvSpPr>
          <p:spPr bwMode="auto">
            <a:xfrm>
              <a:off x="8443913" y="5125889"/>
              <a:ext cx="279400" cy="284163"/>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p:cNvGrpSpPr/>
          <p:nvPr/>
        </p:nvGrpSpPr>
        <p:grpSpPr>
          <a:xfrm>
            <a:off x="6447631" y="4941168"/>
            <a:ext cx="493712" cy="509588"/>
            <a:chOff x="8940801" y="5013176"/>
            <a:chExt cx="493712" cy="509588"/>
          </a:xfrm>
          <a:solidFill>
            <a:schemeClr val="accent2"/>
          </a:solidFill>
        </p:grpSpPr>
        <p:sp>
          <p:nvSpPr>
            <p:cNvPr id="38" name="Oval 12"/>
            <p:cNvSpPr>
              <a:spLocks noChangeArrowheads="1"/>
            </p:cNvSpPr>
            <p:nvPr/>
          </p:nvSpPr>
          <p:spPr bwMode="auto">
            <a:xfrm>
              <a:off x="8940801" y="5013176"/>
              <a:ext cx="493712" cy="509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7"/>
            <p:cNvSpPr>
              <a:spLocks noEditPoints="1"/>
            </p:cNvSpPr>
            <p:nvPr/>
          </p:nvSpPr>
          <p:spPr bwMode="auto">
            <a:xfrm>
              <a:off x="9043988" y="5105251"/>
              <a:ext cx="300037" cy="330200"/>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7066756" y="4941168"/>
            <a:ext cx="495300" cy="509588"/>
            <a:chOff x="9559926" y="5013176"/>
            <a:chExt cx="495300" cy="509588"/>
          </a:xfrm>
          <a:solidFill>
            <a:schemeClr val="accent2"/>
          </a:solidFill>
        </p:grpSpPr>
        <p:sp>
          <p:nvSpPr>
            <p:cNvPr id="44" name="Oval 13"/>
            <p:cNvSpPr>
              <a:spLocks noChangeArrowheads="1"/>
            </p:cNvSpPr>
            <p:nvPr/>
          </p:nvSpPr>
          <p:spPr bwMode="auto">
            <a:xfrm>
              <a:off x="955992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18"/>
            <p:cNvSpPr>
              <a:spLocks noEditPoints="1"/>
            </p:cNvSpPr>
            <p:nvPr/>
          </p:nvSpPr>
          <p:spPr bwMode="auto">
            <a:xfrm>
              <a:off x="9685338" y="5114776"/>
              <a:ext cx="300037" cy="290513"/>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Freeform 22"/>
          <p:cNvSpPr>
            <a:spLocks noEditPoints="1"/>
          </p:cNvSpPr>
          <p:nvPr/>
        </p:nvSpPr>
        <p:spPr bwMode="auto">
          <a:xfrm>
            <a:off x="2650744" y="943903"/>
            <a:ext cx="6895274" cy="596990"/>
          </a:xfrm>
          <a:custGeom>
            <a:avLst/>
            <a:gdLst>
              <a:gd name="T0" fmla="*/ 252 w 9287"/>
              <a:gd name="T1" fmla="*/ 52 h 777"/>
              <a:gd name="T2" fmla="*/ 213 w 9287"/>
              <a:gd name="T3" fmla="*/ 52 h 777"/>
              <a:gd name="T4" fmla="*/ 469 w 9287"/>
              <a:gd name="T5" fmla="*/ 21 h 777"/>
              <a:gd name="T6" fmla="*/ 1043 w 9287"/>
              <a:gd name="T7" fmla="*/ 757 h 777"/>
              <a:gd name="T8" fmla="*/ 678 w 9287"/>
              <a:gd name="T9" fmla="*/ 393 h 777"/>
              <a:gd name="T10" fmla="*/ 640 w 9287"/>
              <a:gd name="T11" fmla="*/ 21 h 777"/>
              <a:gd name="T12" fmla="*/ 1004 w 9287"/>
              <a:gd name="T13" fmla="*/ 362 h 777"/>
              <a:gd name="T14" fmla="*/ 1659 w 9287"/>
              <a:gd name="T15" fmla="*/ 738 h 777"/>
              <a:gd name="T16" fmla="*/ 1275 w 9287"/>
              <a:gd name="T17" fmla="*/ 21 h 777"/>
              <a:gd name="T18" fmla="*/ 1314 w 9287"/>
              <a:gd name="T19" fmla="*/ 52 h 777"/>
              <a:gd name="T20" fmla="*/ 1624 w 9287"/>
              <a:gd name="T21" fmla="*/ 393 h 777"/>
              <a:gd name="T22" fmla="*/ 2376 w 9287"/>
              <a:gd name="T23" fmla="*/ 389 h 777"/>
              <a:gd name="T24" fmla="*/ 2407 w 9287"/>
              <a:gd name="T25" fmla="*/ 738 h 777"/>
              <a:gd name="T26" fmla="*/ 2396 w 9287"/>
              <a:gd name="T27" fmla="*/ 52 h 777"/>
              <a:gd name="T28" fmla="*/ 2365 w 9287"/>
              <a:gd name="T29" fmla="*/ 362 h 777"/>
              <a:gd name="T30" fmla="*/ 2419 w 9287"/>
              <a:gd name="T31" fmla="*/ 757 h 777"/>
              <a:gd name="T32" fmla="*/ 2407 w 9287"/>
              <a:gd name="T33" fmla="*/ 21 h 777"/>
              <a:gd name="T34" fmla="*/ 2617 w 9287"/>
              <a:gd name="T35" fmla="*/ 563 h 777"/>
              <a:gd name="T36" fmla="*/ 3167 w 9287"/>
              <a:gd name="T37" fmla="*/ 21 h 777"/>
              <a:gd name="T38" fmla="*/ 2993 w 9287"/>
              <a:gd name="T39" fmla="*/ 769 h 777"/>
              <a:gd name="T40" fmla="*/ 2822 w 9287"/>
              <a:gd name="T41" fmla="*/ 21 h 777"/>
              <a:gd name="T42" fmla="*/ 3167 w 9287"/>
              <a:gd name="T43" fmla="*/ 494 h 777"/>
              <a:gd name="T44" fmla="*/ 3578 w 9287"/>
              <a:gd name="T45" fmla="*/ 36 h 777"/>
              <a:gd name="T46" fmla="*/ 3803 w 9287"/>
              <a:gd name="T47" fmla="*/ 575 h 777"/>
              <a:gd name="T48" fmla="*/ 3400 w 9287"/>
              <a:gd name="T49" fmla="*/ 544 h 777"/>
              <a:gd name="T50" fmla="*/ 3574 w 9287"/>
              <a:gd name="T51" fmla="*/ 393 h 777"/>
              <a:gd name="T52" fmla="*/ 3787 w 9287"/>
              <a:gd name="T53" fmla="*/ 191 h 777"/>
              <a:gd name="T54" fmla="*/ 4097 w 9287"/>
              <a:gd name="T55" fmla="*/ 21 h 777"/>
              <a:gd name="T56" fmla="*/ 4857 w 9287"/>
              <a:gd name="T57" fmla="*/ 21 h 777"/>
              <a:gd name="T58" fmla="*/ 4485 w 9287"/>
              <a:gd name="T59" fmla="*/ 63 h 777"/>
              <a:gd name="T60" fmla="*/ 4442 w 9287"/>
              <a:gd name="T61" fmla="*/ 21 h 777"/>
              <a:gd name="T62" fmla="*/ 4818 w 9287"/>
              <a:gd name="T63" fmla="*/ 21 h 777"/>
              <a:gd name="T64" fmla="*/ 5462 w 9287"/>
              <a:gd name="T65" fmla="*/ 738 h 777"/>
              <a:gd name="T66" fmla="*/ 5078 w 9287"/>
              <a:gd name="T67" fmla="*/ 21 h 777"/>
              <a:gd name="T68" fmla="*/ 5117 w 9287"/>
              <a:gd name="T69" fmla="*/ 52 h 777"/>
              <a:gd name="T70" fmla="*/ 5427 w 9287"/>
              <a:gd name="T71" fmla="*/ 393 h 777"/>
              <a:gd name="T72" fmla="*/ 6039 w 9287"/>
              <a:gd name="T73" fmla="*/ 191 h 777"/>
              <a:gd name="T74" fmla="*/ 5675 w 9287"/>
              <a:gd name="T75" fmla="*/ 191 h 777"/>
              <a:gd name="T76" fmla="*/ 5834 w 9287"/>
              <a:gd name="T77" fmla="*/ 765 h 777"/>
              <a:gd name="T78" fmla="*/ 5834 w 9287"/>
              <a:gd name="T79" fmla="*/ 742 h 777"/>
              <a:gd name="T80" fmla="*/ 5632 w 9287"/>
              <a:gd name="T81" fmla="*/ 191 h 777"/>
              <a:gd name="T82" fmla="*/ 6617 w 9287"/>
              <a:gd name="T83" fmla="*/ 191 h 777"/>
              <a:gd name="T84" fmla="*/ 6252 w 9287"/>
              <a:gd name="T85" fmla="*/ 191 h 777"/>
              <a:gd name="T86" fmla="*/ 6411 w 9287"/>
              <a:gd name="T87" fmla="*/ 765 h 777"/>
              <a:gd name="T88" fmla="*/ 6411 w 9287"/>
              <a:gd name="T89" fmla="*/ 742 h 777"/>
              <a:gd name="T90" fmla="*/ 6210 w 9287"/>
              <a:gd name="T91" fmla="*/ 191 h 777"/>
              <a:gd name="T92" fmla="*/ 7326 w 9287"/>
              <a:gd name="T93" fmla="*/ 52 h 777"/>
              <a:gd name="T94" fmla="*/ 7326 w 9287"/>
              <a:gd name="T95" fmla="*/ 420 h 777"/>
              <a:gd name="T96" fmla="*/ 7326 w 9287"/>
              <a:gd name="T97" fmla="*/ 451 h 777"/>
              <a:gd name="T98" fmla="*/ 7155 w 9287"/>
              <a:gd name="T99" fmla="*/ 757 h 777"/>
              <a:gd name="T100" fmla="*/ 7547 w 9287"/>
              <a:gd name="T101" fmla="*/ 230 h 777"/>
              <a:gd name="T102" fmla="*/ 8117 w 9287"/>
              <a:gd name="T103" fmla="*/ 757 h 777"/>
              <a:gd name="T104" fmla="*/ 7783 w 9287"/>
              <a:gd name="T105" fmla="*/ 21 h 777"/>
              <a:gd name="T106" fmla="*/ 8373 w 9287"/>
              <a:gd name="T107" fmla="*/ 486 h 777"/>
              <a:gd name="T108" fmla="*/ 8373 w 9287"/>
              <a:gd name="T109" fmla="*/ 486 h 777"/>
              <a:gd name="T110" fmla="*/ 8365 w 9287"/>
              <a:gd name="T111" fmla="*/ 517 h 777"/>
              <a:gd name="T112" fmla="*/ 8458 w 9287"/>
              <a:gd name="T113" fmla="*/ 21 h 777"/>
              <a:gd name="T114" fmla="*/ 8683 w 9287"/>
              <a:gd name="T115" fmla="*/ 757 h 777"/>
              <a:gd name="T116" fmla="*/ 9225 w 9287"/>
              <a:gd name="T117" fmla="*/ 757 h 777"/>
              <a:gd name="T118" fmla="*/ 8873 w 9287"/>
              <a:gd name="T119" fmla="*/ 757 h 777"/>
              <a:gd name="T120" fmla="*/ 9249 w 9287"/>
              <a:gd name="T121" fmla="*/ 72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87" h="777">
                <a:moveTo>
                  <a:pt x="469" y="21"/>
                </a:moveTo>
                <a:lnTo>
                  <a:pt x="469" y="52"/>
                </a:lnTo>
                <a:lnTo>
                  <a:pt x="252" y="52"/>
                </a:lnTo>
                <a:lnTo>
                  <a:pt x="252" y="757"/>
                </a:lnTo>
                <a:lnTo>
                  <a:pt x="213" y="757"/>
                </a:lnTo>
                <a:lnTo>
                  <a:pt x="213" y="52"/>
                </a:lnTo>
                <a:lnTo>
                  <a:pt x="0" y="52"/>
                </a:lnTo>
                <a:lnTo>
                  <a:pt x="0" y="21"/>
                </a:lnTo>
                <a:lnTo>
                  <a:pt x="469" y="21"/>
                </a:lnTo>
                <a:close/>
                <a:moveTo>
                  <a:pt x="1004" y="21"/>
                </a:moveTo>
                <a:lnTo>
                  <a:pt x="1043" y="21"/>
                </a:lnTo>
                <a:lnTo>
                  <a:pt x="1043" y="757"/>
                </a:lnTo>
                <a:lnTo>
                  <a:pt x="1004" y="757"/>
                </a:lnTo>
                <a:lnTo>
                  <a:pt x="1004" y="393"/>
                </a:lnTo>
                <a:lnTo>
                  <a:pt x="678" y="393"/>
                </a:lnTo>
                <a:lnTo>
                  <a:pt x="678" y="757"/>
                </a:lnTo>
                <a:lnTo>
                  <a:pt x="640" y="757"/>
                </a:lnTo>
                <a:lnTo>
                  <a:pt x="640" y="21"/>
                </a:lnTo>
                <a:lnTo>
                  <a:pt x="678" y="21"/>
                </a:lnTo>
                <a:lnTo>
                  <a:pt x="678" y="362"/>
                </a:lnTo>
                <a:lnTo>
                  <a:pt x="1004" y="362"/>
                </a:lnTo>
                <a:lnTo>
                  <a:pt x="1004" y="21"/>
                </a:lnTo>
                <a:close/>
                <a:moveTo>
                  <a:pt x="1314" y="738"/>
                </a:moveTo>
                <a:lnTo>
                  <a:pt x="1659" y="738"/>
                </a:lnTo>
                <a:lnTo>
                  <a:pt x="1659" y="757"/>
                </a:lnTo>
                <a:lnTo>
                  <a:pt x="1275" y="757"/>
                </a:lnTo>
                <a:lnTo>
                  <a:pt x="1275" y="21"/>
                </a:lnTo>
                <a:lnTo>
                  <a:pt x="1651" y="21"/>
                </a:lnTo>
                <a:lnTo>
                  <a:pt x="1651" y="52"/>
                </a:lnTo>
                <a:lnTo>
                  <a:pt x="1314" y="52"/>
                </a:lnTo>
                <a:lnTo>
                  <a:pt x="1314" y="362"/>
                </a:lnTo>
                <a:lnTo>
                  <a:pt x="1624" y="362"/>
                </a:lnTo>
                <a:lnTo>
                  <a:pt x="1624" y="393"/>
                </a:lnTo>
                <a:lnTo>
                  <a:pt x="1314" y="393"/>
                </a:lnTo>
                <a:lnTo>
                  <a:pt x="1314" y="738"/>
                </a:lnTo>
                <a:close/>
                <a:moveTo>
                  <a:pt x="2376" y="389"/>
                </a:moveTo>
                <a:lnTo>
                  <a:pt x="2256" y="389"/>
                </a:lnTo>
                <a:lnTo>
                  <a:pt x="2256" y="738"/>
                </a:lnTo>
                <a:lnTo>
                  <a:pt x="2407" y="738"/>
                </a:lnTo>
                <a:cubicBezTo>
                  <a:pt x="2516" y="735"/>
                  <a:pt x="2571" y="676"/>
                  <a:pt x="2574" y="559"/>
                </a:cubicBezTo>
                <a:cubicBezTo>
                  <a:pt x="2571" y="449"/>
                  <a:pt x="2505" y="392"/>
                  <a:pt x="2376" y="389"/>
                </a:cubicBezTo>
                <a:close/>
                <a:moveTo>
                  <a:pt x="2396" y="52"/>
                </a:moveTo>
                <a:lnTo>
                  <a:pt x="2256" y="52"/>
                </a:lnTo>
                <a:lnTo>
                  <a:pt x="2256" y="362"/>
                </a:lnTo>
                <a:lnTo>
                  <a:pt x="2365" y="362"/>
                </a:lnTo>
                <a:cubicBezTo>
                  <a:pt x="2478" y="359"/>
                  <a:pt x="2537" y="306"/>
                  <a:pt x="2539" y="203"/>
                </a:cubicBezTo>
                <a:cubicBezTo>
                  <a:pt x="2539" y="102"/>
                  <a:pt x="2491" y="52"/>
                  <a:pt x="2396" y="52"/>
                </a:cubicBezTo>
                <a:close/>
                <a:moveTo>
                  <a:pt x="2419" y="757"/>
                </a:moveTo>
                <a:lnTo>
                  <a:pt x="2217" y="757"/>
                </a:lnTo>
                <a:lnTo>
                  <a:pt x="2217" y="21"/>
                </a:lnTo>
                <a:lnTo>
                  <a:pt x="2407" y="21"/>
                </a:lnTo>
                <a:cubicBezTo>
                  <a:pt x="2518" y="26"/>
                  <a:pt x="2577" y="87"/>
                  <a:pt x="2582" y="203"/>
                </a:cubicBezTo>
                <a:cubicBezTo>
                  <a:pt x="2584" y="291"/>
                  <a:pt x="2545" y="348"/>
                  <a:pt x="2465" y="373"/>
                </a:cubicBezTo>
                <a:cubicBezTo>
                  <a:pt x="2566" y="399"/>
                  <a:pt x="2617" y="463"/>
                  <a:pt x="2617" y="563"/>
                </a:cubicBezTo>
                <a:cubicBezTo>
                  <a:pt x="2614" y="690"/>
                  <a:pt x="2548" y="755"/>
                  <a:pt x="2419" y="757"/>
                </a:cubicBezTo>
                <a:close/>
                <a:moveTo>
                  <a:pt x="3167" y="494"/>
                </a:moveTo>
                <a:lnTo>
                  <a:pt x="3167" y="21"/>
                </a:lnTo>
                <a:lnTo>
                  <a:pt x="3206" y="21"/>
                </a:lnTo>
                <a:lnTo>
                  <a:pt x="3206" y="478"/>
                </a:lnTo>
                <a:cubicBezTo>
                  <a:pt x="3208" y="677"/>
                  <a:pt x="3137" y="774"/>
                  <a:pt x="2993" y="769"/>
                </a:cubicBezTo>
                <a:cubicBezTo>
                  <a:pt x="2848" y="777"/>
                  <a:pt x="2778" y="681"/>
                  <a:pt x="2783" y="482"/>
                </a:cubicBezTo>
                <a:lnTo>
                  <a:pt x="2783" y="21"/>
                </a:lnTo>
                <a:lnTo>
                  <a:pt x="2822" y="21"/>
                </a:lnTo>
                <a:lnTo>
                  <a:pt x="2822" y="497"/>
                </a:lnTo>
                <a:cubicBezTo>
                  <a:pt x="2822" y="660"/>
                  <a:pt x="2879" y="742"/>
                  <a:pt x="2993" y="742"/>
                </a:cubicBezTo>
                <a:cubicBezTo>
                  <a:pt x="3109" y="742"/>
                  <a:pt x="3167" y="659"/>
                  <a:pt x="3167" y="494"/>
                </a:cubicBezTo>
                <a:close/>
                <a:moveTo>
                  <a:pt x="3787" y="191"/>
                </a:moveTo>
                <a:lnTo>
                  <a:pt x="3748" y="207"/>
                </a:lnTo>
                <a:cubicBezTo>
                  <a:pt x="3720" y="90"/>
                  <a:pt x="3663" y="34"/>
                  <a:pt x="3578" y="36"/>
                </a:cubicBezTo>
                <a:cubicBezTo>
                  <a:pt x="3477" y="39"/>
                  <a:pt x="3425" y="90"/>
                  <a:pt x="3423" y="191"/>
                </a:cubicBezTo>
                <a:cubicBezTo>
                  <a:pt x="3418" y="266"/>
                  <a:pt x="3470" y="321"/>
                  <a:pt x="3582" y="354"/>
                </a:cubicBezTo>
                <a:cubicBezTo>
                  <a:pt x="3739" y="398"/>
                  <a:pt x="3813" y="472"/>
                  <a:pt x="3803" y="575"/>
                </a:cubicBezTo>
                <a:cubicBezTo>
                  <a:pt x="3800" y="699"/>
                  <a:pt x="3726" y="762"/>
                  <a:pt x="3582" y="765"/>
                </a:cubicBezTo>
                <a:cubicBezTo>
                  <a:pt x="3463" y="770"/>
                  <a:pt x="3389" y="700"/>
                  <a:pt x="3361" y="556"/>
                </a:cubicBezTo>
                <a:lnTo>
                  <a:pt x="3400" y="544"/>
                </a:lnTo>
                <a:cubicBezTo>
                  <a:pt x="3428" y="678"/>
                  <a:pt x="3489" y="744"/>
                  <a:pt x="3582" y="742"/>
                </a:cubicBezTo>
                <a:cubicBezTo>
                  <a:pt x="3695" y="737"/>
                  <a:pt x="3755" y="680"/>
                  <a:pt x="3760" y="571"/>
                </a:cubicBezTo>
                <a:cubicBezTo>
                  <a:pt x="3763" y="489"/>
                  <a:pt x="3701" y="429"/>
                  <a:pt x="3574" y="393"/>
                </a:cubicBezTo>
                <a:cubicBezTo>
                  <a:pt x="3437" y="359"/>
                  <a:pt x="3372" y="292"/>
                  <a:pt x="3380" y="191"/>
                </a:cubicBezTo>
                <a:cubicBezTo>
                  <a:pt x="3388" y="72"/>
                  <a:pt x="3454" y="10"/>
                  <a:pt x="3578" y="5"/>
                </a:cubicBezTo>
                <a:cubicBezTo>
                  <a:pt x="3689" y="0"/>
                  <a:pt x="3759" y="62"/>
                  <a:pt x="3787" y="191"/>
                </a:cubicBezTo>
                <a:close/>
                <a:moveTo>
                  <a:pt x="4136" y="757"/>
                </a:moveTo>
                <a:lnTo>
                  <a:pt x="4097" y="757"/>
                </a:lnTo>
                <a:lnTo>
                  <a:pt x="4097" y="21"/>
                </a:lnTo>
                <a:lnTo>
                  <a:pt x="4136" y="21"/>
                </a:lnTo>
                <a:lnTo>
                  <a:pt x="4136" y="757"/>
                </a:lnTo>
                <a:close/>
                <a:moveTo>
                  <a:pt x="4857" y="21"/>
                </a:moveTo>
                <a:lnTo>
                  <a:pt x="4857" y="757"/>
                </a:lnTo>
                <a:lnTo>
                  <a:pt x="4795" y="757"/>
                </a:lnTo>
                <a:lnTo>
                  <a:pt x="4485" y="63"/>
                </a:lnTo>
                <a:lnTo>
                  <a:pt x="4485" y="757"/>
                </a:lnTo>
                <a:lnTo>
                  <a:pt x="4442" y="757"/>
                </a:lnTo>
                <a:lnTo>
                  <a:pt x="4442" y="21"/>
                </a:lnTo>
                <a:lnTo>
                  <a:pt x="4508" y="21"/>
                </a:lnTo>
                <a:lnTo>
                  <a:pt x="4818" y="722"/>
                </a:lnTo>
                <a:lnTo>
                  <a:pt x="4818" y="21"/>
                </a:lnTo>
                <a:lnTo>
                  <a:pt x="4857" y="21"/>
                </a:lnTo>
                <a:close/>
                <a:moveTo>
                  <a:pt x="5117" y="738"/>
                </a:moveTo>
                <a:lnTo>
                  <a:pt x="5462" y="738"/>
                </a:lnTo>
                <a:lnTo>
                  <a:pt x="5462" y="757"/>
                </a:lnTo>
                <a:lnTo>
                  <a:pt x="5078" y="757"/>
                </a:lnTo>
                <a:lnTo>
                  <a:pt x="5078" y="21"/>
                </a:lnTo>
                <a:lnTo>
                  <a:pt x="5454" y="21"/>
                </a:lnTo>
                <a:lnTo>
                  <a:pt x="5454" y="52"/>
                </a:lnTo>
                <a:lnTo>
                  <a:pt x="5117" y="52"/>
                </a:lnTo>
                <a:lnTo>
                  <a:pt x="5117" y="362"/>
                </a:lnTo>
                <a:lnTo>
                  <a:pt x="5427" y="362"/>
                </a:lnTo>
                <a:lnTo>
                  <a:pt x="5427" y="393"/>
                </a:lnTo>
                <a:lnTo>
                  <a:pt x="5117" y="393"/>
                </a:lnTo>
                <a:lnTo>
                  <a:pt x="5117" y="738"/>
                </a:lnTo>
                <a:close/>
                <a:moveTo>
                  <a:pt x="6039" y="191"/>
                </a:moveTo>
                <a:lnTo>
                  <a:pt x="6000" y="207"/>
                </a:lnTo>
                <a:cubicBezTo>
                  <a:pt x="5972" y="90"/>
                  <a:pt x="5915" y="34"/>
                  <a:pt x="5830" y="36"/>
                </a:cubicBezTo>
                <a:cubicBezTo>
                  <a:pt x="5729" y="39"/>
                  <a:pt x="5677" y="90"/>
                  <a:pt x="5675" y="191"/>
                </a:cubicBezTo>
                <a:cubicBezTo>
                  <a:pt x="5670" y="266"/>
                  <a:pt x="5723" y="321"/>
                  <a:pt x="5834" y="354"/>
                </a:cubicBezTo>
                <a:cubicBezTo>
                  <a:pt x="5991" y="398"/>
                  <a:pt x="6065" y="472"/>
                  <a:pt x="6055" y="575"/>
                </a:cubicBezTo>
                <a:cubicBezTo>
                  <a:pt x="6052" y="699"/>
                  <a:pt x="5978" y="762"/>
                  <a:pt x="5834" y="765"/>
                </a:cubicBezTo>
                <a:cubicBezTo>
                  <a:pt x="5715" y="770"/>
                  <a:pt x="5641" y="700"/>
                  <a:pt x="5613" y="556"/>
                </a:cubicBezTo>
                <a:lnTo>
                  <a:pt x="5652" y="544"/>
                </a:lnTo>
                <a:cubicBezTo>
                  <a:pt x="5680" y="678"/>
                  <a:pt x="5741" y="744"/>
                  <a:pt x="5834" y="742"/>
                </a:cubicBezTo>
                <a:cubicBezTo>
                  <a:pt x="5947" y="737"/>
                  <a:pt x="6007" y="680"/>
                  <a:pt x="6012" y="571"/>
                </a:cubicBezTo>
                <a:cubicBezTo>
                  <a:pt x="6015" y="489"/>
                  <a:pt x="5953" y="429"/>
                  <a:pt x="5826" y="393"/>
                </a:cubicBezTo>
                <a:cubicBezTo>
                  <a:pt x="5689" y="359"/>
                  <a:pt x="5624" y="292"/>
                  <a:pt x="5632" y="191"/>
                </a:cubicBezTo>
                <a:cubicBezTo>
                  <a:pt x="5640" y="72"/>
                  <a:pt x="5706" y="10"/>
                  <a:pt x="5830" y="5"/>
                </a:cubicBezTo>
                <a:cubicBezTo>
                  <a:pt x="5941" y="0"/>
                  <a:pt x="6011" y="62"/>
                  <a:pt x="6039" y="191"/>
                </a:cubicBezTo>
                <a:close/>
                <a:moveTo>
                  <a:pt x="6617" y="191"/>
                </a:moveTo>
                <a:lnTo>
                  <a:pt x="6578" y="207"/>
                </a:lnTo>
                <a:cubicBezTo>
                  <a:pt x="6549" y="90"/>
                  <a:pt x="6493" y="34"/>
                  <a:pt x="6407" y="36"/>
                </a:cubicBezTo>
                <a:cubicBezTo>
                  <a:pt x="6307" y="39"/>
                  <a:pt x="6255" y="90"/>
                  <a:pt x="6252" y="191"/>
                </a:cubicBezTo>
                <a:cubicBezTo>
                  <a:pt x="6247" y="266"/>
                  <a:pt x="6300" y="321"/>
                  <a:pt x="6411" y="354"/>
                </a:cubicBezTo>
                <a:cubicBezTo>
                  <a:pt x="6569" y="398"/>
                  <a:pt x="6643" y="472"/>
                  <a:pt x="6632" y="575"/>
                </a:cubicBezTo>
                <a:cubicBezTo>
                  <a:pt x="6630" y="699"/>
                  <a:pt x="6556" y="762"/>
                  <a:pt x="6411" y="765"/>
                </a:cubicBezTo>
                <a:cubicBezTo>
                  <a:pt x="6292" y="770"/>
                  <a:pt x="6219" y="700"/>
                  <a:pt x="6190" y="556"/>
                </a:cubicBezTo>
                <a:lnTo>
                  <a:pt x="6229" y="544"/>
                </a:lnTo>
                <a:cubicBezTo>
                  <a:pt x="6257" y="678"/>
                  <a:pt x="6318" y="744"/>
                  <a:pt x="6411" y="742"/>
                </a:cubicBezTo>
                <a:cubicBezTo>
                  <a:pt x="6525" y="737"/>
                  <a:pt x="6584" y="680"/>
                  <a:pt x="6590" y="571"/>
                </a:cubicBezTo>
                <a:cubicBezTo>
                  <a:pt x="6592" y="489"/>
                  <a:pt x="6530" y="429"/>
                  <a:pt x="6403" y="393"/>
                </a:cubicBezTo>
                <a:cubicBezTo>
                  <a:pt x="6267" y="359"/>
                  <a:pt x="6202" y="292"/>
                  <a:pt x="6210" y="191"/>
                </a:cubicBezTo>
                <a:cubicBezTo>
                  <a:pt x="6217" y="72"/>
                  <a:pt x="6283" y="10"/>
                  <a:pt x="6407" y="5"/>
                </a:cubicBezTo>
                <a:cubicBezTo>
                  <a:pt x="6519" y="0"/>
                  <a:pt x="6588" y="62"/>
                  <a:pt x="6617" y="191"/>
                </a:cubicBezTo>
                <a:close/>
                <a:moveTo>
                  <a:pt x="7326" y="52"/>
                </a:moveTo>
                <a:lnTo>
                  <a:pt x="7194" y="52"/>
                </a:lnTo>
                <a:lnTo>
                  <a:pt x="7194" y="420"/>
                </a:lnTo>
                <a:lnTo>
                  <a:pt x="7326" y="420"/>
                </a:lnTo>
                <a:cubicBezTo>
                  <a:pt x="7445" y="420"/>
                  <a:pt x="7504" y="357"/>
                  <a:pt x="7504" y="230"/>
                </a:cubicBezTo>
                <a:cubicBezTo>
                  <a:pt x="7502" y="114"/>
                  <a:pt x="7442" y="54"/>
                  <a:pt x="7326" y="52"/>
                </a:cubicBezTo>
                <a:close/>
                <a:moveTo>
                  <a:pt x="7326" y="451"/>
                </a:moveTo>
                <a:lnTo>
                  <a:pt x="7194" y="451"/>
                </a:lnTo>
                <a:lnTo>
                  <a:pt x="7194" y="757"/>
                </a:lnTo>
                <a:lnTo>
                  <a:pt x="7155" y="757"/>
                </a:lnTo>
                <a:lnTo>
                  <a:pt x="7155" y="21"/>
                </a:lnTo>
                <a:lnTo>
                  <a:pt x="7318" y="21"/>
                </a:lnTo>
                <a:cubicBezTo>
                  <a:pt x="7468" y="23"/>
                  <a:pt x="7544" y="93"/>
                  <a:pt x="7547" y="230"/>
                </a:cubicBezTo>
                <a:cubicBezTo>
                  <a:pt x="7542" y="372"/>
                  <a:pt x="7468" y="446"/>
                  <a:pt x="7326" y="451"/>
                </a:cubicBezTo>
                <a:close/>
                <a:moveTo>
                  <a:pt x="8117" y="738"/>
                </a:moveTo>
                <a:lnTo>
                  <a:pt x="8117" y="757"/>
                </a:lnTo>
                <a:lnTo>
                  <a:pt x="7745" y="757"/>
                </a:lnTo>
                <a:lnTo>
                  <a:pt x="7745" y="21"/>
                </a:lnTo>
                <a:lnTo>
                  <a:pt x="7783" y="21"/>
                </a:lnTo>
                <a:lnTo>
                  <a:pt x="7783" y="738"/>
                </a:lnTo>
                <a:lnTo>
                  <a:pt x="8117" y="738"/>
                </a:lnTo>
                <a:close/>
                <a:moveTo>
                  <a:pt x="8373" y="486"/>
                </a:moveTo>
                <a:lnTo>
                  <a:pt x="8605" y="486"/>
                </a:lnTo>
                <a:lnTo>
                  <a:pt x="8485" y="67"/>
                </a:lnTo>
                <a:lnTo>
                  <a:pt x="8373" y="486"/>
                </a:lnTo>
                <a:close/>
                <a:moveTo>
                  <a:pt x="8683" y="757"/>
                </a:moveTo>
                <a:lnTo>
                  <a:pt x="8613" y="517"/>
                </a:lnTo>
                <a:lnTo>
                  <a:pt x="8365" y="517"/>
                </a:lnTo>
                <a:lnTo>
                  <a:pt x="8295" y="757"/>
                </a:lnTo>
                <a:lnTo>
                  <a:pt x="8252" y="757"/>
                </a:lnTo>
                <a:lnTo>
                  <a:pt x="8458" y="21"/>
                </a:lnTo>
                <a:lnTo>
                  <a:pt x="8516" y="21"/>
                </a:lnTo>
                <a:lnTo>
                  <a:pt x="8725" y="757"/>
                </a:lnTo>
                <a:lnTo>
                  <a:pt x="8683" y="757"/>
                </a:lnTo>
                <a:close/>
                <a:moveTo>
                  <a:pt x="9287" y="21"/>
                </a:moveTo>
                <a:lnTo>
                  <a:pt x="9287" y="757"/>
                </a:lnTo>
                <a:lnTo>
                  <a:pt x="9225" y="757"/>
                </a:lnTo>
                <a:lnTo>
                  <a:pt x="8915" y="63"/>
                </a:lnTo>
                <a:lnTo>
                  <a:pt x="8915" y="757"/>
                </a:lnTo>
                <a:lnTo>
                  <a:pt x="8873" y="757"/>
                </a:lnTo>
                <a:lnTo>
                  <a:pt x="8873" y="21"/>
                </a:lnTo>
                <a:lnTo>
                  <a:pt x="8938" y="21"/>
                </a:lnTo>
                <a:lnTo>
                  <a:pt x="9249" y="722"/>
                </a:lnTo>
                <a:lnTo>
                  <a:pt x="9249" y="21"/>
                </a:lnTo>
                <a:lnTo>
                  <a:pt x="9287" y="21"/>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Rectangle 3"/>
          <p:cNvSpPr txBox="1">
            <a:spLocks noChangeArrowheads="1"/>
          </p:cNvSpPr>
          <p:nvPr/>
        </p:nvSpPr>
        <p:spPr bwMode="auto">
          <a:xfrm>
            <a:off x="2425973" y="2544552"/>
            <a:ext cx="734481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6600" b="1" dirty="0">
                <a:solidFill>
                  <a:schemeClr val="tx1"/>
                </a:solidFill>
                <a:latin typeface="+mn-ea"/>
                <a:ea typeface="+mn-ea"/>
              </a:rPr>
              <a:t>创业</a:t>
            </a:r>
            <a:r>
              <a:rPr lang="en-US" altLang="zh-CN" sz="6600" b="1" dirty="0">
                <a:solidFill>
                  <a:schemeClr val="tx1"/>
                </a:solidFill>
                <a:latin typeface="+mn-ea"/>
                <a:ea typeface="+mn-ea"/>
              </a:rPr>
              <a:t>/</a:t>
            </a:r>
            <a:r>
              <a:rPr lang="zh-CN" altLang="en-US" sz="6600" b="1" dirty="0">
                <a:solidFill>
                  <a:schemeClr val="tx1"/>
                </a:solidFill>
                <a:latin typeface="+mn-ea"/>
                <a:ea typeface="+mn-ea"/>
              </a:rPr>
              <a:t>商业计划书</a:t>
            </a:r>
            <a:endParaRPr lang="zh-CN" sz="6600" b="1" dirty="0">
              <a:solidFill>
                <a:schemeClr val="tx1"/>
              </a:solidFill>
              <a:latin typeface="+mn-ea"/>
              <a:ea typeface="+mn-ea"/>
            </a:endParaRPr>
          </a:p>
        </p:txBody>
      </p:sp>
      <p:sp>
        <p:nvSpPr>
          <p:cNvPr id="54" name="Rectangle 4"/>
          <p:cNvSpPr txBox="1">
            <a:spLocks noChangeArrowheads="1"/>
          </p:cNvSpPr>
          <p:nvPr/>
        </p:nvSpPr>
        <p:spPr bwMode="auto">
          <a:xfrm>
            <a:off x="3458516" y="2061059"/>
            <a:ext cx="5521276"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tx1"/>
                </a:solidFill>
                <a:latin typeface="+mn-ea"/>
                <a:ea typeface="+mn-ea"/>
              </a:rPr>
              <a:t>这里是您的项目名称或者副标题</a:t>
            </a:r>
            <a:endParaRPr lang="zh-CN" altLang="zh-CN" sz="2800" b="0" dirty="0">
              <a:solidFill>
                <a:schemeClr val="tx1"/>
              </a:solidFill>
              <a:latin typeface="+mn-ea"/>
              <a:ea typeface="+mn-ea"/>
            </a:endParaRPr>
          </a:p>
        </p:txBody>
      </p:sp>
      <p:sp>
        <p:nvSpPr>
          <p:cNvPr id="55" name="Rectangle 4"/>
          <p:cNvSpPr txBox="1">
            <a:spLocks noChangeArrowheads="1"/>
          </p:cNvSpPr>
          <p:nvPr/>
        </p:nvSpPr>
        <p:spPr bwMode="auto">
          <a:xfrm>
            <a:off x="3480613" y="6206742"/>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accent2"/>
                </a:solidFill>
              </a:rPr>
              <a:t>这里可以输入公司</a:t>
            </a:r>
            <a:r>
              <a:rPr lang="en-US" altLang="zh-CN" sz="2800" b="0" dirty="0">
                <a:solidFill>
                  <a:schemeClr val="accent2"/>
                </a:solidFill>
              </a:rPr>
              <a:t>/</a:t>
            </a:r>
            <a:r>
              <a:rPr lang="zh-CN" altLang="en-US" sz="2800" b="0" dirty="0">
                <a:solidFill>
                  <a:schemeClr val="accent2"/>
                </a:solidFill>
              </a:rPr>
              <a:t>团队名称</a:t>
            </a:r>
            <a:endParaRPr lang="zh-CN" sz="2800" b="0" dirty="0">
              <a:solidFill>
                <a:schemeClr val="accent2"/>
              </a:solidFill>
            </a:endParaRPr>
          </a:p>
        </p:txBody>
      </p:sp>
    </p:spTree>
    <p:extLst>
      <p:ext uri="{BB962C8B-B14F-4D97-AF65-F5344CB8AC3E}">
        <p14:creationId xmlns:p14="http://schemas.microsoft.com/office/powerpoint/2010/main" val="1624874197"/>
      </p:ext>
    </p:extLst>
  </p:cSld>
  <p:clrMapOvr>
    <a:masterClrMapping/>
  </p:clrMapOvr>
  <mc:AlternateContent xmlns:mc="http://schemas.openxmlformats.org/markup-compatibility/2006" xmlns:p14="http://schemas.microsoft.com/office/powerpoint/2010/main">
    <mc:Choice Requires="p14">
      <p:transition spd="slow" p14:dur="2000" advTm="7871">
        <p:blinds dir="vert"/>
      </p:transition>
    </mc:Choice>
    <mc:Fallback xmlns="">
      <p:transition spd="slow" advTm="7871">
        <p:blinds dir="vert"/>
      </p:transition>
    </mc:Fallback>
  </mc:AlternateContent>
  <p:extLst mod="1"/>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1" name="TextBox 12"/>
          <p:cNvSpPr txBox="1"/>
          <p:nvPr/>
        </p:nvSpPr>
        <p:spPr>
          <a:xfrm>
            <a:off x="2864747" y="2700078"/>
            <a:ext cx="6257970" cy="923330"/>
          </a:xfrm>
          <a:prstGeom prst="rect">
            <a:avLst/>
          </a:prstGeom>
          <a:noFill/>
        </p:spPr>
        <p:txBody>
          <a:bodyPr wrap="square" rtlCol="0">
            <a:spAutoFit/>
          </a:bodyPr>
          <a:lstStyle/>
          <a:p>
            <a:pPr algn="ctr"/>
            <a:r>
              <a:rPr lang="zh-CN" altLang="en-US" sz="5400" b="1" dirty="0">
                <a:latin typeface="微软雅黑"/>
                <a:ea typeface="微软雅黑"/>
              </a:rPr>
              <a:t>公司</a:t>
            </a:r>
            <a:r>
              <a:rPr lang="en-US" altLang="zh-CN" sz="5400" b="1" dirty="0">
                <a:latin typeface="微软雅黑"/>
                <a:ea typeface="微软雅黑"/>
              </a:rPr>
              <a:t>/</a:t>
            </a:r>
            <a:r>
              <a:rPr lang="zh-CN" altLang="en-US" sz="5400" b="1" dirty="0">
                <a:latin typeface="微软雅黑"/>
                <a:ea typeface="微软雅黑"/>
              </a:rPr>
              <a:t>团队介绍</a:t>
            </a:r>
          </a:p>
        </p:txBody>
      </p:sp>
      <p:cxnSp>
        <p:nvCxnSpPr>
          <p:cNvPr id="32" name="直接连接符 31"/>
          <p:cNvCxnSpPr/>
          <p:nvPr/>
        </p:nvCxnSpPr>
        <p:spPr bwMode="auto">
          <a:xfrm>
            <a:off x="2641997" y="3861048"/>
            <a:ext cx="691276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Oval 39"/>
          <p:cNvSpPr>
            <a:spLocks noChangeAspect="1" noChangeArrowheads="1"/>
          </p:cNvSpPr>
          <p:nvPr/>
        </p:nvSpPr>
        <p:spPr bwMode="auto">
          <a:xfrm>
            <a:off x="3841073" y="4223897"/>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34" name="Oval 42"/>
          <p:cNvSpPr>
            <a:spLocks noChangeAspect="1" noChangeArrowheads="1"/>
          </p:cNvSpPr>
          <p:nvPr/>
        </p:nvSpPr>
        <p:spPr bwMode="auto">
          <a:xfrm>
            <a:off x="6494611" y="4223897"/>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35" name="TextBox 39"/>
          <p:cNvSpPr txBox="1"/>
          <p:nvPr/>
        </p:nvSpPr>
        <p:spPr>
          <a:xfrm>
            <a:off x="4204290" y="4132455"/>
            <a:ext cx="2264889" cy="400110"/>
          </a:xfrm>
          <a:prstGeom prst="rect">
            <a:avLst/>
          </a:prstGeom>
          <a:noFill/>
        </p:spPr>
        <p:txBody>
          <a:bodyPr wrap="square" rtlCol="0">
            <a:spAutoFit/>
          </a:bodyPr>
          <a:lstStyle/>
          <a:p>
            <a:r>
              <a:rPr lang="zh-CN" altLang="en-US" sz="2000" dirty="0">
                <a:latin typeface="+mn-ea"/>
                <a:ea typeface="+mn-ea"/>
              </a:rPr>
              <a:t>公司</a:t>
            </a:r>
            <a:r>
              <a:rPr lang="en-US" altLang="zh-CN" sz="2000" dirty="0">
                <a:latin typeface="+mn-ea"/>
                <a:ea typeface="+mn-ea"/>
              </a:rPr>
              <a:t>(</a:t>
            </a:r>
            <a:r>
              <a:rPr lang="zh-CN" altLang="en-US" sz="2000" dirty="0">
                <a:latin typeface="+mn-ea"/>
                <a:ea typeface="+mn-ea"/>
              </a:rPr>
              <a:t>团队</a:t>
            </a:r>
            <a:r>
              <a:rPr lang="en-US" altLang="zh-CN" sz="2000" dirty="0">
                <a:latin typeface="+mn-ea"/>
                <a:ea typeface="+mn-ea"/>
              </a:rPr>
              <a:t>)</a:t>
            </a:r>
            <a:r>
              <a:rPr lang="zh-CN" altLang="en-US" sz="2000" dirty="0">
                <a:latin typeface="+mn-ea"/>
                <a:ea typeface="+mn-ea"/>
              </a:rPr>
              <a:t>简介</a:t>
            </a:r>
          </a:p>
        </p:txBody>
      </p:sp>
      <p:sp>
        <p:nvSpPr>
          <p:cNvPr id="55" name="TextBox 44"/>
          <p:cNvSpPr txBox="1"/>
          <p:nvPr/>
        </p:nvSpPr>
        <p:spPr>
          <a:xfrm>
            <a:off x="6857828" y="4132455"/>
            <a:ext cx="2264889" cy="400110"/>
          </a:xfrm>
          <a:prstGeom prst="rect">
            <a:avLst/>
          </a:prstGeom>
          <a:noFill/>
        </p:spPr>
        <p:txBody>
          <a:bodyPr wrap="square" rtlCol="0">
            <a:spAutoFit/>
          </a:bodyPr>
          <a:lstStyle/>
          <a:p>
            <a:r>
              <a:rPr lang="zh-CN" altLang="en-US" sz="2000" dirty="0">
                <a:latin typeface="+mn-ea"/>
                <a:ea typeface="+mn-ea"/>
              </a:rPr>
              <a:t>核心成员介绍</a:t>
            </a:r>
          </a:p>
        </p:txBody>
      </p:sp>
      <p:sp>
        <p:nvSpPr>
          <p:cNvPr id="61" name="Oval 39"/>
          <p:cNvSpPr>
            <a:spLocks noChangeAspect="1" noChangeArrowheads="1"/>
          </p:cNvSpPr>
          <p:nvPr/>
        </p:nvSpPr>
        <p:spPr bwMode="auto">
          <a:xfrm>
            <a:off x="3841073" y="4633330"/>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62" name="TextBox 49"/>
          <p:cNvSpPr txBox="1"/>
          <p:nvPr/>
        </p:nvSpPr>
        <p:spPr>
          <a:xfrm>
            <a:off x="4204290" y="4541888"/>
            <a:ext cx="2264889" cy="400110"/>
          </a:xfrm>
          <a:prstGeom prst="rect">
            <a:avLst/>
          </a:prstGeom>
          <a:noFill/>
        </p:spPr>
        <p:txBody>
          <a:bodyPr wrap="square" rtlCol="0">
            <a:spAutoFit/>
          </a:bodyPr>
          <a:lstStyle/>
          <a:p>
            <a:r>
              <a:rPr lang="zh-CN" altLang="en-US" sz="2000" dirty="0">
                <a:latin typeface="+mn-ea"/>
                <a:ea typeface="+mn-ea"/>
              </a:rPr>
              <a:t>组织结构</a:t>
            </a:r>
          </a:p>
        </p:txBody>
      </p:sp>
      <p:sp>
        <p:nvSpPr>
          <p:cNvPr id="13" name="矩形: 圆角 12"/>
          <p:cNvSpPr/>
          <p:nvPr/>
        </p:nvSpPr>
        <p:spPr bwMode="auto">
          <a:xfrm>
            <a:off x="5306293" y="980199"/>
            <a:ext cx="1584176" cy="1584176"/>
          </a:xfrm>
          <a:prstGeom prst="roundRect">
            <a:avLst>
              <a:gd name="adj" fmla="val 4586"/>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TextBox 58"/>
          <p:cNvSpPr txBox="1"/>
          <p:nvPr/>
        </p:nvSpPr>
        <p:spPr>
          <a:xfrm>
            <a:off x="5447234" y="1110567"/>
            <a:ext cx="1309974" cy="1323439"/>
          </a:xfrm>
          <a:prstGeom prst="rect">
            <a:avLst/>
          </a:prstGeom>
          <a:noFill/>
        </p:spPr>
        <p:txBody>
          <a:bodyPr wrap="none" rtlCol="0">
            <a:spAutoFit/>
          </a:bodyPr>
          <a:lstStyle/>
          <a:p>
            <a:pPr algn="ctr"/>
            <a:r>
              <a:rPr lang="en-US" altLang="zh-CN" sz="8000" dirty="0">
                <a:solidFill>
                  <a:schemeClr val="accent2"/>
                </a:solidFill>
                <a:latin typeface="Lifeline JL" panose="00000400000000000000" pitchFamily="2" charset="0"/>
                <a:ea typeface="+mj-ea"/>
              </a:rPr>
              <a:t>02</a:t>
            </a:r>
            <a:endParaRPr lang="zh-CN" altLang="en-US" sz="8000" dirty="0">
              <a:solidFill>
                <a:schemeClr val="accent2"/>
              </a:solidFill>
              <a:latin typeface="Lifeline JL" panose="00000400000000000000" pitchFamily="2" charset="0"/>
              <a:ea typeface="+mj-ea"/>
            </a:endParaRPr>
          </a:p>
        </p:txBody>
      </p:sp>
    </p:spTree>
    <p:extLst>
      <p:ext uri="{BB962C8B-B14F-4D97-AF65-F5344CB8AC3E}">
        <p14:creationId xmlns:p14="http://schemas.microsoft.com/office/powerpoint/2010/main" val="2748441312"/>
      </p:ext>
    </p:extLst>
  </p:cSld>
  <p:clrMapOvr>
    <a:masterClrMapping/>
  </p:clrMapOvr>
  <p:transition spd="slow" advTm="8561">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团队简介</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46746" y="3090115"/>
            <a:ext cx="1153070" cy="115307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a:solidFill>
                <a:srgbClr val="C4261D"/>
              </a:solidFill>
            </a:endParaRPr>
          </a:p>
        </p:txBody>
      </p:sp>
      <p:sp>
        <p:nvSpPr>
          <p:cNvPr id="7" name="椭圆 6"/>
          <p:cNvSpPr/>
          <p:nvPr/>
        </p:nvSpPr>
        <p:spPr bwMode="auto">
          <a:xfrm>
            <a:off x="6136863" y="4663039"/>
            <a:ext cx="1153070" cy="115307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a:solidFill>
                <a:srgbClr val="C4261D"/>
              </a:solidFill>
            </a:endParaRPr>
          </a:p>
        </p:txBody>
      </p:sp>
      <p:sp>
        <p:nvSpPr>
          <p:cNvPr id="9" name="椭圆 8"/>
          <p:cNvSpPr/>
          <p:nvPr/>
        </p:nvSpPr>
        <p:spPr bwMode="auto">
          <a:xfrm>
            <a:off x="6145148" y="1517191"/>
            <a:ext cx="1153070" cy="115307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a:solidFill>
                <a:srgbClr val="C4261D"/>
              </a:solidFill>
            </a:endParaRPr>
          </a:p>
        </p:txBody>
      </p:sp>
      <p:sp>
        <p:nvSpPr>
          <p:cNvPr id="10" name="TextBox 61"/>
          <p:cNvSpPr txBox="1"/>
          <p:nvPr/>
        </p:nvSpPr>
        <p:spPr>
          <a:xfrm>
            <a:off x="6242397" y="1628800"/>
            <a:ext cx="954897" cy="954107"/>
          </a:xfrm>
          <a:prstGeom prst="rect">
            <a:avLst/>
          </a:prstGeom>
          <a:noFill/>
        </p:spPr>
        <p:txBody>
          <a:bodyPr wrap="square" rtlCol="0">
            <a:spAutoFit/>
          </a:bodyPr>
          <a:lstStyle/>
          <a:p>
            <a:r>
              <a:rPr lang="zh-CN" altLang="en-US" sz="2800" dirty="0">
                <a:solidFill>
                  <a:schemeClr val="accent2"/>
                </a:solidFill>
                <a:latin typeface="微软雅黑"/>
                <a:ea typeface="微软雅黑"/>
              </a:rPr>
              <a:t>年富力强</a:t>
            </a:r>
          </a:p>
        </p:txBody>
      </p:sp>
      <p:sp>
        <p:nvSpPr>
          <p:cNvPr id="15" name="TextBox 70"/>
          <p:cNvSpPr txBox="1"/>
          <p:nvPr/>
        </p:nvSpPr>
        <p:spPr>
          <a:xfrm>
            <a:off x="6242397" y="3201724"/>
            <a:ext cx="954897" cy="954107"/>
          </a:xfrm>
          <a:prstGeom prst="rect">
            <a:avLst/>
          </a:prstGeom>
          <a:noFill/>
        </p:spPr>
        <p:txBody>
          <a:bodyPr wrap="square" rtlCol="0">
            <a:spAutoFit/>
          </a:bodyPr>
          <a:lstStyle/>
          <a:p>
            <a:r>
              <a:rPr lang="zh-CN" altLang="en-US" sz="2800" dirty="0">
                <a:solidFill>
                  <a:schemeClr val="accent2"/>
                </a:solidFill>
                <a:latin typeface="微软雅黑"/>
                <a:ea typeface="微软雅黑"/>
              </a:rPr>
              <a:t>素质专业</a:t>
            </a:r>
          </a:p>
        </p:txBody>
      </p:sp>
      <p:sp>
        <p:nvSpPr>
          <p:cNvPr id="16" name="TextBox 71"/>
          <p:cNvSpPr txBox="1"/>
          <p:nvPr/>
        </p:nvSpPr>
        <p:spPr>
          <a:xfrm>
            <a:off x="6242397" y="4774648"/>
            <a:ext cx="954897" cy="954107"/>
          </a:xfrm>
          <a:prstGeom prst="rect">
            <a:avLst/>
          </a:prstGeom>
          <a:noFill/>
        </p:spPr>
        <p:txBody>
          <a:bodyPr wrap="square" rtlCol="0">
            <a:spAutoFit/>
          </a:bodyPr>
          <a:lstStyle/>
          <a:p>
            <a:r>
              <a:rPr lang="zh-CN" altLang="en-US" sz="2800" dirty="0">
                <a:solidFill>
                  <a:schemeClr val="accent2"/>
                </a:solidFill>
                <a:latin typeface="微软雅黑"/>
                <a:ea typeface="微软雅黑"/>
              </a:rPr>
              <a:t>能力互补</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64" y="1222744"/>
            <a:ext cx="5288856" cy="5103746"/>
          </a:xfrm>
          <a:prstGeom prst="rect">
            <a:avLst/>
          </a:prstGeom>
        </p:spPr>
      </p:pic>
      <p:sp>
        <p:nvSpPr>
          <p:cNvPr id="3" name="文本框 2"/>
          <p:cNvSpPr txBox="1"/>
          <p:nvPr/>
        </p:nvSpPr>
        <p:spPr>
          <a:xfrm>
            <a:off x="7476427" y="1625477"/>
            <a:ext cx="3600400" cy="923330"/>
          </a:xfrm>
          <a:prstGeom prst="rect">
            <a:avLst/>
          </a:prstGeom>
          <a:noFill/>
        </p:spPr>
        <p:txBody>
          <a:bodyPr wrap="square" rtlCol="0">
            <a:spAutoFit/>
          </a:bodyPr>
          <a:lstStyle/>
          <a:p>
            <a:r>
              <a:rPr lang="zh-CN" altLang="en-US" dirty="0">
                <a:latin typeface="+mj-ea"/>
                <a:ea typeface="+mj-ea"/>
              </a:rPr>
              <a:t>核心团队成员平均年龄</a:t>
            </a:r>
            <a:r>
              <a:rPr lang="en-US" altLang="zh-CN" dirty="0">
                <a:latin typeface="+mj-ea"/>
                <a:ea typeface="+mj-ea"/>
              </a:rPr>
              <a:t>35</a:t>
            </a:r>
            <a:r>
              <a:rPr lang="zh-CN" altLang="en-US" dirty="0">
                <a:latin typeface="+mj-ea"/>
                <a:ea typeface="+mj-ea"/>
              </a:rPr>
              <a:t>岁，最大</a:t>
            </a:r>
            <a:r>
              <a:rPr lang="en-US" altLang="zh-CN" dirty="0">
                <a:latin typeface="+mj-ea"/>
                <a:ea typeface="+mj-ea"/>
              </a:rPr>
              <a:t>38</a:t>
            </a:r>
            <a:r>
              <a:rPr lang="zh-CN" altLang="en-US" dirty="0">
                <a:latin typeface="+mj-ea"/>
                <a:ea typeface="+mj-ea"/>
              </a:rPr>
              <a:t>，最小</a:t>
            </a:r>
            <a:r>
              <a:rPr lang="en-US" altLang="zh-CN" dirty="0">
                <a:latin typeface="+mj-ea"/>
                <a:ea typeface="+mj-ea"/>
              </a:rPr>
              <a:t>30</a:t>
            </a:r>
            <a:r>
              <a:rPr lang="zh-CN" altLang="en-US" dirty="0">
                <a:latin typeface="+mj-ea"/>
                <a:ea typeface="+mj-ea"/>
              </a:rPr>
              <a:t>岁，均有业内从业</a:t>
            </a:r>
            <a:r>
              <a:rPr lang="en-US" altLang="zh-CN" dirty="0">
                <a:latin typeface="+mj-ea"/>
                <a:ea typeface="+mj-ea"/>
              </a:rPr>
              <a:t>5</a:t>
            </a:r>
            <a:r>
              <a:rPr lang="zh-CN" altLang="en-US" dirty="0">
                <a:latin typeface="+mj-ea"/>
                <a:ea typeface="+mj-ea"/>
              </a:rPr>
              <a:t>年以上经验。</a:t>
            </a:r>
          </a:p>
        </p:txBody>
      </p:sp>
      <p:sp>
        <p:nvSpPr>
          <p:cNvPr id="33" name="文本框 32"/>
          <p:cNvSpPr txBox="1"/>
          <p:nvPr/>
        </p:nvSpPr>
        <p:spPr>
          <a:xfrm>
            <a:off x="7476427" y="3206627"/>
            <a:ext cx="3600400" cy="923330"/>
          </a:xfrm>
          <a:prstGeom prst="rect">
            <a:avLst/>
          </a:prstGeom>
          <a:noFill/>
        </p:spPr>
        <p:txBody>
          <a:bodyPr wrap="square" rtlCol="0">
            <a:spAutoFit/>
          </a:bodyPr>
          <a:lstStyle>
            <a:defPPr>
              <a:defRPr lang="zh-CN"/>
            </a:defPPr>
            <a:lvl1pPr>
              <a:defRPr>
                <a:latin typeface="+mj-ea"/>
                <a:ea typeface="+mj-ea"/>
              </a:defRPr>
            </a:lvl1pPr>
          </a:lstStyle>
          <a:p>
            <a:r>
              <a:rPr lang="zh-CN" altLang="en-US" dirty="0"/>
              <a:t>学历均为本科以上，性格上有稳重经验型，有慎密细腻型，也有年轻活力敢拼敢冲型。</a:t>
            </a:r>
          </a:p>
        </p:txBody>
      </p:sp>
      <p:sp>
        <p:nvSpPr>
          <p:cNvPr id="34" name="文本框 33"/>
          <p:cNvSpPr txBox="1"/>
          <p:nvPr/>
        </p:nvSpPr>
        <p:spPr>
          <a:xfrm>
            <a:off x="7476427" y="4825877"/>
            <a:ext cx="3600400" cy="923330"/>
          </a:xfrm>
          <a:prstGeom prst="rect">
            <a:avLst/>
          </a:prstGeom>
          <a:noFill/>
        </p:spPr>
        <p:txBody>
          <a:bodyPr wrap="square" rtlCol="0">
            <a:spAutoFit/>
          </a:bodyPr>
          <a:lstStyle>
            <a:defPPr>
              <a:defRPr lang="zh-CN"/>
            </a:defPPr>
            <a:lvl1pPr>
              <a:defRPr>
                <a:latin typeface="+mj-ea"/>
                <a:ea typeface="+mj-ea"/>
              </a:defRPr>
            </a:lvl1pPr>
          </a:lstStyle>
          <a:p>
            <a:r>
              <a:rPr lang="zh-CN" altLang="en-US" dirty="0"/>
              <a:t>成员在专长、性格方面均有互补。有从事技术、财务、营销、产品管理等不同岗位的；</a:t>
            </a:r>
          </a:p>
        </p:txBody>
      </p:sp>
    </p:spTree>
    <p:extLst>
      <p:ext uri="{BB962C8B-B14F-4D97-AF65-F5344CB8AC3E}">
        <p14:creationId xmlns:p14="http://schemas.microsoft.com/office/powerpoint/2010/main" val="182769124"/>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核心成员介绍</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Oval 12"/>
          <p:cNvSpPr>
            <a:spLocks noChangeArrowheads="1"/>
          </p:cNvSpPr>
          <p:nvPr/>
        </p:nvSpPr>
        <p:spPr bwMode="auto">
          <a:xfrm>
            <a:off x="1312911" y="1325017"/>
            <a:ext cx="2864350" cy="2878706"/>
          </a:xfrm>
          <a:prstGeom prst="ellipse">
            <a:avLst/>
          </a:pr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9" name="Oval 13"/>
          <p:cNvSpPr>
            <a:spLocks noChangeArrowheads="1"/>
          </p:cNvSpPr>
          <p:nvPr/>
        </p:nvSpPr>
        <p:spPr bwMode="auto">
          <a:xfrm>
            <a:off x="1481614" y="1494918"/>
            <a:ext cx="2526946" cy="2538906"/>
          </a:xfrm>
          <a:prstGeom prst="ellipse">
            <a:avLst/>
          </a:prstGeom>
          <a:blipFill>
            <a:blip r:embed="rId3"/>
            <a:stretch>
              <a:fillRect/>
            </a:stretch>
          </a:blipFill>
          <a:ln w="10" cap="flat">
            <a:solidFill>
              <a:srgbClr val="C1C0C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30" name="矩形 7"/>
          <p:cNvSpPr>
            <a:spLocks noChangeArrowheads="1"/>
          </p:cNvSpPr>
          <p:nvPr/>
        </p:nvSpPr>
        <p:spPr bwMode="auto">
          <a:xfrm>
            <a:off x="1261948" y="4750806"/>
            <a:ext cx="2966276" cy="400110"/>
          </a:xfrm>
          <a:prstGeom prst="rect">
            <a:avLst/>
          </a:prstGeom>
          <a:noFill/>
          <a:ln>
            <a:noFill/>
          </a:ln>
          <a:extLst/>
        </p:spPr>
        <p:txBody>
          <a:bodyPr wrap="square">
            <a:spAutoFit/>
          </a:bodyPr>
          <a:lstStyle/>
          <a:p>
            <a:pPr algn="ctr"/>
            <a:r>
              <a:rPr lang="zh-CN" altLang="en-US" sz="2000" dirty="0">
                <a:solidFill>
                  <a:schemeClr val="accent1"/>
                </a:solidFill>
                <a:latin typeface="微软雅黑" pitchFamily="34" charset="-122"/>
                <a:ea typeface="微软雅黑" pitchFamily="34" charset="-122"/>
              </a:rPr>
              <a:t>总经理，项目负责人</a:t>
            </a:r>
          </a:p>
        </p:txBody>
      </p:sp>
      <p:sp>
        <p:nvSpPr>
          <p:cNvPr id="31" name="矩形 9"/>
          <p:cNvSpPr>
            <a:spLocks noChangeArrowheads="1"/>
          </p:cNvSpPr>
          <p:nvPr/>
        </p:nvSpPr>
        <p:spPr bwMode="auto">
          <a:xfrm>
            <a:off x="1974547" y="4292227"/>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accent1"/>
                </a:solidFill>
                <a:latin typeface="微软雅黑" pitchFamily="34" charset="-122"/>
                <a:ea typeface="微软雅黑" pitchFamily="34" charset="-122"/>
              </a:rPr>
              <a:t>李斯特</a:t>
            </a:r>
          </a:p>
        </p:txBody>
      </p:sp>
      <p:sp>
        <p:nvSpPr>
          <p:cNvPr id="32" name="TextBox 17"/>
          <p:cNvSpPr txBox="1"/>
          <p:nvPr/>
        </p:nvSpPr>
        <p:spPr>
          <a:xfrm>
            <a:off x="1064033" y="5141001"/>
            <a:ext cx="3424200" cy="830997"/>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r>
              <a:rPr lang="zh-CN" altLang="en-US" sz="1600" dirty="0">
                <a:solidFill>
                  <a:schemeClr val="accent1">
                    <a:lumMod val="50000"/>
                  </a:schemeClr>
                </a:solidFill>
              </a:rPr>
              <a:t>长江工商学院研究生，有十余年行业经验，是某领域领军人物。</a:t>
            </a:r>
            <a:r>
              <a:rPr lang="en-US" altLang="zh-CN" sz="1600" dirty="0">
                <a:solidFill>
                  <a:schemeClr val="accent1">
                    <a:lumMod val="50000"/>
                  </a:schemeClr>
                </a:solidFill>
              </a:rPr>
              <a:t>2003</a:t>
            </a:r>
            <a:r>
              <a:rPr lang="zh-CN" altLang="en-US" sz="1600" dirty="0">
                <a:solidFill>
                  <a:schemeClr val="accent1">
                    <a:lumMod val="50000"/>
                  </a:schemeClr>
                </a:solidFill>
              </a:rPr>
              <a:t>年任某公司执</a:t>
            </a:r>
            <a:r>
              <a:rPr lang="en-US" altLang="zh-CN" sz="1600" dirty="0">
                <a:solidFill>
                  <a:schemeClr val="accent1">
                    <a:lumMod val="50000"/>
                  </a:schemeClr>
                </a:solidFill>
              </a:rPr>
              <a:t>COO</a:t>
            </a:r>
            <a:r>
              <a:rPr lang="zh-CN" altLang="en-US" sz="1600" dirty="0">
                <a:solidFill>
                  <a:schemeClr val="accent1">
                    <a:lumMod val="50000"/>
                  </a:schemeClr>
                </a:solidFill>
              </a:rPr>
              <a:t>；</a:t>
            </a:r>
          </a:p>
        </p:txBody>
      </p:sp>
      <p:sp>
        <p:nvSpPr>
          <p:cNvPr id="33" name="矩形: 圆角 32"/>
          <p:cNvSpPr/>
          <p:nvPr/>
        </p:nvSpPr>
        <p:spPr bwMode="auto">
          <a:xfrm>
            <a:off x="5228164" y="1059053"/>
            <a:ext cx="1516558" cy="1495182"/>
          </a:xfrm>
          <a:prstGeom prst="roundRect">
            <a:avLst>
              <a:gd name="adj" fmla="val 6522"/>
            </a:avLst>
          </a:prstGeom>
          <a:solidFill>
            <a:schemeClr val="bg2"/>
          </a:solidFill>
          <a:ln w="5715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panose="020F0502020204030204"/>
              <a:ea typeface="+mn-ea"/>
            </a:endParaRPr>
          </a:p>
        </p:txBody>
      </p:sp>
      <p:sp>
        <p:nvSpPr>
          <p:cNvPr id="34" name="矩形: 圆角 33"/>
          <p:cNvSpPr/>
          <p:nvPr/>
        </p:nvSpPr>
        <p:spPr bwMode="auto">
          <a:xfrm>
            <a:off x="5229558" y="2902899"/>
            <a:ext cx="1516558" cy="1495182"/>
          </a:xfrm>
          <a:prstGeom prst="roundRect">
            <a:avLst>
              <a:gd name="adj" fmla="val 6522"/>
            </a:avLst>
          </a:prstGeom>
          <a:solidFill>
            <a:schemeClr val="bg2"/>
          </a:solidFill>
          <a:ln w="5715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panose="020F0502020204030204"/>
              <a:ea typeface="+mn-ea"/>
            </a:endParaRPr>
          </a:p>
        </p:txBody>
      </p:sp>
      <p:sp>
        <p:nvSpPr>
          <p:cNvPr id="35" name="矩形: 圆角 34"/>
          <p:cNvSpPr/>
          <p:nvPr/>
        </p:nvSpPr>
        <p:spPr bwMode="auto">
          <a:xfrm>
            <a:off x="5229558" y="4746745"/>
            <a:ext cx="1516558" cy="1495182"/>
          </a:xfrm>
          <a:prstGeom prst="roundRect">
            <a:avLst>
              <a:gd name="adj" fmla="val 6522"/>
            </a:avLst>
          </a:prstGeom>
          <a:solidFill>
            <a:schemeClr val="bg2"/>
          </a:solidFill>
          <a:ln w="57150">
            <a:noFill/>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Calibri" panose="020F0502020204030204"/>
              <a:ea typeface="+mn-ea"/>
            </a:endParaRPr>
          </a:p>
        </p:txBody>
      </p:sp>
      <p:sp>
        <p:nvSpPr>
          <p:cNvPr id="36" name="矩形 35"/>
          <p:cNvSpPr/>
          <p:nvPr/>
        </p:nvSpPr>
        <p:spPr bwMode="auto">
          <a:xfrm>
            <a:off x="5303624" y="1146822"/>
            <a:ext cx="1369820" cy="1350512"/>
          </a:xfrm>
          <a:prstGeom prst="rect">
            <a:avLst/>
          </a:prstGeom>
          <a:blipFill>
            <a:blip r:embed="rId4"/>
            <a:stretch>
              <a:fillRect/>
            </a:stretch>
          </a:blip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7" name="矩形 36"/>
          <p:cNvSpPr/>
          <p:nvPr/>
        </p:nvSpPr>
        <p:spPr bwMode="auto">
          <a:xfrm>
            <a:off x="5303624" y="2985626"/>
            <a:ext cx="1369820" cy="1350512"/>
          </a:xfrm>
          <a:prstGeom prst="rect">
            <a:avLst/>
          </a:prstGeom>
          <a:blipFill>
            <a:blip r:embed="rId5"/>
            <a:stretch>
              <a:fillRect/>
            </a:stretch>
          </a:blip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8" name="矩形 37"/>
          <p:cNvSpPr/>
          <p:nvPr/>
        </p:nvSpPr>
        <p:spPr bwMode="auto">
          <a:xfrm>
            <a:off x="5305728" y="4834514"/>
            <a:ext cx="1369820" cy="1350512"/>
          </a:xfrm>
          <a:prstGeom prst="rect">
            <a:avLst/>
          </a:prstGeom>
          <a:blipFill>
            <a:blip r:embed="rId6"/>
            <a:stretch>
              <a:fillRect/>
            </a:stretch>
          </a:blip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9" name="矩形 9"/>
          <p:cNvSpPr>
            <a:spLocks noChangeArrowheads="1"/>
          </p:cNvSpPr>
          <p:nvPr/>
        </p:nvSpPr>
        <p:spPr bwMode="auto">
          <a:xfrm>
            <a:off x="6947053" y="1094808"/>
            <a:ext cx="1541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微软雅黑" pitchFamily="34" charset="-122"/>
                <a:ea typeface="微软雅黑" pitchFamily="34" charset="-122"/>
              </a:rPr>
              <a:t>安妮</a:t>
            </a:r>
          </a:p>
        </p:txBody>
      </p:sp>
      <p:sp>
        <p:nvSpPr>
          <p:cNvPr id="40" name="TextBox 7"/>
          <p:cNvSpPr txBox="1"/>
          <p:nvPr/>
        </p:nvSpPr>
        <p:spPr>
          <a:xfrm>
            <a:off x="6920265" y="1418718"/>
            <a:ext cx="4058971" cy="923330"/>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b="1" dirty="0">
                <a:solidFill>
                  <a:schemeClr val="tx1"/>
                </a:solidFill>
              </a:rPr>
              <a:t>副总经理</a:t>
            </a:r>
            <a:r>
              <a:rPr lang="zh-CN" altLang="en-US" dirty="0">
                <a:solidFill>
                  <a:schemeClr val="tx1"/>
                </a:solidFill>
              </a:rPr>
              <a:t>，本科学历，拥有行业十年运营经验，成绩斐然，负责财务、仓库和日常运营事务。</a:t>
            </a:r>
          </a:p>
        </p:txBody>
      </p:sp>
      <p:sp>
        <p:nvSpPr>
          <p:cNvPr id="41" name="矩形 9"/>
          <p:cNvSpPr>
            <a:spLocks noChangeArrowheads="1"/>
          </p:cNvSpPr>
          <p:nvPr/>
        </p:nvSpPr>
        <p:spPr bwMode="auto">
          <a:xfrm>
            <a:off x="6947053" y="2921207"/>
            <a:ext cx="1541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微软雅黑" pitchFamily="34" charset="-122"/>
                <a:ea typeface="微软雅黑" pitchFamily="34" charset="-122"/>
              </a:rPr>
              <a:t>李维佳</a:t>
            </a:r>
          </a:p>
        </p:txBody>
      </p:sp>
      <p:sp>
        <p:nvSpPr>
          <p:cNvPr id="42" name="TextBox 17"/>
          <p:cNvSpPr txBox="1"/>
          <p:nvPr/>
        </p:nvSpPr>
        <p:spPr>
          <a:xfrm>
            <a:off x="6920265" y="3245117"/>
            <a:ext cx="4058971" cy="923330"/>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a:solidFill>
                  <a:schemeClr val="tx1"/>
                </a:solidFill>
              </a:rPr>
              <a:t>技术总监，本科学历，在多家高端旗舰店工作</a:t>
            </a:r>
            <a:r>
              <a:rPr lang="en-US" altLang="zh-CN" dirty="0">
                <a:solidFill>
                  <a:schemeClr val="tx1"/>
                </a:solidFill>
              </a:rPr>
              <a:t>8</a:t>
            </a:r>
            <a:r>
              <a:rPr lang="zh-CN" altLang="en-US" dirty="0">
                <a:solidFill>
                  <a:schemeClr val="tx1"/>
                </a:solidFill>
              </a:rPr>
              <a:t>年并担任总监职务，技术沉淀丰厚。</a:t>
            </a:r>
          </a:p>
        </p:txBody>
      </p:sp>
      <p:sp>
        <p:nvSpPr>
          <p:cNvPr id="43" name="矩形 9"/>
          <p:cNvSpPr>
            <a:spLocks noChangeArrowheads="1"/>
          </p:cNvSpPr>
          <p:nvPr/>
        </p:nvSpPr>
        <p:spPr bwMode="auto">
          <a:xfrm>
            <a:off x="6947053" y="4818216"/>
            <a:ext cx="1541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latin typeface="微软雅黑" pitchFamily="34" charset="-122"/>
                <a:ea typeface="微软雅黑" pitchFamily="34" charset="-122"/>
              </a:rPr>
              <a:t>张子蓝</a:t>
            </a:r>
          </a:p>
        </p:txBody>
      </p:sp>
      <p:sp>
        <p:nvSpPr>
          <p:cNvPr id="44" name="TextBox 22"/>
          <p:cNvSpPr txBox="1"/>
          <p:nvPr/>
        </p:nvSpPr>
        <p:spPr>
          <a:xfrm>
            <a:off x="6897516" y="5142126"/>
            <a:ext cx="4084638" cy="646331"/>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a:solidFill>
                  <a:schemeClr val="tx1"/>
                </a:solidFill>
              </a:rPr>
              <a:t>客服经理，研究生学历，拥</a:t>
            </a:r>
            <a:r>
              <a:rPr lang="en-US" altLang="zh-CN" dirty="0">
                <a:solidFill>
                  <a:schemeClr val="tx1"/>
                </a:solidFill>
              </a:rPr>
              <a:t>5</a:t>
            </a:r>
            <a:r>
              <a:rPr lang="zh-CN" altLang="en-US" dirty="0">
                <a:solidFill>
                  <a:schemeClr val="tx1"/>
                </a:solidFill>
              </a:rPr>
              <a:t>年业内经验，负责客服，网络，官微运营等工作。</a:t>
            </a:r>
          </a:p>
        </p:txBody>
      </p:sp>
    </p:spTree>
    <p:extLst>
      <p:ext uri="{BB962C8B-B14F-4D97-AF65-F5344CB8AC3E}">
        <p14:creationId xmlns:p14="http://schemas.microsoft.com/office/powerpoint/2010/main" val="905327830"/>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核心成员介绍</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12"/>
          <p:cNvSpPr>
            <a:spLocks noChangeArrowheads="1"/>
          </p:cNvSpPr>
          <p:nvPr/>
        </p:nvSpPr>
        <p:spPr bwMode="auto">
          <a:xfrm>
            <a:off x="1314053" y="1298019"/>
            <a:ext cx="2109380" cy="2119952"/>
          </a:xfrm>
          <a:prstGeom prst="ellipse">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Oval 13"/>
          <p:cNvSpPr>
            <a:spLocks noChangeArrowheads="1"/>
          </p:cNvSpPr>
          <p:nvPr/>
        </p:nvSpPr>
        <p:spPr bwMode="auto">
          <a:xfrm>
            <a:off x="1438290" y="1423137"/>
            <a:ext cx="1860907" cy="1869717"/>
          </a:xfrm>
          <a:prstGeom prst="ellipse">
            <a:avLst/>
          </a:prstGeom>
          <a:blipFill>
            <a:blip r:embed="rId3"/>
            <a:stretch>
              <a:fillRect/>
            </a:stretch>
          </a:blipFill>
          <a:ln w="10" cap="flat">
            <a:solidFill>
              <a:srgbClr val="C1C0C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矩形 7"/>
          <p:cNvSpPr>
            <a:spLocks noChangeArrowheads="1"/>
          </p:cNvSpPr>
          <p:nvPr/>
        </p:nvSpPr>
        <p:spPr bwMode="auto">
          <a:xfrm>
            <a:off x="885605" y="3879279"/>
            <a:ext cx="2966276" cy="707886"/>
          </a:xfrm>
          <a:prstGeom prst="rect">
            <a:avLst/>
          </a:prstGeom>
          <a:solidFill>
            <a:schemeClr val="bg2"/>
          </a:solidFill>
          <a:ln>
            <a:noFill/>
          </a:ln>
          <a:extLst/>
        </p:spPr>
        <p:txBody>
          <a:bodyPr wrap="square">
            <a:spAutoFit/>
          </a:bodyPr>
          <a:lstStyle/>
          <a:p>
            <a:pPr algn="ctr"/>
            <a:r>
              <a:rPr lang="zh-CN" altLang="en-US" sz="2000" dirty="0">
                <a:solidFill>
                  <a:schemeClr val="accent2"/>
                </a:solidFill>
                <a:latin typeface="微软雅黑" pitchFamily="34" charset="-122"/>
                <a:ea typeface="微软雅黑" pitchFamily="34" charset="-122"/>
              </a:rPr>
              <a:t>公司市场部经理，团队运营总监</a:t>
            </a:r>
          </a:p>
        </p:txBody>
      </p:sp>
      <p:sp>
        <p:nvSpPr>
          <p:cNvPr id="8" name="矩形 9"/>
          <p:cNvSpPr>
            <a:spLocks noChangeArrowheads="1"/>
          </p:cNvSpPr>
          <p:nvPr/>
        </p:nvSpPr>
        <p:spPr bwMode="auto">
          <a:xfrm>
            <a:off x="1598204" y="3420700"/>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accent1"/>
                </a:solidFill>
                <a:latin typeface="微软雅黑" pitchFamily="34" charset="-122"/>
                <a:ea typeface="微软雅黑" pitchFamily="34" charset="-122"/>
              </a:rPr>
              <a:t>安妮</a:t>
            </a:r>
          </a:p>
        </p:txBody>
      </p:sp>
      <p:sp>
        <p:nvSpPr>
          <p:cNvPr id="9" name="TextBox 7"/>
          <p:cNvSpPr txBox="1"/>
          <p:nvPr/>
        </p:nvSpPr>
        <p:spPr>
          <a:xfrm>
            <a:off x="766916" y="4735505"/>
            <a:ext cx="3265748" cy="1477328"/>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a:solidFill>
                  <a:schemeClr val="accent1">
                    <a:lumMod val="50000"/>
                  </a:schemeClr>
                </a:solidFill>
              </a:rPr>
              <a:t>长江工商学院研究生，有十余年行业经验，是某领域领军人物。</a:t>
            </a:r>
            <a:r>
              <a:rPr lang="en-US" altLang="zh-CN" dirty="0">
                <a:solidFill>
                  <a:schemeClr val="accent1">
                    <a:lumMod val="50000"/>
                  </a:schemeClr>
                </a:solidFill>
              </a:rPr>
              <a:t>1992</a:t>
            </a:r>
            <a:r>
              <a:rPr lang="zh-CN" altLang="en-US" dirty="0">
                <a:solidFill>
                  <a:schemeClr val="accent1">
                    <a:lumMod val="50000"/>
                  </a:schemeClr>
                </a:solidFill>
              </a:rPr>
              <a:t>年在某公司担任中层管理；</a:t>
            </a:r>
            <a:r>
              <a:rPr lang="en-US" altLang="zh-CN" dirty="0">
                <a:solidFill>
                  <a:schemeClr val="accent1">
                    <a:lumMod val="50000"/>
                  </a:schemeClr>
                </a:solidFill>
              </a:rPr>
              <a:t>2003</a:t>
            </a:r>
            <a:r>
              <a:rPr lang="zh-CN" altLang="en-US" dirty="0">
                <a:solidFill>
                  <a:schemeClr val="accent1">
                    <a:lumMod val="50000"/>
                  </a:schemeClr>
                </a:solidFill>
              </a:rPr>
              <a:t>年任某公司执</a:t>
            </a:r>
            <a:r>
              <a:rPr lang="en-US" altLang="zh-CN" dirty="0">
                <a:solidFill>
                  <a:schemeClr val="accent1">
                    <a:lumMod val="50000"/>
                  </a:schemeClr>
                </a:solidFill>
              </a:rPr>
              <a:t>COO</a:t>
            </a:r>
            <a:r>
              <a:rPr lang="zh-CN" altLang="en-US" dirty="0">
                <a:solidFill>
                  <a:schemeClr val="accent1">
                    <a:lumMod val="50000"/>
                  </a:schemeClr>
                </a:solidFill>
              </a:rPr>
              <a:t>；</a:t>
            </a:r>
          </a:p>
        </p:txBody>
      </p:sp>
      <p:sp>
        <p:nvSpPr>
          <p:cNvPr id="10" name="Oval 12"/>
          <p:cNvSpPr>
            <a:spLocks noChangeArrowheads="1"/>
          </p:cNvSpPr>
          <p:nvPr/>
        </p:nvSpPr>
        <p:spPr bwMode="auto">
          <a:xfrm>
            <a:off x="4889766" y="1298019"/>
            <a:ext cx="2109380" cy="2119952"/>
          </a:xfrm>
          <a:prstGeom prst="ellipse">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Oval 13"/>
          <p:cNvSpPr>
            <a:spLocks noChangeArrowheads="1"/>
          </p:cNvSpPr>
          <p:nvPr/>
        </p:nvSpPr>
        <p:spPr bwMode="auto">
          <a:xfrm>
            <a:off x="5014003" y="1423137"/>
            <a:ext cx="1860907" cy="1869717"/>
          </a:xfrm>
          <a:prstGeom prst="ellipse">
            <a:avLst/>
          </a:prstGeom>
          <a:blipFill>
            <a:blip r:embed="rId4"/>
            <a:stretch>
              <a:fillRect/>
            </a:stretch>
          </a:blipFill>
          <a:ln w="10" cap="flat">
            <a:solidFill>
              <a:srgbClr val="C1C0C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矩形 7"/>
          <p:cNvSpPr>
            <a:spLocks noChangeArrowheads="1"/>
          </p:cNvSpPr>
          <p:nvPr/>
        </p:nvSpPr>
        <p:spPr bwMode="auto">
          <a:xfrm>
            <a:off x="4461318" y="3879279"/>
            <a:ext cx="2966276" cy="707886"/>
          </a:xfrm>
          <a:prstGeom prst="rect">
            <a:avLst/>
          </a:prstGeom>
          <a:solidFill>
            <a:schemeClr val="bg2"/>
          </a:solidFill>
          <a:ln>
            <a:noFill/>
          </a:ln>
          <a:extLst/>
        </p:spPr>
        <p:txBody>
          <a:bodyPr wrap="square">
            <a:spAutoFit/>
          </a:bodyPr>
          <a:lstStyle/>
          <a:p>
            <a:pPr algn="ctr"/>
            <a:r>
              <a:rPr lang="zh-CN" altLang="en-US" sz="2000" dirty="0">
                <a:solidFill>
                  <a:schemeClr val="accent2"/>
                </a:solidFill>
                <a:latin typeface="微软雅黑" pitchFamily="34" charset="-122"/>
                <a:ea typeface="微软雅黑" pitchFamily="34" charset="-122"/>
              </a:rPr>
              <a:t>公司副工程师，团队生产经理</a:t>
            </a:r>
          </a:p>
        </p:txBody>
      </p:sp>
      <p:sp>
        <p:nvSpPr>
          <p:cNvPr id="13" name="矩形 9"/>
          <p:cNvSpPr>
            <a:spLocks noChangeArrowheads="1"/>
          </p:cNvSpPr>
          <p:nvPr/>
        </p:nvSpPr>
        <p:spPr bwMode="auto">
          <a:xfrm>
            <a:off x="5173917" y="3420700"/>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accent1"/>
                </a:solidFill>
                <a:latin typeface="微软雅黑" pitchFamily="34" charset="-122"/>
                <a:ea typeface="微软雅黑" pitchFamily="34" charset="-122"/>
              </a:rPr>
              <a:t>李斯特</a:t>
            </a:r>
          </a:p>
        </p:txBody>
      </p:sp>
      <p:sp>
        <p:nvSpPr>
          <p:cNvPr id="14" name="TextBox 17"/>
          <p:cNvSpPr txBox="1"/>
          <p:nvPr/>
        </p:nvSpPr>
        <p:spPr>
          <a:xfrm>
            <a:off x="4342629" y="4735505"/>
            <a:ext cx="3265748" cy="1477328"/>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a:solidFill>
                  <a:schemeClr val="accent1">
                    <a:lumMod val="50000"/>
                  </a:schemeClr>
                </a:solidFill>
              </a:rPr>
              <a:t>长江工商学院研究生，有十余年行业经验，是某领域领军人物。</a:t>
            </a:r>
            <a:r>
              <a:rPr lang="en-US" altLang="zh-CN" dirty="0">
                <a:solidFill>
                  <a:schemeClr val="accent1">
                    <a:lumMod val="50000"/>
                  </a:schemeClr>
                </a:solidFill>
              </a:rPr>
              <a:t>1992</a:t>
            </a:r>
            <a:r>
              <a:rPr lang="zh-CN" altLang="en-US" dirty="0">
                <a:solidFill>
                  <a:schemeClr val="accent1">
                    <a:lumMod val="50000"/>
                  </a:schemeClr>
                </a:solidFill>
              </a:rPr>
              <a:t>年在某公司担任中层管理；</a:t>
            </a:r>
            <a:r>
              <a:rPr lang="en-US" altLang="zh-CN" dirty="0">
                <a:solidFill>
                  <a:schemeClr val="accent1">
                    <a:lumMod val="50000"/>
                  </a:schemeClr>
                </a:solidFill>
              </a:rPr>
              <a:t>2003</a:t>
            </a:r>
            <a:r>
              <a:rPr lang="zh-CN" altLang="en-US" dirty="0">
                <a:solidFill>
                  <a:schemeClr val="accent1">
                    <a:lumMod val="50000"/>
                  </a:schemeClr>
                </a:solidFill>
              </a:rPr>
              <a:t>年任某公司执</a:t>
            </a:r>
            <a:r>
              <a:rPr lang="en-US" altLang="zh-CN" dirty="0">
                <a:solidFill>
                  <a:schemeClr val="accent1">
                    <a:lumMod val="50000"/>
                  </a:schemeClr>
                </a:solidFill>
              </a:rPr>
              <a:t>COO</a:t>
            </a:r>
            <a:r>
              <a:rPr lang="zh-CN" altLang="en-US" dirty="0">
                <a:solidFill>
                  <a:schemeClr val="accent1">
                    <a:lumMod val="50000"/>
                  </a:schemeClr>
                </a:solidFill>
              </a:rPr>
              <a:t>；</a:t>
            </a:r>
          </a:p>
        </p:txBody>
      </p:sp>
      <p:sp>
        <p:nvSpPr>
          <p:cNvPr id="15" name="Oval 12"/>
          <p:cNvSpPr>
            <a:spLocks noChangeArrowheads="1"/>
          </p:cNvSpPr>
          <p:nvPr/>
        </p:nvSpPr>
        <p:spPr bwMode="auto">
          <a:xfrm>
            <a:off x="8479127" y="1298019"/>
            <a:ext cx="2109380" cy="2119952"/>
          </a:xfrm>
          <a:prstGeom prst="ellipse">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Oval 13"/>
          <p:cNvSpPr>
            <a:spLocks noChangeArrowheads="1"/>
          </p:cNvSpPr>
          <p:nvPr/>
        </p:nvSpPr>
        <p:spPr bwMode="auto">
          <a:xfrm>
            <a:off x="8603364" y="1423137"/>
            <a:ext cx="1860907" cy="1869717"/>
          </a:xfrm>
          <a:prstGeom prst="ellipse">
            <a:avLst/>
          </a:prstGeom>
          <a:blipFill>
            <a:blip r:embed="rId5"/>
            <a:stretch>
              <a:fillRect/>
            </a:stretch>
          </a:blipFill>
          <a:ln w="10" cap="flat">
            <a:solidFill>
              <a:srgbClr val="C1C0C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矩形 7"/>
          <p:cNvSpPr>
            <a:spLocks noChangeArrowheads="1"/>
          </p:cNvSpPr>
          <p:nvPr/>
        </p:nvSpPr>
        <p:spPr bwMode="auto">
          <a:xfrm>
            <a:off x="8050679" y="3879279"/>
            <a:ext cx="2966276" cy="707886"/>
          </a:xfrm>
          <a:prstGeom prst="rect">
            <a:avLst/>
          </a:prstGeom>
          <a:solidFill>
            <a:schemeClr val="bg2"/>
          </a:solidFill>
          <a:ln>
            <a:noFill/>
          </a:ln>
          <a:extLst/>
        </p:spPr>
        <p:txBody>
          <a:bodyPr wrap="square">
            <a:spAutoFit/>
          </a:bodyPr>
          <a:lstStyle/>
          <a:p>
            <a:pPr algn="ctr"/>
            <a:r>
              <a:rPr lang="zh-CN" altLang="en-US" sz="2000" dirty="0">
                <a:solidFill>
                  <a:schemeClr val="accent2"/>
                </a:solidFill>
                <a:latin typeface="微软雅黑" pitchFamily="34" charset="-122"/>
                <a:ea typeface="微软雅黑" pitchFamily="34" charset="-122"/>
              </a:rPr>
              <a:t>公司总会计师，团队财务总监</a:t>
            </a:r>
          </a:p>
        </p:txBody>
      </p:sp>
      <p:sp>
        <p:nvSpPr>
          <p:cNvPr id="18" name="矩形 9"/>
          <p:cNvSpPr>
            <a:spLocks noChangeArrowheads="1"/>
          </p:cNvSpPr>
          <p:nvPr/>
        </p:nvSpPr>
        <p:spPr bwMode="auto">
          <a:xfrm>
            <a:off x="8763278" y="3420700"/>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accent1"/>
                </a:solidFill>
                <a:latin typeface="微软雅黑" pitchFamily="34" charset="-122"/>
                <a:ea typeface="微软雅黑" pitchFamily="34" charset="-122"/>
              </a:rPr>
              <a:t>张子蓝</a:t>
            </a:r>
          </a:p>
        </p:txBody>
      </p:sp>
      <p:sp>
        <p:nvSpPr>
          <p:cNvPr id="19" name="TextBox 22"/>
          <p:cNvSpPr txBox="1"/>
          <p:nvPr/>
        </p:nvSpPr>
        <p:spPr>
          <a:xfrm>
            <a:off x="7931990" y="4735505"/>
            <a:ext cx="3265748" cy="1477328"/>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gn="just"/>
            <a:r>
              <a:rPr lang="zh-CN" altLang="en-US" dirty="0">
                <a:solidFill>
                  <a:schemeClr val="accent1">
                    <a:lumMod val="50000"/>
                  </a:schemeClr>
                </a:solidFill>
              </a:rPr>
              <a:t>长江工商学院研究生，有十余年行业经验，是某领域领军人物。</a:t>
            </a:r>
            <a:r>
              <a:rPr lang="en-US" altLang="zh-CN" dirty="0">
                <a:solidFill>
                  <a:schemeClr val="accent1">
                    <a:lumMod val="50000"/>
                  </a:schemeClr>
                </a:solidFill>
              </a:rPr>
              <a:t>1992</a:t>
            </a:r>
            <a:r>
              <a:rPr lang="zh-CN" altLang="en-US" dirty="0">
                <a:solidFill>
                  <a:schemeClr val="accent1">
                    <a:lumMod val="50000"/>
                  </a:schemeClr>
                </a:solidFill>
              </a:rPr>
              <a:t>年在某公司担任中层管理；</a:t>
            </a:r>
            <a:r>
              <a:rPr lang="en-US" altLang="zh-CN" dirty="0">
                <a:solidFill>
                  <a:schemeClr val="accent1">
                    <a:lumMod val="50000"/>
                  </a:schemeClr>
                </a:solidFill>
              </a:rPr>
              <a:t>2003</a:t>
            </a:r>
            <a:r>
              <a:rPr lang="zh-CN" altLang="en-US" dirty="0">
                <a:solidFill>
                  <a:schemeClr val="accent1">
                    <a:lumMod val="50000"/>
                  </a:schemeClr>
                </a:solidFill>
              </a:rPr>
              <a:t>年任某公司执</a:t>
            </a:r>
            <a:r>
              <a:rPr lang="en-US" altLang="zh-CN" dirty="0">
                <a:solidFill>
                  <a:schemeClr val="accent1">
                    <a:lumMod val="50000"/>
                  </a:schemeClr>
                </a:solidFill>
              </a:rPr>
              <a:t>COO</a:t>
            </a:r>
            <a:r>
              <a:rPr lang="zh-CN" altLang="en-US" dirty="0">
                <a:solidFill>
                  <a:schemeClr val="accent1">
                    <a:lumMod val="50000"/>
                  </a:schemeClr>
                </a:solidFill>
              </a:rPr>
              <a:t>；</a:t>
            </a:r>
          </a:p>
        </p:txBody>
      </p:sp>
    </p:spTree>
    <p:extLst>
      <p:ext uri="{BB962C8B-B14F-4D97-AF65-F5344CB8AC3E}">
        <p14:creationId xmlns:p14="http://schemas.microsoft.com/office/powerpoint/2010/main" val="292378125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组织构架</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Line 38"/>
          <p:cNvSpPr>
            <a:spLocks noChangeShapeType="1"/>
          </p:cNvSpPr>
          <p:nvPr/>
        </p:nvSpPr>
        <p:spPr bwMode="auto">
          <a:xfrm>
            <a:off x="5226974" y="1382292"/>
            <a:ext cx="0" cy="403225"/>
          </a:xfrm>
          <a:prstGeom prst="line">
            <a:avLst/>
          </a:prstGeom>
          <a:solidFill>
            <a:schemeClr val="bg1"/>
          </a:solid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39" name="Line 39"/>
          <p:cNvSpPr>
            <a:spLocks noChangeShapeType="1"/>
          </p:cNvSpPr>
          <p:nvPr/>
        </p:nvSpPr>
        <p:spPr bwMode="auto">
          <a:xfrm>
            <a:off x="5226974" y="2128417"/>
            <a:ext cx="0" cy="365125"/>
          </a:xfrm>
          <a:prstGeom prst="line">
            <a:avLst/>
          </a:prstGeom>
          <a:solidFill>
            <a:schemeClr val="bg1"/>
          </a:solid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0" name="Line 41"/>
          <p:cNvSpPr>
            <a:spLocks noChangeShapeType="1"/>
          </p:cNvSpPr>
          <p:nvPr/>
        </p:nvSpPr>
        <p:spPr bwMode="auto">
          <a:xfrm>
            <a:off x="5230149" y="2306217"/>
            <a:ext cx="5162550" cy="0"/>
          </a:xfrm>
          <a:prstGeom prst="line">
            <a:avLst/>
          </a:prstGeom>
          <a:solidFill>
            <a:schemeClr val="bg1"/>
          </a:solid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nvGrpSpPr>
          <p:cNvPr id="141" name="组合 140"/>
          <p:cNvGrpSpPr/>
          <p:nvPr/>
        </p:nvGrpSpPr>
        <p:grpSpPr>
          <a:xfrm>
            <a:off x="1509049" y="2841205"/>
            <a:ext cx="6905625" cy="544512"/>
            <a:chOff x="1492250" y="2624139"/>
            <a:chExt cx="6905625" cy="544512"/>
          </a:xfrm>
          <a:solidFill>
            <a:schemeClr val="bg2"/>
          </a:solidFill>
        </p:grpSpPr>
        <p:sp>
          <p:nvSpPr>
            <p:cNvPr id="142" name="Line 40"/>
            <p:cNvSpPr>
              <a:spLocks noChangeShapeType="1"/>
            </p:cNvSpPr>
            <p:nvPr/>
          </p:nvSpPr>
          <p:spPr bwMode="auto">
            <a:xfrm>
              <a:off x="5210175" y="2624139"/>
              <a:ext cx="0" cy="30638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3" name="Line 43"/>
            <p:cNvSpPr>
              <a:spLocks noChangeShapeType="1"/>
            </p:cNvSpPr>
            <p:nvPr/>
          </p:nvSpPr>
          <p:spPr bwMode="auto">
            <a:xfrm>
              <a:off x="1492250" y="2925764"/>
              <a:ext cx="6905625"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4" name="Line 44"/>
            <p:cNvSpPr>
              <a:spLocks noChangeShapeType="1"/>
            </p:cNvSpPr>
            <p:nvPr/>
          </p:nvSpPr>
          <p:spPr bwMode="auto">
            <a:xfrm>
              <a:off x="5380038"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5" name="Line 45"/>
            <p:cNvSpPr>
              <a:spLocks noChangeShapeType="1"/>
            </p:cNvSpPr>
            <p:nvPr/>
          </p:nvSpPr>
          <p:spPr bwMode="auto">
            <a:xfrm>
              <a:off x="3370263"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6" name="Line 46"/>
            <p:cNvSpPr>
              <a:spLocks noChangeShapeType="1"/>
            </p:cNvSpPr>
            <p:nvPr/>
          </p:nvSpPr>
          <p:spPr bwMode="auto">
            <a:xfrm>
              <a:off x="1495425"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7" name="Line 47"/>
            <p:cNvSpPr>
              <a:spLocks noChangeShapeType="1"/>
            </p:cNvSpPr>
            <p:nvPr/>
          </p:nvSpPr>
          <p:spPr bwMode="auto">
            <a:xfrm>
              <a:off x="6970713"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8" name="Line 48"/>
            <p:cNvSpPr>
              <a:spLocks noChangeShapeType="1"/>
            </p:cNvSpPr>
            <p:nvPr/>
          </p:nvSpPr>
          <p:spPr bwMode="auto">
            <a:xfrm>
              <a:off x="8391525"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9" name="组合 148"/>
          <p:cNvGrpSpPr/>
          <p:nvPr/>
        </p:nvGrpSpPr>
        <p:grpSpPr>
          <a:xfrm>
            <a:off x="9786274" y="2307805"/>
            <a:ext cx="1196975" cy="1077912"/>
            <a:chOff x="9769475" y="2090739"/>
            <a:chExt cx="1196975" cy="1077912"/>
          </a:xfrm>
          <a:solidFill>
            <a:schemeClr val="bg2"/>
          </a:solidFill>
        </p:grpSpPr>
        <p:sp>
          <p:nvSpPr>
            <p:cNvPr id="150" name="Line 42"/>
            <p:cNvSpPr>
              <a:spLocks noChangeShapeType="1"/>
            </p:cNvSpPr>
            <p:nvPr/>
          </p:nvSpPr>
          <p:spPr bwMode="auto">
            <a:xfrm>
              <a:off x="10369550" y="2090739"/>
              <a:ext cx="0" cy="830263"/>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1" name="Line 49"/>
            <p:cNvSpPr>
              <a:spLocks noChangeShapeType="1"/>
            </p:cNvSpPr>
            <p:nvPr/>
          </p:nvSpPr>
          <p:spPr bwMode="auto">
            <a:xfrm>
              <a:off x="9777413"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2" name="Line 50"/>
            <p:cNvSpPr>
              <a:spLocks noChangeShapeType="1"/>
            </p:cNvSpPr>
            <p:nvPr/>
          </p:nvSpPr>
          <p:spPr bwMode="auto">
            <a:xfrm>
              <a:off x="9769475" y="2925764"/>
              <a:ext cx="1196975"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3" name="Line 51"/>
            <p:cNvSpPr>
              <a:spLocks noChangeShapeType="1"/>
            </p:cNvSpPr>
            <p:nvPr/>
          </p:nvSpPr>
          <p:spPr bwMode="auto">
            <a:xfrm>
              <a:off x="10955338" y="2927351"/>
              <a:ext cx="0" cy="2413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4" name="组合 153"/>
          <p:cNvGrpSpPr/>
          <p:nvPr/>
        </p:nvGrpSpPr>
        <p:grpSpPr>
          <a:xfrm>
            <a:off x="2699674" y="3733380"/>
            <a:ext cx="1296988" cy="704850"/>
            <a:chOff x="2682875" y="3516314"/>
            <a:chExt cx="1296988" cy="704850"/>
          </a:xfrm>
          <a:solidFill>
            <a:schemeClr val="bg2"/>
          </a:solidFill>
        </p:grpSpPr>
        <p:sp>
          <p:nvSpPr>
            <p:cNvPr id="155" name="Line 52"/>
            <p:cNvSpPr>
              <a:spLocks noChangeShapeType="1"/>
            </p:cNvSpPr>
            <p:nvPr/>
          </p:nvSpPr>
          <p:spPr bwMode="auto">
            <a:xfrm>
              <a:off x="3370263"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6" name="Line 53"/>
            <p:cNvSpPr>
              <a:spLocks noChangeShapeType="1"/>
            </p:cNvSpPr>
            <p:nvPr/>
          </p:nvSpPr>
          <p:spPr bwMode="auto">
            <a:xfrm flipH="1">
              <a:off x="2682875" y="3792539"/>
              <a:ext cx="1296988"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7" name="Line 54"/>
            <p:cNvSpPr>
              <a:spLocks noChangeShapeType="1"/>
            </p:cNvSpPr>
            <p:nvPr/>
          </p:nvSpPr>
          <p:spPr bwMode="auto">
            <a:xfrm>
              <a:off x="268605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8" name="Line 55"/>
            <p:cNvSpPr>
              <a:spLocks noChangeShapeType="1"/>
            </p:cNvSpPr>
            <p:nvPr/>
          </p:nvSpPr>
          <p:spPr bwMode="auto">
            <a:xfrm>
              <a:off x="3119438"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9" name="Line 56"/>
            <p:cNvSpPr>
              <a:spLocks noChangeShapeType="1"/>
            </p:cNvSpPr>
            <p:nvPr/>
          </p:nvSpPr>
          <p:spPr bwMode="auto">
            <a:xfrm>
              <a:off x="3557588"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0" name="Line 57"/>
            <p:cNvSpPr>
              <a:spLocks noChangeShapeType="1"/>
            </p:cNvSpPr>
            <p:nvPr/>
          </p:nvSpPr>
          <p:spPr bwMode="auto">
            <a:xfrm>
              <a:off x="397827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1" name="组合 160"/>
          <p:cNvGrpSpPr/>
          <p:nvPr/>
        </p:nvGrpSpPr>
        <p:grpSpPr>
          <a:xfrm>
            <a:off x="826424" y="3733380"/>
            <a:ext cx="1296988" cy="704850"/>
            <a:chOff x="809625" y="3516314"/>
            <a:chExt cx="1296988" cy="704850"/>
          </a:xfrm>
          <a:solidFill>
            <a:schemeClr val="bg2"/>
          </a:solidFill>
        </p:grpSpPr>
        <p:sp>
          <p:nvSpPr>
            <p:cNvPr id="162" name="Line 58"/>
            <p:cNvSpPr>
              <a:spLocks noChangeShapeType="1"/>
            </p:cNvSpPr>
            <p:nvPr/>
          </p:nvSpPr>
          <p:spPr bwMode="auto">
            <a:xfrm>
              <a:off x="1497013"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3" name="Line 59"/>
            <p:cNvSpPr>
              <a:spLocks noChangeShapeType="1"/>
            </p:cNvSpPr>
            <p:nvPr/>
          </p:nvSpPr>
          <p:spPr bwMode="auto">
            <a:xfrm flipH="1">
              <a:off x="809625" y="3792539"/>
              <a:ext cx="1296988"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4" name="Line 60"/>
            <p:cNvSpPr>
              <a:spLocks noChangeShapeType="1"/>
            </p:cNvSpPr>
            <p:nvPr/>
          </p:nvSpPr>
          <p:spPr bwMode="auto">
            <a:xfrm>
              <a:off x="81280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5" name="Line 61"/>
            <p:cNvSpPr>
              <a:spLocks noChangeShapeType="1"/>
            </p:cNvSpPr>
            <p:nvPr/>
          </p:nvSpPr>
          <p:spPr bwMode="auto">
            <a:xfrm>
              <a:off x="124777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6" name="Line 62"/>
            <p:cNvSpPr>
              <a:spLocks noChangeShapeType="1"/>
            </p:cNvSpPr>
            <p:nvPr/>
          </p:nvSpPr>
          <p:spPr bwMode="auto">
            <a:xfrm>
              <a:off x="168592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7" name="Line 63"/>
            <p:cNvSpPr>
              <a:spLocks noChangeShapeType="1"/>
            </p:cNvSpPr>
            <p:nvPr/>
          </p:nvSpPr>
          <p:spPr bwMode="auto">
            <a:xfrm>
              <a:off x="210661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8" name="组合 167"/>
          <p:cNvGrpSpPr/>
          <p:nvPr/>
        </p:nvGrpSpPr>
        <p:grpSpPr>
          <a:xfrm>
            <a:off x="4725324" y="3733380"/>
            <a:ext cx="1298575" cy="704850"/>
            <a:chOff x="4708525" y="3516314"/>
            <a:chExt cx="1298575" cy="704850"/>
          </a:xfrm>
          <a:solidFill>
            <a:schemeClr val="bg2"/>
          </a:solidFill>
        </p:grpSpPr>
        <p:sp>
          <p:nvSpPr>
            <p:cNvPr id="169" name="Line 64"/>
            <p:cNvSpPr>
              <a:spLocks noChangeShapeType="1"/>
            </p:cNvSpPr>
            <p:nvPr/>
          </p:nvSpPr>
          <p:spPr bwMode="auto">
            <a:xfrm>
              <a:off x="5397500"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0" name="Line 65"/>
            <p:cNvSpPr>
              <a:spLocks noChangeShapeType="1"/>
            </p:cNvSpPr>
            <p:nvPr/>
          </p:nvSpPr>
          <p:spPr bwMode="auto">
            <a:xfrm flipH="1">
              <a:off x="4708525" y="3792539"/>
              <a:ext cx="1298575"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1" name="Line 66"/>
            <p:cNvSpPr>
              <a:spLocks noChangeShapeType="1"/>
            </p:cNvSpPr>
            <p:nvPr/>
          </p:nvSpPr>
          <p:spPr bwMode="auto">
            <a:xfrm>
              <a:off x="471170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2" name="Line 67"/>
            <p:cNvSpPr>
              <a:spLocks noChangeShapeType="1"/>
            </p:cNvSpPr>
            <p:nvPr/>
          </p:nvSpPr>
          <p:spPr bwMode="auto">
            <a:xfrm>
              <a:off x="514826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3" name="Line 68"/>
            <p:cNvSpPr>
              <a:spLocks noChangeShapeType="1"/>
            </p:cNvSpPr>
            <p:nvPr/>
          </p:nvSpPr>
          <p:spPr bwMode="auto">
            <a:xfrm>
              <a:off x="558482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4" name="Line 69"/>
            <p:cNvSpPr>
              <a:spLocks noChangeShapeType="1"/>
            </p:cNvSpPr>
            <p:nvPr/>
          </p:nvSpPr>
          <p:spPr bwMode="auto">
            <a:xfrm>
              <a:off x="600551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5" name="组合 174"/>
          <p:cNvGrpSpPr/>
          <p:nvPr/>
        </p:nvGrpSpPr>
        <p:grpSpPr>
          <a:xfrm>
            <a:off x="6549362" y="3733380"/>
            <a:ext cx="881063" cy="704850"/>
            <a:chOff x="6532563" y="3516314"/>
            <a:chExt cx="881063" cy="704850"/>
          </a:xfrm>
          <a:solidFill>
            <a:schemeClr val="bg2"/>
          </a:solidFill>
        </p:grpSpPr>
        <p:sp>
          <p:nvSpPr>
            <p:cNvPr id="176" name="Line 70"/>
            <p:cNvSpPr>
              <a:spLocks noChangeShapeType="1"/>
            </p:cNvSpPr>
            <p:nvPr/>
          </p:nvSpPr>
          <p:spPr bwMode="auto">
            <a:xfrm>
              <a:off x="6970713"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7" name="Line 71"/>
            <p:cNvSpPr>
              <a:spLocks noChangeShapeType="1"/>
            </p:cNvSpPr>
            <p:nvPr/>
          </p:nvSpPr>
          <p:spPr bwMode="auto">
            <a:xfrm flipH="1">
              <a:off x="6532563" y="3792539"/>
              <a:ext cx="881063"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8" name="Line 72"/>
            <p:cNvSpPr>
              <a:spLocks noChangeShapeType="1"/>
            </p:cNvSpPr>
            <p:nvPr/>
          </p:nvSpPr>
          <p:spPr bwMode="auto">
            <a:xfrm>
              <a:off x="6535738"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9" name="Line 73"/>
            <p:cNvSpPr>
              <a:spLocks noChangeShapeType="1"/>
            </p:cNvSpPr>
            <p:nvPr/>
          </p:nvSpPr>
          <p:spPr bwMode="auto">
            <a:xfrm>
              <a:off x="697071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0" name="Line 74"/>
            <p:cNvSpPr>
              <a:spLocks noChangeShapeType="1"/>
            </p:cNvSpPr>
            <p:nvPr/>
          </p:nvSpPr>
          <p:spPr bwMode="auto">
            <a:xfrm>
              <a:off x="740727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1" name="组合 180"/>
          <p:cNvGrpSpPr/>
          <p:nvPr/>
        </p:nvGrpSpPr>
        <p:grpSpPr>
          <a:xfrm>
            <a:off x="7979699" y="3733380"/>
            <a:ext cx="881063" cy="704850"/>
            <a:chOff x="7962900" y="3516314"/>
            <a:chExt cx="881063" cy="704850"/>
          </a:xfrm>
          <a:solidFill>
            <a:schemeClr val="bg2"/>
          </a:solidFill>
        </p:grpSpPr>
        <p:sp>
          <p:nvSpPr>
            <p:cNvPr id="182" name="Line 75"/>
            <p:cNvSpPr>
              <a:spLocks noChangeShapeType="1"/>
            </p:cNvSpPr>
            <p:nvPr/>
          </p:nvSpPr>
          <p:spPr bwMode="auto">
            <a:xfrm>
              <a:off x="8401050"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3" name="Line 76"/>
            <p:cNvSpPr>
              <a:spLocks noChangeShapeType="1"/>
            </p:cNvSpPr>
            <p:nvPr/>
          </p:nvSpPr>
          <p:spPr bwMode="auto">
            <a:xfrm flipH="1">
              <a:off x="7962900" y="3792539"/>
              <a:ext cx="881063"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4" name="Line 77"/>
            <p:cNvSpPr>
              <a:spLocks noChangeShapeType="1"/>
            </p:cNvSpPr>
            <p:nvPr/>
          </p:nvSpPr>
          <p:spPr bwMode="auto">
            <a:xfrm>
              <a:off x="796607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5" name="Line 78"/>
            <p:cNvSpPr>
              <a:spLocks noChangeShapeType="1"/>
            </p:cNvSpPr>
            <p:nvPr/>
          </p:nvSpPr>
          <p:spPr bwMode="auto">
            <a:xfrm>
              <a:off x="840105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6" name="Line 79"/>
            <p:cNvSpPr>
              <a:spLocks noChangeShapeType="1"/>
            </p:cNvSpPr>
            <p:nvPr/>
          </p:nvSpPr>
          <p:spPr bwMode="auto">
            <a:xfrm>
              <a:off x="883761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7" name="组合 186"/>
          <p:cNvGrpSpPr/>
          <p:nvPr/>
        </p:nvGrpSpPr>
        <p:grpSpPr>
          <a:xfrm>
            <a:off x="9587837" y="3733380"/>
            <a:ext cx="427038" cy="704850"/>
            <a:chOff x="9571038" y="3516314"/>
            <a:chExt cx="427038" cy="704850"/>
          </a:xfrm>
          <a:solidFill>
            <a:schemeClr val="bg2"/>
          </a:solidFill>
        </p:grpSpPr>
        <p:sp>
          <p:nvSpPr>
            <p:cNvPr id="188" name="Line 80"/>
            <p:cNvSpPr>
              <a:spLocks noChangeShapeType="1"/>
            </p:cNvSpPr>
            <p:nvPr/>
          </p:nvSpPr>
          <p:spPr bwMode="auto">
            <a:xfrm>
              <a:off x="9782175"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89" name="Line 81"/>
            <p:cNvSpPr>
              <a:spLocks noChangeShapeType="1"/>
            </p:cNvSpPr>
            <p:nvPr/>
          </p:nvSpPr>
          <p:spPr bwMode="auto">
            <a:xfrm flipH="1">
              <a:off x="9571038" y="3792539"/>
              <a:ext cx="427038"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0" name="Line 82"/>
            <p:cNvSpPr>
              <a:spLocks noChangeShapeType="1"/>
            </p:cNvSpPr>
            <p:nvPr/>
          </p:nvSpPr>
          <p:spPr bwMode="auto">
            <a:xfrm>
              <a:off x="9572625"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1" name="Line 83"/>
            <p:cNvSpPr>
              <a:spLocks noChangeShapeType="1"/>
            </p:cNvSpPr>
            <p:nvPr/>
          </p:nvSpPr>
          <p:spPr bwMode="auto">
            <a:xfrm>
              <a:off x="999490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2" name="组合 191"/>
          <p:cNvGrpSpPr/>
          <p:nvPr/>
        </p:nvGrpSpPr>
        <p:grpSpPr>
          <a:xfrm>
            <a:off x="10622887" y="3733380"/>
            <a:ext cx="881063" cy="704850"/>
            <a:chOff x="10606088" y="3516314"/>
            <a:chExt cx="881063" cy="704850"/>
          </a:xfrm>
          <a:solidFill>
            <a:schemeClr val="bg2"/>
          </a:solidFill>
        </p:grpSpPr>
        <p:sp>
          <p:nvSpPr>
            <p:cNvPr id="193" name="Line 84"/>
            <p:cNvSpPr>
              <a:spLocks noChangeShapeType="1"/>
            </p:cNvSpPr>
            <p:nvPr/>
          </p:nvSpPr>
          <p:spPr bwMode="auto">
            <a:xfrm>
              <a:off x="11044238" y="3516314"/>
              <a:ext cx="0" cy="274638"/>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4" name="Line 85"/>
            <p:cNvSpPr>
              <a:spLocks noChangeShapeType="1"/>
            </p:cNvSpPr>
            <p:nvPr/>
          </p:nvSpPr>
          <p:spPr bwMode="auto">
            <a:xfrm flipH="1">
              <a:off x="10606088" y="3792539"/>
              <a:ext cx="881063" cy="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5" name="Line 86"/>
            <p:cNvSpPr>
              <a:spLocks noChangeShapeType="1"/>
            </p:cNvSpPr>
            <p:nvPr/>
          </p:nvSpPr>
          <p:spPr bwMode="auto">
            <a:xfrm>
              <a:off x="10609263"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6" name="Line 87"/>
            <p:cNvSpPr>
              <a:spLocks noChangeShapeType="1"/>
            </p:cNvSpPr>
            <p:nvPr/>
          </p:nvSpPr>
          <p:spPr bwMode="auto">
            <a:xfrm>
              <a:off x="11044238"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97" name="Line 88"/>
            <p:cNvSpPr>
              <a:spLocks noChangeShapeType="1"/>
            </p:cNvSpPr>
            <p:nvPr/>
          </p:nvSpPr>
          <p:spPr bwMode="auto">
            <a:xfrm>
              <a:off x="11480800" y="3789364"/>
              <a:ext cx="0" cy="431800"/>
            </a:xfrm>
            <a:prstGeom prst="line">
              <a:avLst/>
            </a:prstGeom>
            <a:grpFill/>
            <a:ln w="12700"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8" name="组合 197"/>
          <p:cNvGrpSpPr/>
          <p:nvPr/>
        </p:nvGrpSpPr>
        <p:grpSpPr>
          <a:xfrm>
            <a:off x="4636424" y="1039392"/>
            <a:ext cx="1154113" cy="339725"/>
            <a:chOff x="4619625" y="822326"/>
            <a:chExt cx="1154113" cy="339725"/>
          </a:xfrm>
          <a:solidFill>
            <a:schemeClr val="bg2"/>
          </a:solidFill>
        </p:grpSpPr>
        <p:sp>
          <p:nvSpPr>
            <p:cNvPr id="199" name="Rectangle 5"/>
            <p:cNvSpPr>
              <a:spLocks noChangeArrowheads="1"/>
            </p:cNvSpPr>
            <p:nvPr/>
          </p:nvSpPr>
          <p:spPr bwMode="auto">
            <a:xfrm>
              <a:off x="4619625" y="822326"/>
              <a:ext cx="1154113"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Rectangle 15"/>
            <p:cNvSpPr>
              <a:spLocks noChangeArrowheads="1"/>
            </p:cNvSpPr>
            <p:nvPr/>
          </p:nvSpPr>
          <p:spPr bwMode="auto">
            <a:xfrm>
              <a:off x="4644553" y="833422"/>
              <a:ext cx="1093788"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股东大会</a:t>
              </a:r>
            </a:p>
          </p:txBody>
        </p:sp>
      </p:grpSp>
      <p:grpSp>
        <p:nvGrpSpPr>
          <p:cNvPr id="201" name="组合 200"/>
          <p:cNvGrpSpPr/>
          <p:nvPr/>
        </p:nvGrpSpPr>
        <p:grpSpPr>
          <a:xfrm>
            <a:off x="4636424" y="1785517"/>
            <a:ext cx="1154113" cy="339725"/>
            <a:chOff x="4619625" y="1568451"/>
            <a:chExt cx="1154113" cy="339725"/>
          </a:xfrm>
          <a:solidFill>
            <a:schemeClr val="bg2"/>
          </a:solidFill>
        </p:grpSpPr>
        <p:sp>
          <p:nvSpPr>
            <p:cNvPr id="202" name="Rectangle 6"/>
            <p:cNvSpPr>
              <a:spLocks noChangeArrowheads="1"/>
            </p:cNvSpPr>
            <p:nvPr/>
          </p:nvSpPr>
          <p:spPr bwMode="auto">
            <a:xfrm>
              <a:off x="4619625" y="1568451"/>
              <a:ext cx="1154113"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 name="Rectangle 15"/>
            <p:cNvSpPr>
              <a:spLocks noChangeArrowheads="1"/>
            </p:cNvSpPr>
            <p:nvPr/>
          </p:nvSpPr>
          <p:spPr bwMode="auto">
            <a:xfrm>
              <a:off x="4658221" y="1585897"/>
              <a:ext cx="1093788"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董事长</a:t>
              </a:r>
            </a:p>
          </p:txBody>
        </p:sp>
      </p:grpSp>
      <p:grpSp>
        <p:nvGrpSpPr>
          <p:cNvPr id="204" name="组合 203"/>
          <p:cNvGrpSpPr/>
          <p:nvPr/>
        </p:nvGrpSpPr>
        <p:grpSpPr>
          <a:xfrm>
            <a:off x="4636424" y="2495130"/>
            <a:ext cx="1154113" cy="339725"/>
            <a:chOff x="4619625" y="2278064"/>
            <a:chExt cx="1154113" cy="339725"/>
          </a:xfrm>
          <a:solidFill>
            <a:schemeClr val="bg2"/>
          </a:solidFill>
        </p:grpSpPr>
        <p:sp>
          <p:nvSpPr>
            <p:cNvPr id="205" name="Rectangle 7"/>
            <p:cNvSpPr>
              <a:spLocks noChangeArrowheads="1"/>
            </p:cNvSpPr>
            <p:nvPr/>
          </p:nvSpPr>
          <p:spPr bwMode="auto">
            <a:xfrm>
              <a:off x="4619625" y="2278064"/>
              <a:ext cx="1154113"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Rectangle 15"/>
            <p:cNvSpPr>
              <a:spLocks noChangeArrowheads="1"/>
            </p:cNvSpPr>
            <p:nvPr/>
          </p:nvSpPr>
          <p:spPr bwMode="auto">
            <a:xfrm>
              <a:off x="4658221" y="2290747"/>
              <a:ext cx="1093788" cy="317531"/>
            </a:xfrm>
            <a:prstGeom prst="rect">
              <a:avLst/>
            </a:prstGeom>
            <a:grpFill/>
            <a:ln>
              <a:noFill/>
            </a:ln>
            <a:effectLst/>
            <a:extLst/>
          </p:spPr>
          <p:txBody>
            <a:bodyPr wrap="none" anchor="ctr"/>
            <a:lstStyle/>
            <a:p>
              <a:pPr algn="ctr"/>
              <a:r>
                <a:rPr lang="en-US" altLang="zh-CN" sz="1600" dirty="0">
                  <a:solidFill>
                    <a:srgbClr val="F8F8F8"/>
                  </a:solidFill>
                  <a:latin typeface="+mn-ea"/>
                  <a:ea typeface="+mn-ea"/>
                </a:rPr>
                <a:t>CEO</a:t>
              </a:r>
              <a:endParaRPr lang="zh-CN" altLang="en-US" sz="1600" dirty="0">
                <a:solidFill>
                  <a:srgbClr val="F8F8F8"/>
                </a:solidFill>
                <a:latin typeface="+mn-ea"/>
                <a:ea typeface="+mn-ea"/>
              </a:endParaRPr>
            </a:p>
          </p:txBody>
        </p:sp>
      </p:grpSp>
      <p:grpSp>
        <p:nvGrpSpPr>
          <p:cNvPr id="207" name="组合 206"/>
          <p:cNvGrpSpPr/>
          <p:nvPr/>
        </p:nvGrpSpPr>
        <p:grpSpPr>
          <a:xfrm>
            <a:off x="674024" y="3384130"/>
            <a:ext cx="1658938" cy="339725"/>
            <a:chOff x="657225" y="3167064"/>
            <a:chExt cx="1658938" cy="339725"/>
          </a:xfrm>
          <a:solidFill>
            <a:schemeClr val="bg2"/>
          </a:solidFill>
        </p:grpSpPr>
        <p:sp>
          <p:nvSpPr>
            <p:cNvPr id="208" name="Rectangle 8"/>
            <p:cNvSpPr>
              <a:spLocks noChangeArrowheads="1"/>
            </p:cNvSpPr>
            <p:nvPr/>
          </p:nvSpPr>
          <p:spPr bwMode="auto">
            <a:xfrm>
              <a:off x="657225" y="3167064"/>
              <a:ext cx="1658938"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Rectangle 15"/>
            <p:cNvSpPr>
              <a:spLocks noChangeArrowheads="1"/>
            </p:cNvSpPr>
            <p:nvPr/>
          </p:nvSpPr>
          <p:spPr bwMode="auto">
            <a:xfrm>
              <a:off x="783334" y="3186097"/>
              <a:ext cx="1424826"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产品开发工程技术</a:t>
              </a:r>
            </a:p>
          </p:txBody>
        </p:sp>
      </p:grpSp>
      <p:grpSp>
        <p:nvGrpSpPr>
          <p:cNvPr id="210" name="组合 209"/>
          <p:cNvGrpSpPr/>
          <p:nvPr/>
        </p:nvGrpSpPr>
        <p:grpSpPr>
          <a:xfrm>
            <a:off x="2620299" y="3384130"/>
            <a:ext cx="1590675" cy="339725"/>
            <a:chOff x="2603500" y="3167064"/>
            <a:chExt cx="1590675" cy="339725"/>
          </a:xfrm>
          <a:solidFill>
            <a:schemeClr val="bg2"/>
          </a:solidFill>
        </p:grpSpPr>
        <p:sp>
          <p:nvSpPr>
            <p:cNvPr id="211" name="Rectangle 9"/>
            <p:cNvSpPr>
              <a:spLocks noChangeArrowheads="1"/>
            </p:cNvSpPr>
            <p:nvPr/>
          </p:nvSpPr>
          <p:spPr bwMode="auto">
            <a:xfrm>
              <a:off x="2603500" y="3167064"/>
              <a:ext cx="1590675"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Rectangle 15"/>
            <p:cNvSpPr>
              <a:spLocks noChangeArrowheads="1"/>
            </p:cNvSpPr>
            <p:nvPr/>
          </p:nvSpPr>
          <p:spPr bwMode="auto">
            <a:xfrm>
              <a:off x="2669284" y="3186097"/>
              <a:ext cx="1424826"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平台技术部</a:t>
              </a:r>
            </a:p>
          </p:txBody>
        </p:sp>
      </p:grpSp>
      <p:grpSp>
        <p:nvGrpSpPr>
          <p:cNvPr id="213" name="组合 212"/>
          <p:cNvGrpSpPr/>
          <p:nvPr/>
        </p:nvGrpSpPr>
        <p:grpSpPr>
          <a:xfrm>
            <a:off x="4522124" y="3384130"/>
            <a:ext cx="1590675" cy="339725"/>
            <a:chOff x="4505325" y="3167064"/>
            <a:chExt cx="1590675" cy="339725"/>
          </a:xfrm>
          <a:solidFill>
            <a:schemeClr val="bg2"/>
          </a:solidFill>
        </p:grpSpPr>
        <p:sp>
          <p:nvSpPr>
            <p:cNvPr id="214" name="Rectangle 10"/>
            <p:cNvSpPr>
              <a:spLocks noChangeArrowheads="1"/>
            </p:cNvSpPr>
            <p:nvPr/>
          </p:nvSpPr>
          <p:spPr bwMode="auto">
            <a:xfrm>
              <a:off x="4505325" y="3167064"/>
              <a:ext cx="1590675"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Rectangle 15"/>
            <p:cNvSpPr>
              <a:spLocks noChangeArrowheads="1"/>
            </p:cNvSpPr>
            <p:nvPr/>
          </p:nvSpPr>
          <p:spPr bwMode="auto">
            <a:xfrm>
              <a:off x="4583809" y="3186097"/>
              <a:ext cx="1424826"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推广部</a:t>
              </a:r>
            </a:p>
          </p:txBody>
        </p:sp>
      </p:grpSp>
      <p:grpSp>
        <p:nvGrpSpPr>
          <p:cNvPr id="216" name="组合 215"/>
          <p:cNvGrpSpPr/>
          <p:nvPr/>
        </p:nvGrpSpPr>
        <p:grpSpPr>
          <a:xfrm>
            <a:off x="6398549" y="3384130"/>
            <a:ext cx="1231900" cy="339725"/>
            <a:chOff x="6381750" y="3167064"/>
            <a:chExt cx="1231900" cy="339725"/>
          </a:xfrm>
          <a:solidFill>
            <a:schemeClr val="bg2"/>
          </a:solidFill>
        </p:grpSpPr>
        <p:sp>
          <p:nvSpPr>
            <p:cNvPr id="217" name="Rectangle 11"/>
            <p:cNvSpPr>
              <a:spLocks noChangeArrowheads="1"/>
            </p:cNvSpPr>
            <p:nvPr/>
          </p:nvSpPr>
          <p:spPr bwMode="auto">
            <a:xfrm>
              <a:off x="6381750" y="3167064"/>
              <a:ext cx="1231900"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Rectangle 15"/>
            <p:cNvSpPr>
              <a:spLocks noChangeArrowheads="1"/>
            </p:cNvSpPr>
            <p:nvPr/>
          </p:nvSpPr>
          <p:spPr bwMode="auto">
            <a:xfrm>
              <a:off x="6403923" y="3186097"/>
              <a:ext cx="1166812"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订单处理部</a:t>
              </a:r>
            </a:p>
          </p:txBody>
        </p:sp>
      </p:grpSp>
      <p:grpSp>
        <p:nvGrpSpPr>
          <p:cNvPr id="219" name="组合 218"/>
          <p:cNvGrpSpPr/>
          <p:nvPr/>
        </p:nvGrpSpPr>
        <p:grpSpPr>
          <a:xfrm>
            <a:off x="7766974" y="3384130"/>
            <a:ext cx="1231900" cy="339725"/>
            <a:chOff x="7750175" y="3167064"/>
            <a:chExt cx="1231900" cy="339725"/>
          </a:xfrm>
          <a:solidFill>
            <a:schemeClr val="bg2"/>
          </a:solidFill>
        </p:grpSpPr>
        <p:sp>
          <p:nvSpPr>
            <p:cNvPr id="220" name="Rectangle 12"/>
            <p:cNvSpPr>
              <a:spLocks noChangeArrowheads="1"/>
            </p:cNvSpPr>
            <p:nvPr/>
          </p:nvSpPr>
          <p:spPr bwMode="auto">
            <a:xfrm>
              <a:off x="7750175" y="3167064"/>
              <a:ext cx="1231900"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Rectangle 15"/>
            <p:cNvSpPr>
              <a:spLocks noChangeArrowheads="1"/>
            </p:cNvSpPr>
            <p:nvPr/>
          </p:nvSpPr>
          <p:spPr bwMode="auto">
            <a:xfrm>
              <a:off x="7775523" y="3186097"/>
              <a:ext cx="1166812"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供应部</a:t>
              </a:r>
            </a:p>
          </p:txBody>
        </p:sp>
      </p:grpSp>
      <p:grpSp>
        <p:nvGrpSpPr>
          <p:cNvPr id="222" name="组合 221"/>
          <p:cNvGrpSpPr/>
          <p:nvPr/>
        </p:nvGrpSpPr>
        <p:grpSpPr>
          <a:xfrm>
            <a:off x="9276687" y="3384130"/>
            <a:ext cx="1035050" cy="339725"/>
            <a:chOff x="9259888" y="3167064"/>
            <a:chExt cx="1035050" cy="339725"/>
          </a:xfrm>
          <a:solidFill>
            <a:schemeClr val="bg2"/>
          </a:solidFill>
        </p:grpSpPr>
        <p:sp>
          <p:nvSpPr>
            <p:cNvPr id="223" name="Rectangle 13"/>
            <p:cNvSpPr>
              <a:spLocks noChangeArrowheads="1"/>
            </p:cNvSpPr>
            <p:nvPr/>
          </p:nvSpPr>
          <p:spPr bwMode="auto">
            <a:xfrm>
              <a:off x="9259888" y="3167064"/>
              <a:ext cx="1035050"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Rectangle 15"/>
            <p:cNvSpPr>
              <a:spLocks noChangeArrowheads="1"/>
            </p:cNvSpPr>
            <p:nvPr/>
          </p:nvSpPr>
          <p:spPr bwMode="auto">
            <a:xfrm>
              <a:off x="9259888" y="3186097"/>
              <a:ext cx="1006422" cy="317531"/>
            </a:xfrm>
            <a:prstGeom prst="rect">
              <a:avLst/>
            </a:prstGeom>
            <a:noFill/>
            <a:ln>
              <a:noFill/>
            </a:ln>
            <a:effectLst/>
            <a:extLst/>
          </p:spPr>
          <p:txBody>
            <a:bodyPr wrap="none" anchor="ctr"/>
            <a:lstStyle/>
            <a:p>
              <a:pPr algn="ctr"/>
              <a:r>
                <a:rPr lang="zh-CN" altLang="en-US" sz="1600" dirty="0">
                  <a:solidFill>
                    <a:srgbClr val="F8F8F8"/>
                  </a:solidFill>
                  <a:latin typeface="+mn-ea"/>
                  <a:ea typeface="+mn-ea"/>
                </a:rPr>
                <a:t>发展规划部</a:t>
              </a:r>
            </a:p>
          </p:txBody>
        </p:sp>
      </p:grpSp>
      <p:grpSp>
        <p:nvGrpSpPr>
          <p:cNvPr id="225" name="组合 224"/>
          <p:cNvGrpSpPr/>
          <p:nvPr/>
        </p:nvGrpSpPr>
        <p:grpSpPr>
          <a:xfrm>
            <a:off x="10457787" y="3384130"/>
            <a:ext cx="1035050" cy="339725"/>
            <a:chOff x="10440988" y="3167064"/>
            <a:chExt cx="1035050" cy="339725"/>
          </a:xfrm>
          <a:solidFill>
            <a:schemeClr val="bg2"/>
          </a:solidFill>
        </p:grpSpPr>
        <p:sp>
          <p:nvSpPr>
            <p:cNvPr id="226" name="Rectangle 14"/>
            <p:cNvSpPr>
              <a:spLocks noChangeArrowheads="1"/>
            </p:cNvSpPr>
            <p:nvPr/>
          </p:nvSpPr>
          <p:spPr bwMode="auto">
            <a:xfrm>
              <a:off x="10440988" y="3167064"/>
              <a:ext cx="1035050" cy="339725"/>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Rectangle 15"/>
            <p:cNvSpPr>
              <a:spLocks noChangeArrowheads="1"/>
            </p:cNvSpPr>
            <p:nvPr/>
          </p:nvSpPr>
          <p:spPr bwMode="auto">
            <a:xfrm>
              <a:off x="10450513" y="3186097"/>
              <a:ext cx="1006422" cy="317531"/>
            </a:xfrm>
            <a:prstGeom prst="rect">
              <a:avLst/>
            </a:prstGeom>
            <a:grpFill/>
            <a:ln>
              <a:noFill/>
            </a:ln>
            <a:effectLst/>
            <a:extLst/>
          </p:spPr>
          <p:txBody>
            <a:bodyPr wrap="none" anchor="ctr"/>
            <a:lstStyle/>
            <a:p>
              <a:pPr algn="ctr"/>
              <a:r>
                <a:rPr lang="zh-CN" altLang="en-US" sz="1600" dirty="0">
                  <a:solidFill>
                    <a:srgbClr val="F8F8F8"/>
                  </a:solidFill>
                  <a:latin typeface="+mn-ea"/>
                  <a:ea typeface="+mn-ea"/>
                </a:rPr>
                <a:t>财务部</a:t>
              </a:r>
            </a:p>
          </p:txBody>
        </p:sp>
      </p:grpSp>
      <p:grpSp>
        <p:nvGrpSpPr>
          <p:cNvPr id="228" name="组合 227"/>
          <p:cNvGrpSpPr/>
          <p:nvPr/>
        </p:nvGrpSpPr>
        <p:grpSpPr>
          <a:xfrm>
            <a:off x="637493" y="4433467"/>
            <a:ext cx="400110" cy="1680731"/>
            <a:chOff x="620694" y="4216401"/>
            <a:chExt cx="400110" cy="1862138"/>
          </a:xfrm>
          <a:solidFill>
            <a:schemeClr val="bg2"/>
          </a:solidFill>
        </p:grpSpPr>
        <p:sp>
          <p:nvSpPr>
            <p:cNvPr id="229" name="Rectangle 15"/>
            <p:cNvSpPr>
              <a:spLocks noChangeArrowheads="1"/>
            </p:cNvSpPr>
            <p:nvPr/>
          </p:nvSpPr>
          <p:spPr bwMode="auto">
            <a:xfrm>
              <a:off x="663575"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TextBox 99"/>
            <p:cNvSpPr txBox="1"/>
            <p:nvPr/>
          </p:nvSpPr>
          <p:spPr>
            <a:xfrm>
              <a:off x="620694" y="4241652"/>
              <a:ext cx="400110" cy="1169551"/>
            </a:xfrm>
            <a:prstGeom prst="rect">
              <a:avLst/>
            </a:prstGeom>
            <a:noFill/>
            <a:ln>
              <a:noFill/>
            </a:ln>
          </p:spPr>
          <p:txBody>
            <a:bodyPr vert="eaVert" wrap="none" rtlCol="0">
              <a:spAutoFit/>
            </a:bodyPr>
            <a:lstStyle/>
            <a:p>
              <a:r>
                <a:rPr lang="zh-CN" altLang="en-US" sz="1400" dirty="0">
                  <a:solidFill>
                    <a:srgbClr val="F8F8F8"/>
                  </a:solidFill>
                  <a:latin typeface="+mn-ea"/>
                  <a:ea typeface="+mn-ea"/>
                </a:rPr>
                <a:t>产品开发投放</a:t>
              </a:r>
            </a:p>
          </p:txBody>
        </p:sp>
      </p:grpSp>
      <p:grpSp>
        <p:nvGrpSpPr>
          <p:cNvPr id="231" name="组合 230"/>
          <p:cNvGrpSpPr/>
          <p:nvPr/>
        </p:nvGrpSpPr>
        <p:grpSpPr>
          <a:xfrm>
            <a:off x="1052162" y="4433467"/>
            <a:ext cx="400110" cy="1680731"/>
            <a:chOff x="1035363" y="4216401"/>
            <a:chExt cx="400110" cy="1862138"/>
          </a:xfrm>
          <a:solidFill>
            <a:schemeClr val="bg2"/>
          </a:solidFill>
        </p:grpSpPr>
        <p:sp>
          <p:nvSpPr>
            <p:cNvPr id="232" name="Rectangle 16"/>
            <p:cNvSpPr>
              <a:spLocks noChangeArrowheads="1"/>
            </p:cNvSpPr>
            <p:nvPr/>
          </p:nvSpPr>
          <p:spPr bwMode="auto">
            <a:xfrm>
              <a:off x="1085850"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TextBox 102"/>
            <p:cNvSpPr txBox="1"/>
            <p:nvPr/>
          </p:nvSpPr>
          <p:spPr>
            <a:xfrm>
              <a:off x="1035363" y="4241652"/>
              <a:ext cx="400110" cy="1169551"/>
            </a:xfrm>
            <a:prstGeom prst="rect">
              <a:avLst/>
            </a:prstGeom>
            <a:noFill/>
            <a:ln>
              <a:noFill/>
            </a:ln>
          </p:spPr>
          <p:txBody>
            <a:bodyPr vert="eaVert" wrap="none" rtlCol="0">
              <a:spAutoFit/>
            </a:bodyPr>
            <a:lstStyle/>
            <a:p>
              <a:r>
                <a:rPr lang="zh-CN" altLang="en-US" sz="1400" dirty="0">
                  <a:solidFill>
                    <a:srgbClr val="F8F8F8"/>
                  </a:solidFill>
                  <a:latin typeface="+mn-ea"/>
                  <a:ea typeface="+mn-ea"/>
                </a:rPr>
                <a:t>产品编码系统</a:t>
              </a:r>
            </a:p>
          </p:txBody>
        </p:sp>
      </p:grpSp>
      <p:grpSp>
        <p:nvGrpSpPr>
          <p:cNvPr id="234" name="组合 233"/>
          <p:cNvGrpSpPr/>
          <p:nvPr/>
        </p:nvGrpSpPr>
        <p:grpSpPr>
          <a:xfrm>
            <a:off x="1488097" y="4433467"/>
            <a:ext cx="400110" cy="1680731"/>
            <a:chOff x="1471298" y="4216401"/>
            <a:chExt cx="400110" cy="1862138"/>
          </a:xfrm>
          <a:solidFill>
            <a:schemeClr val="bg2"/>
          </a:solidFill>
        </p:grpSpPr>
        <p:sp>
          <p:nvSpPr>
            <p:cNvPr id="235" name="Rectangle 17"/>
            <p:cNvSpPr>
              <a:spLocks noChangeArrowheads="1"/>
            </p:cNvSpPr>
            <p:nvPr/>
          </p:nvSpPr>
          <p:spPr bwMode="auto">
            <a:xfrm>
              <a:off x="1509713"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TextBox 105"/>
            <p:cNvSpPr txBox="1"/>
            <p:nvPr/>
          </p:nvSpPr>
          <p:spPr>
            <a:xfrm>
              <a:off x="1471298" y="4241652"/>
              <a:ext cx="400110" cy="1070786"/>
            </a:xfrm>
            <a:prstGeom prst="rect">
              <a:avLst/>
            </a:prstGeom>
            <a:noFill/>
            <a:ln>
              <a:noFill/>
            </a:ln>
          </p:spPr>
          <p:txBody>
            <a:bodyPr vert="eaVert" wrap="none" rtlCol="0">
              <a:spAutoFit/>
            </a:bodyPr>
            <a:lstStyle/>
            <a:p>
              <a:r>
                <a:rPr lang="zh-CN" altLang="en-US" sz="1400" dirty="0">
                  <a:solidFill>
                    <a:srgbClr val="F8F8F8"/>
                  </a:solidFill>
                  <a:latin typeface="+mn-ea"/>
                  <a:ea typeface="+mn-ea"/>
                </a:rPr>
                <a:t>技术、证资</a:t>
              </a:r>
            </a:p>
          </p:txBody>
        </p:sp>
      </p:grpSp>
      <p:grpSp>
        <p:nvGrpSpPr>
          <p:cNvPr id="237" name="组合 236"/>
          <p:cNvGrpSpPr/>
          <p:nvPr/>
        </p:nvGrpSpPr>
        <p:grpSpPr>
          <a:xfrm>
            <a:off x="1913399" y="4433467"/>
            <a:ext cx="400110" cy="1680731"/>
            <a:chOff x="1896600" y="4216401"/>
            <a:chExt cx="400110" cy="1862138"/>
          </a:xfrm>
          <a:solidFill>
            <a:schemeClr val="bg2"/>
          </a:solidFill>
        </p:grpSpPr>
        <p:sp>
          <p:nvSpPr>
            <p:cNvPr id="238" name="Rectangle 18"/>
            <p:cNvSpPr>
              <a:spLocks noChangeArrowheads="1"/>
            </p:cNvSpPr>
            <p:nvPr/>
          </p:nvSpPr>
          <p:spPr bwMode="auto">
            <a:xfrm>
              <a:off x="1931988"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TextBox 108"/>
            <p:cNvSpPr txBox="1"/>
            <p:nvPr/>
          </p:nvSpPr>
          <p:spPr>
            <a:xfrm>
              <a:off x="1896600" y="4241652"/>
              <a:ext cx="400110" cy="990015"/>
            </a:xfrm>
            <a:prstGeom prst="rect">
              <a:avLst/>
            </a:prstGeom>
            <a:noFill/>
            <a:ln>
              <a:noFill/>
            </a:ln>
          </p:spPr>
          <p:txBody>
            <a:bodyPr vert="eaVert" wrap="none" rtlCol="0">
              <a:spAutoFit/>
            </a:bodyPr>
            <a:lstStyle/>
            <a:p>
              <a:r>
                <a:rPr lang="zh-CN" altLang="en-US" sz="1400" dirty="0">
                  <a:solidFill>
                    <a:srgbClr val="F8F8F8"/>
                  </a:solidFill>
                  <a:latin typeface="+mn-ea"/>
                  <a:ea typeface="+mn-ea"/>
                </a:rPr>
                <a:t>供应商开发</a:t>
              </a:r>
            </a:p>
          </p:txBody>
        </p:sp>
      </p:grpSp>
      <p:grpSp>
        <p:nvGrpSpPr>
          <p:cNvPr id="240" name="组合 239"/>
          <p:cNvGrpSpPr/>
          <p:nvPr/>
        </p:nvGrpSpPr>
        <p:grpSpPr>
          <a:xfrm>
            <a:off x="2530088" y="4433467"/>
            <a:ext cx="400110" cy="1680731"/>
            <a:chOff x="2513289" y="4216401"/>
            <a:chExt cx="400110" cy="1862138"/>
          </a:xfrm>
          <a:solidFill>
            <a:schemeClr val="bg2"/>
          </a:solidFill>
        </p:grpSpPr>
        <p:sp>
          <p:nvSpPr>
            <p:cNvPr id="241" name="Rectangle 19"/>
            <p:cNvSpPr>
              <a:spLocks noChangeArrowheads="1"/>
            </p:cNvSpPr>
            <p:nvPr/>
          </p:nvSpPr>
          <p:spPr bwMode="auto">
            <a:xfrm>
              <a:off x="2546350"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TextBox 111"/>
            <p:cNvSpPr txBox="1"/>
            <p:nvPr/>
          </p:nvSpPr>
          <p:spPr>
            <a:xfrm>
              <a:off x="2513289"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平台改版</a:t>
              </a:r>
            </a:p>
          </p:txBody>
        </p:sp>
      </p:grpSp>
      <p:grpSp>
        <p:nvGrpSpPr>
          <p:cNvPr id="243" name="组合 242"/>
          <p:cNvGrpSpPr/>
          <p:nvPr/>
        </p:nvGrpSpPr>
        <p:grpSpPr>
          <a:xfrm>
            <a:off x="2944758" y="4433467"/>
            <a:ext cx="400110" cy="1680731"/>
            <a:chOff x="2927959" y="4216401"/>
            <a:chExt cx="400110" cy="1862138"/>
          </a:xfrm>
          <a:solidFill>
            <a:schemeClr val="bg2"/>
          </a:solidFill>
        </p:grpSpPr>
        <p:sp>
          <p:nvSpPr>
            <p:cNvPr id="244" name="Rectangle 20"/>
            <p:cNvSpPr>
              <a:spLocks noChangeArrowheads="1"/>
            </p:cNvSpPr>
            <p:nvPr/>
          </p:nvSpPr>
          <p:spPr bwMode="auto">
            <a:xfrm>
              <a:off x="2968625"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TextBox 114"/>
            <p:cNvSpPr txBox="1"/>
            <p:nvPr/>
          </p:nvSpPr>
          <p:spPr>
            <a:xfrm>
              <a:off x="2927959"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数据统计</a:t>
              </a:r>
            </a:p>
          </p:txBody>
        </p:sp>
      </p:grpSp>
      <p:grpSp>
        <p:nvGrpSpPr>
          <p:cNvPr id="246" name="组合 245"/>
          <p:cNvGrpSpPr/>
          <p:nvPr/>
        </p:nvGrpSpPr>
        <p:grpSpPr>
          <a:xfrm>
            <a:off x="3380693" y="4433467"/>
            <a:ext cx="400110" cy="1680731"/>
            <a:chOff x="3363894" y="4216401"/>
            <a:chExt cx="400110" cy="1862138"/>
          </a:xfrm>
          <a:solidFill>
            <a:schemeClr val="bg2"/>
          </a:solidFill>
        </p:grpSpPr>
        <p:sp>
          <p:nvSpPr>
            <p:cNvPr id="247" name="Rectangle 21"/>
            <p:cNvSpPr>
              <a:spLocks noChangeArrowheads="1"/>
            </p:cNvSpPr>
            <p:nvPr/>
          </p:nvSpPr>
          <p:spPr bwMode="auto">
            <a:xfrm>
              <a:off x="3392488"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TextBox 117"/>
            <p:cNvSpPr txBox="1"/>
            <p:nvPr/>
          </p:nvSpPr>
          <p:spPr>
            <a:xfrm>
              <a:off x="3363894" y="4241652"/>
              <a:ext cx="400110" cy="1169551"/>
            </a:xfrm>
            <a:prstGeom prst="rect">
              <a:avLst/>
            </a:prstGeom>
            <a:noFill/>
            <a:ln>
              <a:noFill/>
            </a:ln>
          </p:spPr>
          <p:txBody>
            <a:bodyPr vert="eaVert" wrap="none" rtlCol="0">
              <a:spAutoFit/>
            </a:bodyPr>
            <a:lstStyle/>
            <a:p>
              <a:r>
                <a:rPr lang="zh-CN" altLang="en-US" sz="1400" dirty="0">
                  <a:solidFill>
                    <a:srgbClr val="F8F8F8"/>
                  </a:solidFill>
                  <a:latin typeface="+mn-ea"/>
                  <a:ea typeface="+mn-ea"/>
                </a:rPr>
                <a:t>线上广告投放</a:t>
              </a:r>
            </a:p>
          </p:txBody>
        </p:sp>
      </p:grpSp>
      <p:grpSp>
        <p:nvGrpSpPr>
          <p:cNvPr id="249" name="组合 248"/>
          <p:cNvGrpSpPr/>
          <p:nvPr/>
        </p:nvGrpSpPr>
        <p:grpSpPr>
          <a:xfrm>
            <a:off x="3795362" y="4433467"/>
            <a:ext cx="400110" cy="1680731"/>
            <a:chOff x="3778563" y="4216401"/>
            <a:chExt cx="400110" cy="1862138"/>
          </a:xfrm>
          <a:solidFill>
            <a:schemeClr val="bg2"/>
          </a:solidFill>
        </p:grpSpPr>
        <p:sp>
          <p:nvSpPr>
            <p:cNvPr id="250" name="Rectangle 22"/>
            <p:cNvSpPr>
              <a:spLocks noChangeArrowheads="1"/>
            </p:cNvSpPr>
            <p:nvPr/>
          </p:nvSpPr>
          <p:spPr bwMode="auto">
            <a:xfrm>
              <a:off x="3814763"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TextBox 120"/>
            <p:cNvSpPr txBox="1"/>
            <p:nvPr/>
          </p:nvSpPr>
          <p:spPr>
            <a:xfrm>
              <a:off x="3778563"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线上推广</a:t>
              </a:r>
            </a:p>
          </p:txBody>
        </p:sp>
      </p:grpSp>
      <p:grpSp>
        <p:nvGrpSpPr>
          <p:cNvPr id="252" name="组合 251"/>
          <p:cNvGrpSpPr/>
          <p:nvPr/>
        </p:nvGrpSpPr>
        <p:grpSpPr>
          <a:xfrm>
            <a:off x="4529009" y="4433467"/>
            <a:ext cx="400110" cy="1680731"/>
            <a:chOff x="4512210" y="4216401"/>
            <a:chExt cx="400110" cy="1862138"/>
          </a:xfrm>
          <a:solidFill>
            <a:schemeClr val="bg2"/>
          </a:solidFill>
        </p:grpSpPr>
        <p:sp>
          <p:nvSpPr>
            <p:cNvPr id="253" name="Rectangle 23"/>
            <p:cNvSpPr>
              <a:spLocks noChangeArrowheads="1"/>
            </p:cNvSpPr>
            <p:nvPr/>
          </p:nvSpPr>
          <p:spPr bwMode="auto">
            <a:xfrm>
              <a:off x="4548188"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TextBox 123"/>
            <p:cNvSpPr txBox="1"/>
            <p:nvPr/>
          </p:nvSpPr>
          <p:spPr>
            <a:xfrm>
              <a:off x="4512210"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展会</a:t>
              </a:r>
            </a:p>
          </p:txBody>
        </p:sp>
      </p:grpSp>
      <p:grpSp>
        <p:nvGrpSpPr>
          <p:cNvPr id="255" name="组合 254"/>
          <p:cNvGrpSpPr/>
          <p:nvPr/>
        </p:nvGrpSpPr>
        <p:grpSpPr>
          <a:xfrm>
            <a:off x="4943679" y="4433467"/>
            <a:ext cx="400110" cy="1680731"/>
            <a:chOff x="4926880" y="4216401"/>
            <a:chExt cx="400110" cy="1862138"/>
          </a:xfrm>
          <a:solidFill>
            <a:schemeClr val="bg2"/>
          </a:solidFill>
        </p:grpSpPr>
        <p:sp>
          <p:nvSpPr>
            <p:cNvPr id="256" name="Rectangle 24"/>
            <p:cNvSpPr>
              <a:spLocks noChangeArrowheads="1"/>
            </p:cNvSpPr>
            <p:nvPr/>
          </p:nvSpPr>
          <p:spPr bwMode="auto">
            <a:xfrm>
              <a:off x="4970463"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TextBox 126"/>
            <p:cNvSpPr txBox="1"/>
            <p:nvPr/>
          </p:nvSpPr>
          <p:spPr>
            <a:xfrm>
              <a:off x="4926880"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线下流动</a:t>
              </a:r>
            </a:p>
          </p:txBody>
        </p:sp>
      </p:grpSp>
      <p:grpSp>
        <p:nvGrpSpPr>
          <p:cNvPr id="258" name="组合 257"/>
          <p:cNvGrpSpPr/>
          <p:nvPr/>
        </p:nvGrpSpPr>
        <p:grpSpPr>
          <a:xfrm>
            <a:off x="5379614" y="4433467"/>
            <a:ext cx="400110" cy="1680731"/>
            <a:chOff x="5362815" y="4216401"/>
            <a:chExt cx="400110" cy="1862138"/>
          </a:xfrm>
          <a:solidFill>
            <a:schemeClr val="bg2"/>
          </a:solidFill>
        </p:grpSpPr>
        <p:sp>
          <p:nvSpPr>
            <p:cNvPr id="259" name="Rectangle 25"/>
            <p:cNvSpPr>
              <a:spLocks noChangeArrowheads="1"/>
            </p:cNvSpPr>
            <p:nvPr/>
          </p:nvSpPr>
          <p:spPr bwMode="auto">
            <a:xfrm>
              <a:off x="5394325"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TextBox 129"/>
            <p:cNvSpPr txBox="1"/>
            <p:nvPr/>
          </p:nvSpPr>
          <p:spPr>
            <a:xfrm>
              <a:off x="5362815"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线下推广</a:t>
              </a:r>
            </a:p>
          </p:txBody>
        </p:sp>
      </p:grpSp>
      <p:grpSp>
        <p:nvGrpSpPr>
          <p:cNvPr id="261" name="组合 260"/>
          <p:cNvGrpSpPr/>
          <p:nvPr/>
        </p:nvGrpSpPr>
        <p:grpSpPr>
          <a:xfrm>
            <a:off x="5794283" y="4433467"/>
            <a:ext cx="400110" cy="1680731"/>
            <a:chOff x="5777484" y="4216401"/>
            <a:chExt cx="400110" cy="1862138"/>
          </a:xfrm>
          <a:solidFill>
            <a:schemeClr val="bg2"/>
          </a:solidFill>
        </p:grpSpPr>
        <p:sp>
          <p:nvSpPr>
            <p:cNvPr id="262" name="Rectangle 26"/>
            <p:cNvSpPr>
              <a:spLocks noChangeArrowheads="1"/>
            </p:cNvSpPr>
            <p:nvPr/>
          </p:nvSpPr>
          <p:spPr bwMode="auto">
            <a:xfrm>
              <a:off x="5818188"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TextBox 132"/>
            <p:cNvSpPr txBox="1"/>
            <p:nvPr/>
          </p:nvSpPr>
          <p:spPr>
            <a:xfrm>
              <a:off x="5777484"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客户开发</a:t>
              </a:r>
            </a:p>
          </p:txBody>
        </p:sp>
      </p:grpSp>
      <p:grpSp>
        <p:nvGrpSpPr>
          <p:cNvPr id="264" name="组合 263"/>
          <p:cNvGrpSpPr/>
          <p:nvPr/>
        </p:nvGrpSpPr>
        <p:grpSpPr>
          <a:xfrm>
            <a:off x="6347177" y="4433467"/>
            <a:ext cx="400110" cy="1680731"/>
            <a:chOff x="6330378" y="4216401"/>
            <a:chExt cx="400110" cy="1862138"/>
          </a:xfrm>
          <a:solidFill>
            <a:schemeClr val="bg2"/>
          </a:solidFill>
        </p:grpSpPr>
        <p:sp>
          <p:nvSpPr>
            <p:cNvPr id="265" name="Rectangle 27"/>
            <p:cNvSpPr>
              <a:spLocks noChangeArrowheads="1"/>
            </p:cNvSpPr>
            <p:nvPr/>
          </p:nvSpPr>
          <p:spPr bwMode="auto">
            <a:xfrm>
              <a:off x="6372225"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TextBox 135"/>
            <p:cNvSpPr txBox="1"/>
            <p:nvPr/>
          </p:nvSpPr>
          <p:spPr>
            <a:xfrm>
              <a:off x="6330378"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客户在线</a:t>
              </a:r>
            </a:p>
          </p:txBody>
        </p:sp>
      </p:grpSp>
      <p:grpSp>
        <p:nvGrpSpPr>
          <p:cNvPr id="267" name="组合 266"/>
          <p:cNvGrpSpPr/>
          <p:nvPr/>
        </p:nvGrpSpPr>
        <p:grpSpPr>
          <a:xfrm>
            <a:off x="6783112" y="4433467"/>
            <a:ext cx="400110" cy="1680731"/>
            <a:chOff x="6766313" y="4216401"/>
            <a:chExt cx="400110" cy="1862138"/>
          </a:xfrm>
          <a:solidFill>
            <a:schemeClr val="bg2"/>
          </a:solidFill>
        </p:grpSpPr>
        <p:sp>
          <p:nvSpPr>
            <p:cNvPr id="268" name="Rectangle 28"/>
            <p:cNvSpPr>
              <a:spLocks noChangeArrowheads="1"/>
            </p:cNvSpPr>
            <p:nvPr/>
          </p:nvSpPr>
          <p:spPr bwMode="auto">
            <a:xfrm>
              <a:off x="6794500"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TextBox 138"/>
            <p:cNvSpPr txBox="1"/>
            <p:nvPr/>
          </p:nvSpPr>
          <p:spPr>
            <a:xfrm>
              <a:off x="6766313"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订单下发</a:t>
              </a:r>
            </a:p>
          </p:txBody>
        </p:sp>
      </p:grpSp>
      <p:grpSp>
        <p:nvGrpSpPr>
          <p:cNvPr id="270" name="组合 269"/>
          <p:cNvGrpSpPr/>
          <p:nvPr/>
        </p:nvGrpSpPr>
        <p:grpSpPr>
          <a:xfrm>
            <a:off x="7197781" y="4433467"/>
            <a:ext cx="400110" cy="1680731"/>
            <a:chOff x="7180982" y="4216401"/>
            <a:chExt cx="400110" cy="1862138"/>
          </a:xfrm>
          <a:solidFill>
            <a:schemeClr val="bg2"/>
          </a:solidFill>
        </p:grpSpPr>
        <p:sp>
          <p:nvSpPr>
            <p:cNvPr id="271" name="Rectangle 29"/>
            <p:cNvSpPr>
              <a:spLocks noChangeArrowheads="1"/>
            </p:cNvSpPr>
            <p:nvPr/>
          </p:nvSpPr>
          <p:spPr bwMode="auto">
            <a:xfrm>
              <a:off x="7216775"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TextBox 141"/>
            <p:cNvSpPr txBox="1"/>
            <p:nvPr/>
          </p:nvSpPr>
          <p:spPr>
            <a:xfrm>
              <a:off x="7180982"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合同发票</a:t>
              </a:r>
            </a:p>
          </p:txBody>
        </p:sp>
      </p:grpSp>
      <p:grpSp>
        <p:nvGrpSpPr>
          <p:cNvPr id="273" name="组合 272"/>
          <p:cNvGrpSpPr/>
          <p:nvPr/>
        </p:nvGrpSpPr>
        <p:grpSpPr>
          <a:xfrm>
            <a:off x="7803838" y="4433467"/>
            <a:ext cx="400110" cy="1680731"/>
            <a:chOff x="7787039" y="4216401"/>
            <a:chExt cx="400110" cy="1862138"/>
          </a:xfrm>
          <a:solidFill>
            <a:schemeClr val="bg2"/>
          </a:solidFill>
        </p:grpSpPr>
        <p:sp>
          <p:nvSpPr>
            <p:cNvPr id="274" name="Rectangle 30"/>
            <p:cNvSpPr>
              <a:spLocks noChangeArrowheads="1"/>
            </p:cNvSpPr>
            <p:nvPr/>
          </p:nvSpPr>
          <p:spPr bwMode="auto">
            <a:xfrm>
              <a:off x="7810500"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TextBox 144"/>
            <p:cNvSpPr txBox="1"/>
            <p:nvPr/>
          </p:nvSpPr>
          <p:spPr>
            <a:xfrm>
              <a:off x="7787039"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仓库</a:t>
              </a:r>
            </a:p>
          </p:txBody>
        </p:sp>
      </p:grpSp>
      <p:grpSp>
        <p:nvGrpSpPr>
          <p:cNvPr id="276" name="组合 275"/>
          <p:cNvGrpSpPr/>
          <p:nvPr/>
        </p:nvGrpSpPr>
        <p:grpSpPr>
          <a:xfrm>
            <a:off x="8239773" y="4433467"/>
            <a:ext cx="400110" cy="1680731"/>
            <a:chOff x="8222974" y="4216401"/>
            <a:chExt cx="400110" cy="1862138"/>
          </a:xfrm>
          <a:solidFill>
            <a:schemeClr val="bg2"/>
          </a:solidFill>
        </p:grpSpPr>
        <p:sp>
          <p:nvSpPr>
            <p:cNvPr id="277" name="Rectangle 31"/>
            <p:cNvSpPr>
              <a:spLocks noChangeArrowheads="1"/>
            </p:cNvSpPr>
            <p:nvPr/>
          </p:nvSpPr>
          <p:spPr bwMode="auto">
            <a:xfrm>
              <a:off x="8232775"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TextBox 147"/>
            <p:cNvSpPr txBox="1"/>
            <p:nvPr/>
          </p:nvSpPr>
          <p:spPr>
            <a:xfrm>
              <a:off x="8222974"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物流</a:t>
              </a:r>
            </a:p>
          </p:txBody>
        </p:sp>
      </p:grpSp>
      <p:grpSp>
        <p:nvGrpSpPr>
          <p:cNvPr id="279" name="组合 278"/>
          <p:cNvGrpSpPr/>
          <p:nvPr/>
        </p:nvGrpSpPr>
        <p:grpSpPr>
          <a:xfrm>
            <a:off x="8654442" y="4433467"/>
            <a:ext cx="400110" cy="1680731"/>
            <a:chOff x="8637643" y="4216401"/>
            <a:chExt cx="400110" cy="1862138"/>
          </a:xfrm>
          <a:solidFill>
            <a:schemeClr val="bg2"/>
          </a:solidFill>
        </p:grpSpPr>
        <p:sp>
          <p:nvSpPr>
            <p:cNvPr id="280" name="Rectangle 32"/>
            <p:cNvSpPr>
              <a:spLocks noChangeArrowheads="1"/>
            </p:cNvSpPr>
            <p:nvPr/>
          </p:nvSpPr>
          <p:spPr bwMode="auto">
            <a:xfrm>
              <a:off x="8656638"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TextBox 150"/>
            <p:cNvSpPr txBox="1"/>
            <p:nvPr/>
          </p:nvSpPr>
          <p:spPr>
            <a:xfrm>
              <a:off x="8637643"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售后</a:t>
              </a:r>
            </a:p>
          </p:txBody>
        </p:sp>
      </p:grpSp>
      <p:grpSp>
        <p:nvGrpSpPr>
          <p:cNvPr id="282" name="组合 281"/>
          <p:cNvGrpSpPr/>
          <p:nvPr/>
        </p:nvGrpSpPr>
        <p:grpSpPr>
          <a:xfrm>
            <a:off x="9388090" y="4433467"/>
            <a:ext cx="400110" cy="1680731"/>
            <a:chOff x="9371291" y="4216401"/>
            <a:chExt cx="400110" cy="1862138"/>
          </a:xfrm>
          <a:solidFill>
            <a:schemeClr val="bg2"/>
          </a:solidFill>
        </p:grpSpPr>
        <p:sp>
          <p:nvSpPr>
            <p:cNvPr id="283" name="Rectangle 33"/>
            <p:cNvSpPr>
              <a:spLocks noChangeArrowheads="1"/>
            </p:cNvSpPr>
            <p:nvPr/>
          </p:nvSpPr>
          <p:spPr bwMode="auto">
            <a:xfrm>
              <a:off x="9401175"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TextBox 153"/>
            <p:cNvSpPr txBox="1"/>
            <p:nvPr/>
          </p:nvSpPr>
          <p:spPr>
            <a:xfrm>
              <a:off x="9371291"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业务拓展</a:t>
              </a:r>
            </a:p>
          </p:txBody>
        </p:sp>
      </p:grpSp>
      <p:grpSp>
        <p:nvGrpSpPr>
          <p:cNvPr id="285" name="组合 284"/>
          <p:cNvGrpSpPr/>
          <p:nvPr/>
        </p:nvGrpSpPr>
        <p:grpSpPr>
          <a:xfrm>
            <a:off x="9802759" y="4433467"/>
            <a:ext cx="400110" cy="1680731"/>
            <a:chOff x="9785960" y="4216401"/>
            <a:chExt cx="400110" cy="1862138"/>
          </a:xfrm>
          <a:solidFill>
            <a:schemeClr val="bg2"/>
          </a:solidFill>
        </p:grpSpPr>
        <p:sp>
          <p:nvSpPr>
            <p:cNvPr id="286" name="Rectangle 34"/>
            <p:cNvSpPr>
              <a:spLocks noChangeArrowheads="1"/>
            </p:cNvSpPr>
            <p:nvPr/>
          </p:nvSpPr>
          <p:spPr bwMode="auto">
            <a:xfrm>
              <a:off x="9823450"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TextBox 156"/>
            <p:cNvSpPr txBox="1"/>
            <p:nvPr/>
          </p:nvSpPr>
          <p:spPr>
            <a:xfrm>
              <a:off x="9785960" y="4241652"/>
              <a:ext cx="400110" cy="810478"/>
            </a:xfrm>
            <a:prstGeom prst="rect">
              <a:avLst/>
            </a:prstGeom>
            <a:noFill/>
            <a:ln>
              <a:noFill/>
            </a:ln>
          </p:spPr>
          <p:txBody>
            <a:bodyPr vert="eaVert" wrap="none" rtlCol="0">
              <a:spAutoFit/>
            </a:bodyPr>
            <a:lstStyle/>
            <a:p>
              <a:r>
                <a:rPr lang="zh-CN" altLang="en-US" sz="1400" dirty="0">
                  <a:solidFill>
                    <a:srgbClr val="F8F8F8"/>
                  </a:solidFill>
                  <a:latin typeface="+mn-ea"/>
                  <a:ea typeface="+mn-ea"/>
                </a:rPr>
                <a:t>企业拓展</a:t>
              </a:r>
            </a:p>
          </p:txBody>
        </p:sp>
      </p:grpSp>
      <p:grpSp>
        <p:nvGrpSpPr>
          <p:cNvPr id="288" name="组合 287"/>
          <p:cNvGrpSpPr/>
          <p:nvPr/>
        </p:nvGrpSpPr>
        <p:grpSpPr>
          <a:xfrm>
            <a:off x="10419447" y="4433467"/>
            <a:ext cx="400110" cy="1680731"/>
            <a:chOff x="10402648" y="4216401"/>
            <a:chExt cx="400110" cy="1862138"/>
          </a:xfrm>
          <a:solidFill>
            <a:schemeClr val="bg2"/>
          </a:solidFill>
        </p:grpSpPr>
        <p:sp>
          <p:nvSpPr>
            <p:cNvPr id="289" name="Rectangle 35"/>
            <p:cNvSpPr>
              <a:spLocks noChangeArrowheads="1"/>
            </p:cNvSpPr>
            <p:nvPr/>
          </p:nvSpPr>
          <p:spPr bwMode="auto">
            <a:xfrm>
              <a:off x="10447338" y="4216401"/>
              <a:ext cx="320675"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TextBox 159"/>
            <p:cNvSpPr txBox="1"/>
            <p:nvPr/>
          </p:nvSpPr>
          <p:spPr>
            <a:xfrm>
              <a:off x="10402648"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会计</a:t>
              </a:r>
            </a:p>
          </p:txBody>
        </p:sp>
      </p:grpSp>
      <p:grpSp>
        <p:nvGrpSpPr>
          <p:cNvPr id="291" name="组合 290"/>
          <p:cNvGrpSpPr/>
          <p:nvPr/>
        </p:nvGrpSpPr>
        <p:grpSpPr>
          <a:xfrm>
            <a:off x="10855382" y="4433467"/>
            <a:ext cx="400110" cy="1680731"/>
            <a:chOff x="10838583" y="4216401"/>
            <a:chExt cx="400110" cy="1862138"/>
          </a:xfrm>
          <a:solidFill>
            <a:schemeClr val="bg2"/>
          </a:solidFill>
        </p:grpSpPr>
        <p:sp>
          <p:nvSpPr>
            <p:cNvPr id="292" name="Rectangle 36"/>
            <p:cNvSpPr>
              <a:spLocks noChangeArrowheads="1"/>
            </p:cNvSpPr>
            <p:nvPr/>
          </p:nvSpPr>
          <p:spPr bwMode="auto">
            <a:xfrm>
              <a:off x="10869613"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TextBox 162"/>
            <p:cNvSpPr txBox="1"/>
            <p:nvPr/>
          </p:nvSpPr>
          <p:spPr>
            <a:xfrm>
              <a:off x="10838583"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审计</a:t>
              </a:r>
            </a:p>
          </p:txBody>
        </p:sp>
      </p:grpSp>
      <p:grpSp>
        <p:nvGrpSpPr>
          <p:cNvPr id="294" name="组合 293"/>
          <p:cNvGrpSpPr/>
          <p:nvPr/>
        </p:nvGrpSpPr>
        <p:grpSpPr>
          <a:xfrm>
            <a:off x="11270051" y="4433467"/>
            <a:ext cx="400110" cy="1680731"/>
            <a:chOff x="11253252" y="4216401"/>
            <a:chExt cx="400110" cy="1862138"/>
          </a:xfrm>
          <a:solidFill>
            <a:schemeClr val="bg2"/>
          </a:solidFill>
        </p:grpSpPr>
        <p:sp>
          <p:nvSpPr>
            <p:cNvPr id="295" name="Rectangle 37"/>
            <p:cNvSpPr>
              <a:spLocks noChangeArrowheads="1"/>
            </p:cNvSpPr>
            <p:nvPr/>
          </p:nvSpPr>
          <p:spPr bwMode="auto">
            <a:xfrm>
              <a:off x="11291888" y="4216401"/>
              <a:ext cx="322263" cy="1862138"/>
            </a:xfrm>
            <a:prstGeom prst="rect">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TextBox 165"/>
            <p:cNvSpPr txBox="1"/>
            <p:nvPr/>
          </p:nvSpPr>
          <p:spPr>
            <a:xfrm>
              <a:off x="11253252" y="4241652"/>
              <a:ext cx="400110" cy="451406"/>
            </a:xfrm>
            <a:prstGeom prst="rect">
              <a:avLst/>
            </a:prstGeom>
            <a:noFill/>
            <a:ln>
              <a:noFill/>
            </a:ln>
          </p:spPr>
          <p:txBody>
            <a:bodyPr vert="eaVert" wrap="none" rtlCol="0">
              <a:spAutoFit/>
            </a:bodyPr>
            <a:lstStyle/>
            <a:p>
              <a:r>
                <a:rPr lang="zh-CN" altLang="en-US" sz="1400" dirty="0">
                  <a:solidFill>
                    <a:srgbClr val="F8F8F8"/>
                  </a:solidFill>
                  <a:latin typeface="+mn-ea"/>
                  <a:ea typeface="+mn-ea"/>
                </a:rPr>
                <a:t>出纳</a:t>
              </a:r>
            </a:p>
          </p:txBody>
        </p:sp>
      </p:grpSp>
    </p:spTree>
    <p:extLst>
      <p:ext uri="{BB962C8B-B14F-4D97-AF65-F5344CB8AC3E}">
        <p14:creationId xmlns:p14="http://schemas.microsoft.com/office/powerpoint/2010/main" val="319165040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1" name="TextBox 12"/>
          <p:cNvSpPr txBox="1"/>
          <p:nvPr/>
        </p:nvSpPr>
        <p:spPr>
          <a:xfrm>
            <a:off x="2864747" y="2700078"/>
            <a:ext cx="6257970" cy="923330"/>
          </a:xfrm>
          <a:prstGeom prst="rect">
            <a:avLst/>
          </a:prstGeom>
          <a:noFill/>
        </p:spPr>
        <p:txBody>
          <a:bodyPr wrap="square" rtlCol="0">
            <a:spAutoFit/>
          </a:bodyPr>
          <a:lstStyle>
            <a:defPPr>
              <a:defRPr lang="zh-CN"/>
            </a:defPPr>
            <a:lvl1pPr algn="ctr">
              <a:defRPr sz="5400" b="1">
                <a:latin typeface="微软雅黑"/>
                <a:ea typeface="微软雅黑"/>
              </a:defRPr>
            </a:lvl1pPr>
          </a:lstStyle>
          <a:p>
            <a:r>
              <a:rPr lang="zh-CN" altLang="en-US" dirty="0"/>
              <a:t>产品和运营</a:t>
            </a:r>
          </a:p>
        </p:txBody>
      </p:sp>
      <p:cxnSp>
        <p:nvCxnSpPr>
          <p:cNvPr id="32" name="直接连接符 31"/>
          <p:cNvCxnSpPr/>
          <p:nvPr/>
        </p:nvCxnSpPr>
        <p:spPr bwMode="auto">
          <a:xfrm>
            <a:off x="2641997" y="3861048"/>
            <a:ext cx="691276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圆角 12"/>
          <p:cNvSpPr/>
          <p:nvPr/>
        </p:nvSpPr>
        <p:spPr bwMode="auto">
          <a:xfrm>
            <a:off x="5306293" y="980199"/>
            <a:ext cx="1584176" cy="1584176"/>
          </a:xfrm>
          <a:prstGeom prst="roundRect">
            <a:avLst>
              <a:gd name="adj" fmla="val 4586"/>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TextBox 58"/>
          <p:cNvSpPr txBox="1"/>
          <p:nvPr/>
        </p:nvSpPr>
        <p:spPr>
          <a:xfrm>
            <a:off x="5442424" y="1110567"/>
            <a:ext cx="1319593" cy="1323439"/>
          </a:xfrm>
          <a:prstGeom prst="rect">
            <a:avLst/>
          </a:prstGeom>
          <a:noFill/>
        </p:spPr>
        <p:txBody>
          <a:bodyPr wrap="none" rtlCol="0">
            <a:spAutoFit/>
          </a:bodyPr>
          <a:lstStyle/>
          <a:p>
            <a:pPr algn="ctr"/>
            <a:r>
              <a:rPr lang="en-US" altLang="zh-CN" sz="8000" dirty="0">
                <a:solidFill>
                  <a:schemeClr val="accent2"/>
                </a:solidFill>
                <a:latin typeface="Lifeline JL" panose="00000400000000000000" pitchFamily="2" charset="0"/>
                <a:ea typeface="+mj-ea"/>
              </a:rPr>
              <a:t>03</a:t>
            </a:r>
            <a:endParaRPr lang="zh-CN" altLang="en-US" sz="8000" dirty="0">
              <a:solidFill>
                <a:schemeClr val="accent2"/>
              </a:solidFill>
              <a:latin typeface="Lifeline JL" panose="00000400000000000000" pitchFamily="2" charset="0"/>
              <a:ea typeface="+mj-ea"/>
            </a:endParaRPr>
          </a:p>
        </p:txBody>
      </p:sp>
      <p:sp>
        <p:nvSpPr>
          <p:cNvPr id="16" name="Oval 39"/>
          <p:cNvSpPr>
            <a:spLocks noChangeAspect="1" noChangeArrowheads="1"/>
          </p:cNvSpPr>
          <p:nvPr/>
        </p:nvSpPr>
        <p:spPr bwMode="auto">
          <a:xfrm>
            <a:off x="3841073" y="4086467"/>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7" name="Oval 40"/>
          <p:cNvSpPr>
            <a:spLocks noChangeAspect="1" noChangeArrowheads="1"/>
          </p:cNvSpPr>
          <p:nvPr/>
        </p:nvSpPr>
        <p:spPr bwMode="auto">
          <a:xfrm>
            <a:off x="3841073" y="4573636"/>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8" name="Oval 41"/>
          <p:cNvSpPr>
            <a:spLocks noChangeAspect="1" noChangeArrowheads="1"/>
          </p:cNvSpPr>
          <p:nvPr/>
        </p:nvSpPr>
        <p:spPr bwMode="auto">
          <a:xfrm>
            <a:off x="3841073" y="5016520"/>
            <a:ext cx="216000" cy="216000"/>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9" name="Oval 42"/>
          <p:cNvSpPr>
            <a:spLocks noChangeAspect="1" noChangeArrowheads="1"/>
          </p:cNvSpPr>
          <p:nvPr/>
        </p:nvSpPr>
        <p:spPr bwMode="auto">
          <a:xfrm>
            <a:off x="6494611" y="4086467"/>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0" name="TextBox 19"/>
          <p:cNvSpPr txBox="1"/>
          <p:nvPr/>
        </p:nvSpPr>
        <p:spPr>
          <a:xfrm>
            <a:off x="4204290" y="3995025"/>
            <a:ext cx="2264889" cy="400110"/>
          </a:xfrm>
          <a:prstGeom prst="rect">
            <a:avLst/>
          </a:prstGeom>
          <a:noFill/>
        </p:spPr>
        <p:txBody>
          <a:bodyPr wrap="square" rtlCol="0">
            <a:spAutoFit/>
          </a:bodyPr>
          <a:lstStyle/>
          <a:p>
            <a:r>
              <a:rPr lang="zh-CN" altLang="en-US" sz="2000" dirty="0">
                <a:latin typeface="+mn-ea"/>
                <a:ea typeface="+mn-ea"/>
              </a:rPr>
              <a:t>产品概述</a:t>
            </a:r>
          </a:p>
        </p:txBody>
      </p:sp>
      <p:sp>
        <p:nvSpPr>
          <p:cNvPr id="21" name="TextBox 20"/>
          <p:cNvSpPr txBox="1"/>
          <p:nvPr/>
        </p:nvSpPr>
        <p:spPr>
          <a:xfrm>
            <a:off x="4204290" y="4482194"/>
            <a:ext cx="2264889" cy="400110"/>
          </a:xfrm>
          <a:prstGeom prst="rect">
            <a:avLst/>
          </a:prstGeom>
          <a:noFill/>
        </p:spPr>
        <p:txBody>
          <a:bodyPr wrap="square" rtlCol="0">
            <a:spAutoFit/>
          </a:bodyPr>
          <a:lstStyle/>
          <a:p>
            <a:r>
              <a:rPr lang="zh-CN" altLang="en-US" sz="2000" dirty="0">
                <a:latin typeface="+mn-ea"/>
                <a:ea typeface="+mn-ea"/>
              </a:rPr>
              <a:t>网络营销方案</a:t>
            </a:r>
          </a:p>
        </p:txBody>
      </p:sp>
      <p:sp>
        <p:nvSpPr>
          <p:cNvPr id="22" name="TextBox 21"/>
          <p:cNvSpPr txBox="1"/>
          <p:nvPr/>
        </p:nvSpPr>
        <p:spPr>
          <a:xfrm>
            <a:off x="4204290" y="4924465"/>
            <a:ext cx="2264889" cy="400110"/>
          </a:xfrm>
          <a:prstGeom prst="rect">
            <a:avLst/>
          </a:prstGeom>
          <a:noFill/>
        </p:spPr>
        <p:txBody>
          <a:bodyPr wrap="square"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2000" dirty="0">
                <a:solidFill>
                  <a:schemeClr val="tx1"/>
                </a:solidFill>
              </a:rPr>
              <a:t>代理推广</a:t>
            </a:r>
          </a:p>
        </p:txBody>
      </p:sp>
      <p:sp>
        <p:nvSpPr>
          <p:cNvPr id="23" name="TextBox 22"/>
          <p:cNvSpPr txBox="1"/>
          <p:nvPr/>
        </p:nvSpPr>
        <p:spPr>
          <a:xfrm>
            <a:off x="6857828" y="4924465"/>
            <a:ext cx="2264889" cy="400110"/>
          </a:xfrm>
          <a:prstGeom prst="rect">
            <a:avLst/>
          </a:prstGeom>
          <a:noFill/>
        </p:spPr>
        <p:txBody>
          <a:bodyPr wrap="square" rtlCol="0">
            <a:spAutoFit/>
          </a:bodyPr>
          <a:lstStyle/>
          <a:p>
            <a:r>
              <a:rPr lang="zh-CN" altLang="en-US" sz="2000" dirty="0">
                <a:latin typeface="+mn-ea"/>
                <a:ea typeface="+mn-ea"/>
              </a:rPr>
              <a:t>利润分析</a:t>
            </a:r>
          </a:p>
        </p:txBody>
      </p:sp>
      <p:sp>
        <p:nvSpPr>
          <p:cNvPr id="24" name="Oval 42"/>
          <p:cNvSpPr>
            <a:spLocks noChangeAspect="1" noChangeArrowheads="1"/>
          </p:cNvSpPr>
          <p:nvPr/>
        </p:nvSpPr>
        <p:spPr bwMode="auto">
          <a:xfrm>
            <a:off x="6494611" y="4573636"/>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5" name="TextBox 24"/>
          <p:cNvSpPr txBox="1"/>
          <p:nvPr/>
        </p:nvSpPr>
        <p:spPr>
          <a:xfrm>
            <a:off x="6857828" y="3995025"/>
            <a:ext cx="2264889" cy="400110"/>
          </a:xfrm>
          <a:prstGeom prst="rect">
            <a:avLst/>
          </a:prstGeom>
          <a:noFill/>
        </p:spPr>
        <p:txBody>
          <a:bodyPr wrap="square" rtlCol="0">
            <a:spAutoFit/>
          </a:bodyPr>
          <a:lstStyle/>
          <a:p>
            <a:r>
              <a:rPr lang="zh-CN" altLang="en-US" sz="2000" dirty="0">
                <a:latin typeface="+mn-ea"/>
                <a:ea typeface="+mn-ea"/>
              </a:rPr>
              <a:t>产品形式</a:t>
            </a:r>
          </a:p>
        </p:txBody>
      </p:sp>
      <p:sp>
        <p:nvSpPr>
          <p:cNvPr id="26" name="Oval 42"/>
          <p:cNvSpPr>
            <a:spLocks noChangeAspect="1" noChangeArrowheads="1"/>
          </p:cNvSpPr>
          <p:nvPr/>
        </p:nvSpPr>
        <p:spPr bwMode="auto">
          <a:xfrm>
            <a:off x="6494611" y="5015907"/>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7" name="TextBox 26"/>
          <p:cNvSpPr txBox="1"/>
          <p:nvPr/>
        </p:nvSpPr>
        <p:spPr>
          <a:xfrm>
            <a:off x="6857828" y="4482194"/>
            <a:ext cx="2264889" cy="400110"/>
          </a:xfrm>
          <a:prstGeom prst="rect">
            <a:avLst/>
          </a:prstGeom>
          <a:noFill/>
        </p:spPr>
        <p:txBody>
          <a:bodyPr wrap="square" rtlCol="0">
            <a:spAutoFit/>
          </a:bodyPr>
          <a:lstStyle/>
          <a:p>
            <a:r>
              <a:rPr lang="zh-CN" altLang="en-US" sz="2000" dirty="0">
                <a:latin typeface="+mn-ea"/>
                <a:ea typeface="+mn-ea"/>
              </a:rPr>
              <a:t>地面推广计划</a:t>
            </a:r>
          </a:p>
        </p:txBody>
      </p:sp>
    </p:spTree>
    <p:extLst>
      <p:ext uri="{BB962C8B-B14F-4D97-AF65-F5344CB8AC3E}">
        <p14:creationId xmlns:p14="http://schemas.microsoft.com/office/powerpoint/2010/main" val="746329635"/>
      </p:ext>
    </p:extLst>
  </p:cSld>
  <p:clrMapOvr>
    <a:masterClrMapping/>
  </p:clrMapOvr>
  <p:transition spd="slow" advTm="8561">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产品概述</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矩形 20"/>
          <p:cNvSpPr/>
          <p:nvPr/>
        </p:nvSpPr>
        <p:spPr bwMode="auto">
          <a:xfrm>
            <a:off x="1119310" y="1120559"/>
            <a:ext cx="5112568" cy="1584176"/>
          </a:xfrm>
          <a:prstGeom prst="rect">
            <a:avLst/>
          </a:prstGeom>
          <a:solidFill>
            <a:schemeClr val="tx2"/>
          </a:solidFill>
          <a:ln w="9525" cap="flat">
            <a:solidFill>
              <a:schemeClr val="accent1">
                <a:lumMod val="40000"/>
                <a:lumOff val="60000"/>
              </a:schemeClr>
            </a:solidFill>
            <a:prstDash val="solid"/>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2" name="矩形 21"/>
          <p:cNvSpPr/>
          <p:nvPr/>
        </p:nvSpPr>
        <p:spPr bwMode="auto">
          <a:xfrm>
            <a:off x="1071184" y="1252544"/>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4" name="矩形 23"/>
          <p:cNvSpPr/>
          <p:nvPr/>
        </p:nvSpPr>
        <p:spPr bwMode="auto">
          <a:xfrm>
            <a:off x="6184605" y="1252544"/>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5" name="矩形 24"/>
          <p:cNvSpPr/>
          <p:nvPr/>
        </p:nvSpPr>
        <p:spPr bwMode="auto">
          <a:xfrm>
            <a:off x="1119310" y="2889201"/>
            <a:ext cx="5112568" cy="1584176"/>
          </a:xfrm>
          <a:prstGeom prst="rect">
            <a:avLst/>
          </a:prstGeom>
          <a:solidFill>
            <a:schemeClr val="tx2"/>
          </a:solidFill>
          <a:ln w="9525" cap="flat">
            <a:solidFill>
              <a:schemeClr val="accent1">
                <a:lumMod val="40000"/>
                <a:lumOff val="60000"/>
              </a:schemeClr>
            </a:solidFill>
            <a:prstDash val="solid"/>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6" name="矩形 25"/>
          <p:cNvSpPr/>
          <p:nvPr/>
        </p:nvSpPr>
        <p:spPr bwMode="auto">
          <a:xfrm>
            <a:off x="1071184" y="3021186"/>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7" name="矩形 26"/>
          <p:cNvSpPr/>
          <p:nvPr/>
        </p:nvSpPr>
        <p:spPr bwMode="auto">
          <a:xfrm>
            <a:off x="6184605" y="3021186"/>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8" name="矩形 27"/>
          <p:cNvSpPr/>
          <p:nvPr/>
        </p:nvSpPr>
        <p:spPr bwMode="auto">
          <a:xfrm>
            <a:off x="1119310" y="4621749"/>
            <a:ext cx="5112568" cy="1584176"/>
          </a:xfrm>
          <a:prstGeom prst="rect">
            <a:avLst/>
          </a:prstGeom>
          <a:solidFill>
            <a:schemeClr val="tx2"/>
          </a:solidFill>
          <a:ln w="9525" cap="flat">
            <a:solidFill>
              <a:schemeClr val="accent1">
                <a:lumMod val="40000"/>
                <a:lumOff val="60000"/>
              </a:schemeClr>
            </a:solidFill>
            <a:prstDash val="solid"/>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9" name="矩形 28"/>
          <p:cNvSpPr/>
          <p:nvPr/>
        </p:nvSpPr>
        <p:spPr bwMode="auto">
          <a:xfrm>
            <a:off x="1071184" y="4753734"/>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0" name="矩形 29"/>
          <p:cNvSpPr/>
          <p:nvPr/>
        </p:nvSpPr>
        <p:spPr bwMode="auto">
          <a:xfrm>
            <a:off x="6184605" y="4753734"/>
            <a:ext cx="109787" cy="12462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1" name="矩形 30"/>
          <p:cNvSpPr/>
          <p:nvPr/>
        </p:nvSpPr>
        <p:spPr>
          <a:xfrm>
            <a:off x="1301287" y="1531547"/>
            <a:ext cx="4820804" cy="830997"/>
          </a:xfrm>
          <a:prstGeom prst="rect">
            <a:avLst/>
          </a:prstGeom>
          <a:noFill/>
        </p:spPr>
        <p:txBody>
          <a:bodyPr wrap="square" rtlCol="0">
            <a:spAutoFit/>
          </a:bodyPr>
          <a:lstStyle/>
          <a:p>
            <a:r>
              <a:rPr lang="zh-CN" altLang="en-US" sz="1600" dirty="0">
                <a:solidFill>
                  <a:schemeClr val="accent1"/>
                </a:solidFill>
                <a:latin typeface="+mj-ea"/>
                <a:ea typeface="+mj-ea"/>
              </a:rPr>
              <a:t>这里可以添加主要内容这里可以添加主要内容这里可以添加主要内容这里可以添加主要内容可以添加主要内容这里可以</a:t>
            </a:r>
          </a:p>
        </p:txBody>
      </p:sp>
      <p:sp>
        <p:nvSpPr>
          <p:cNvPr id="32" name="矩形 31"/>
          <p:cNvSpPr/>
          <p:nvPr/>
        </p:nvSpPr>
        <p:spPr>
          <a:xfrm>
            <a:off x="1301287" y="3300189"/>
            <a:ext cx="4820804" cy="830997"/>
          </a:xfrm>
          <a:prstGeom prst="rect">
            <a:avLst/>
          </a:prstGeom>
          <a:noFill/>
        </p:spPr>
        <p:txBody>
          <a:bodyPr wrap="square" rtlCol="0">
            <a:spAutoFit/>
          </a:bodyPr>
          <a:lstStyle/>
          <a:p>
            <a:r>
              <a:rPr lang="zh-CN" altLang="en-US" sz="1600" dirty="0">
                <a:solidFill>
                  <a:schemeClr val="accent1"/>
                </a:solidFill>
                <a:latin typeface="+mj-ea"/>
                <a:ea typeface="+mj-ea"/>
              </a:rPr>
              <a:t>这里可以添加主要内容这里可以添加主要内容这里可以添加主要内容这里可以添加主要内容可以添加主要内容这里可以</a:t>
            </a:r>
          </a:p>
        </p:txBody>
      </p:sp>
      <p:sp>
        <p:nvSpPr>
          <p:cNvPr id="33" name="矩形 32"/>
          <p:cNvSpPr/>
          <p:nvPr/>
        </p:nvSpPr>
        <p:spPr>
          <a:xfrm>
            <a:off x="1301287" y="5171237"/>
            <a:ext cx="4820804" cy="830997"/>
          </a:xfrm>
          <a:prstGeom prst="rect">
            <a:avLst/>
          </a:prstGeom>
          <a:noFill/>
        </p:spPr>
        <p:txBody>
          <a:bodyPr wrap="square" rtlCol="0">
            <a:spAutoFit/>
          </a:bodyPr>
          <a:lstStyle/>
          <a:p>
            <a:r>
              <a:rPr lang="zh-CN" altLang="en-US" sz="1600" dirty="0">
                <a:solidFill>
                  <a:schemeClr val="accent1"/>
                </a:solidFill>
                <a:latin typeface="+mj-ea"/>
                <a:ea typeface="+mj-ea"/>
              </a:rPr>
              <a:t>这里可以添加主要内容这里可以添加主要内容这里可以添加主要内容这里可以添加主要内容可以添加主要内容这里可以</a:t>
            </a:r>
          </a:p>
        </p:txBody>
      </p:sp>
      <p:sp>
        <p:nvSpPr>
          <p:cNvPr id="15" name="TextBox 32"/>
          <p:cNvSpPr txBox="1"/>
          <p:nvPr/>
        </p:nvSpPr>
        <p:spPr>
          <a:xfrm>
            <a:off x="1277610" y="1164424"/>
            <a:ext cx="1467068" cy="400110"/>
          </a:xfrm>
          <a:prstGeom prst="rect">
            <a:avLst/>
          </a:prstGeom>
          <a:noFill/>
        </p:spPr>
        <p:txBody>
          <a:bodyPr wrap="none" rtlCol="0">
            <a:spAutoFit/>
          </a:bodyPr>
          <a:lstStyle/>
          <a:p>
            <a:r>
              <a:rPr lang="zh-CN" altLang="en-US" sz="2000" b="1" dirty="0">
                <a:solidFill>
                  <a:schemeClr val="bg2"/>
                </a:solidFill>
                <a:latin typeface="+mj-ea"/>
                <a:ea typeface="+mj-ea"/>
              </a:rPr>
              <a:t>有经济效益</a:t>
            </a:r>
          </a:p>
        </p:txBody>
      </p:sp>
      <p:sp>
        <p:nvSpPr>
          <p:cNvPr id="16" name="TextBox 33"/>
          <p:cNvSpPr txBox="1"/>
          <p:nvPr/>
        </p:nvSpPr>
        <p:spPr>
          <a:xfrm>
            <a:off x="1298088" y="2983282"/>
            <a:ext cx="1467068" cy="400110"/>
          </a:xfrm>
          <a:prstGeom prst="rect">
            <a:avLst/>
          </a:prstGeom>
          <a:noFill/>
        </p:spPr>
        <p:txBody>
          <a:bodyPr wrap="none" rtlCol="0">
            <a:spAutoFit/>
          </a:bodyPr>
          <a:lstStyle/>
          <a:p>
            <a:r>
              <a:rPr lang="zh-CN" altLang="en-US" sz="2000" b="1" dirty="0">
                <a:solidFill>
                  <a:schemeClr val="bg2"/>
                </a:solidFill>
                <a:latin typeface="+mj-ea"/>
                <a:ea typeface="+mj-ea"/>
              </a:rPr>
              <a:t>有利于群众</a:t>
            </a:r>
          </a:p>
        </p:txBody>
      </p:sp>
      <p:sp>
        <p:nvSpPr>
          <p:cNvPr id="17" name="TextBox 34"/>
          <p:cNvSpPr txBox="1"/>
          <p:nvPr/>
        </p:nvSpPr>
        <p:spPr>
          <a:xfrm>
            <a:off x="1298088" y="4813008"/>
            <a:ext cx="2492990" cy="400110"/>
          </a:xfrm>
          <a:prstGeom prst="rect">
            <a:avLst/>
          </a:prstGeom>
          <a:noFill/>
        </p:spPr>
        <p:txBody>
          <a:bodyPr wrap="none" rtlCol="0">
            <a:spAutoFit/>
          </a:bodyPr>
          <a:lstStyle/>
          <a:p>
            <a:r>
              <a:rPr lang="zh-CN" altLang="en-US" sz="2000" b="1" dirty="0">
                <a:solidFill>
                  <a:schemeClr val="bg2"/>
                </a:solidFill>
                <a:latin typeface="+mj-ea"/>
                <a:ea typeface="+mj-ea"/>
              </a:rPr>
              <a:t>有利于提升政府形象</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6736" r="21040" b="6379"/>
          <a:stretch/>
        </p:blipFill>
        <p:spPr>
          <a:xfrm>
            <a:off x="6419850" y="1120559"/>
            <a:ext cx="5067300" cy="5085366"/>
          </a:xfrm>
          <a:prstGeom prst="rect">
            <a:avLst/>
          </a:prstGeom>
        </p:spPr>
      </p:pic>
    </p:spTree>
    <p:extLst>
      <p:ext uri="{BB962C8B-B14F-4D97-AF65-F5344CB8AC3E}">
        <p14:creationId xmlns:p14="http://schemas.microsoft.com/office/powerpoint/2010/main" val="2457468702"/>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产品形式</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组合 4"/>
          <p:cNvGrpSpPr/>
          <p:nvPr/>
        </p:nvGrpSpPr>
        <p:grpSpPr>
          <a:xfrm>
            <a:off x="5144532" y="1321885"/>
            <a:ext cx="2015329" cy="2015329"/>
            <a:chOff x="5182632" y="1700808"/>
            <a:chExt cx="2015329" cy="2015329"/>
          </a:xfrm>
          <a:solidFill>
            <a:schemeClr val="bg2"/>
          </a:solidFill>
        </p:grpSpPr>
        <p:sp>
          <p:nvSpPr>
            <p:cNvPr id="6" name="Oval 6"/>
            <p:cNvSpPr>
              <a:spLocks noChangeArrowheads="1"/>
            </p:cNvSpPr>
            <p:nvPr/>
          </p:nvSpPr>
          <p:spPr bwMode="auto">
            <a:xfrm>
              <a:off x="5182632" y="1700808"/>
              <a:ext cx="2015329" cy="20153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8358762" y="1321885"/>
            <a:ext cx="2016749" cy="2015329"/>
            <a:chOff x="8758812" y="1700808"/>
            <a:chExt cx="2016749" cy="2015329"/>
          </a:xfrm>
          <a:solidFill>
            <a:schemeClr val="bg2"/>
          </a:solidFill>
        </p:grpSpPr>
        <p:sp>
          <p:nvSpPr>
            <p:cNvPr id="9" name="Oval 8"/>
            <p:cNvSpPr>
              <a:spLocks noChangeArrowheads="1"/>
            </p:cNvSpPr>
            <p:nvPr/>
          </p:nvSpPr>
          <p:spPr bwMode="auto">
            <a:xfrm>
              <a:off x="8758812" y="1700808"/>
              <a:ext cx="2016749" cy="20153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1756973" y="1321885"/>
            <a:ext cx="2016749" cy="2015329"/>
            <a:chOff x="1204523" y="1700808"/>
            <a:chExt cx="2016749" cy="2015329"/>
          </a:xfrm>
          <a:solidFill>
            <a:schemeClr val="bg2"/>
          </a:solidFill>
        </p:grpSpPr>
        <p:sp>
          <p:nvSpPr>
            <p:cNvPr id="12" name="Oval 10"/>
            <p:cNvSpPr>
              <a:spLocks noChangeArrowheads="1"/>
            </p:cNvSpPr>
            <p:nvPr/>
          </p:nvSpPr>
          <p:spPr bwMode="auto">
            <a:xfrm>
              <a:off x="1204523" y="1700808"/>
              <a:ext cx="2016749" cy="2015329"/>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 name="Freeform 12"/>
          <p:cNvSpPr>
            <a:spLocks/>
          </p:cNvSpPr>
          <p:nvPr/>
        </p:nvSpPr>
        <p:spPr bwMode="auto">
          <a:xfrm>
            <a:off x="4210878" y="20078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7484911" y="20078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矩形 83"/>
          <p:cNvSpPr>
            <a:spLocks noChangeArrowheads="1"/>
          </p:cNvSpPr>
          <p:nvPr/>
        </p:nvSpPr>
        <p:spPr bwMode="auto">
          <a:xfrm>
            <a:off x="1288918" y="4350505"/>
            <a:ext cx="9670233" cy="1574045"/>
          </a:xfrm>
          <a:prstGeom prst="rect">
            <a:avLst/>
          </a:prstGeom>
          <a:solidFill>
            <a:schemeClr val="tx2"/>
          </a:solidFill>
          <a:ln w="9525" cap="flat">
            <a:solidFill>
              <a:schemeClr val="accent1">
                <a:lumMod val="40000"/>
                <a:lumOff val="60000"/>
              </a:schemeClr>
            </a:solidFill>
            <a:prstDash val="solid"/>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7" name="TextBox 84"/>
          <p:cNvSpPr txBox="1">
            <a:spLocks noChangeArrowheads="1"/>
          </p:cNvSpPr>
          <p:nvPr/>
        </p:nvSpPr>
        <p:spPr bwMode="auto">
          <a:xfrm>
            <a:off x="1528550" y="4517535"/>
            <a:ext cx="9247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dirty="0">
                <a:solidFill>
                  <a:srgbClr val="595959"/>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18" name="Freeform 12"/>
          <p:cNvSpPr>
            <a:spLocks/>
          </p:cNvSpPr>
          <p:nvPr/>
        </p:nvSpPr>
        <p:spPr bwMode="auto">
          <a:xfrm>
            <a:off x="1214305" y="42044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2"/>
          <p:cNvSpPr>
            <a:spLocks/>
          </p:cNvSpPr>
          <p:nvPr/>
        </p:nvSpPr>
        <p:spPr bwMode="auto">
          <a:xfrm flipH="1" flipV="1">
            <a:off x="10511242" y="547328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TextBox 21"/>
          <p:cNvSpPr txBox="1"/>
          <p:nvPr/>
        </p:nvSpPr>
        <p:spPr>
          <a:xfrm>
            <a:off x="1902648" y="3465130"/>
            <a:ext cx="1663718" cy="400110"/>
          </a:xfrm>
          <a:prstGeom prst="rect">
            <a:avLst/>
          </a:prstGeom>
          <a:noFill/>
        </p:spPr>
        <p:txBody>
          <a:bodyPr wrap="square" rtlCol="0">
            <a:spAutoFit/>
          </a:bodyPr>
          <a:lstStyle/>
          <a:p>
            <a:pPr algn="ctr"/>
            <a:r>
              <a:rPr lang="zh-CN" altLang="en-US" sz="2000" b="1" dirty="0">
                <a:solidFill>
                  <a:schemeClr val="accent1"/>
                </a:solidFill>
                <a:latin typeface="+mj-ea"/>
                <a:ea typeface="+mj-ea"/>
              </a:rPr>
              <a:t>线下门店</a:t>
            </a:r>
          </a:p>
        </p:txBody>
      </p:sp>
      <p:sp>
        <p:nvSpPr>
          <p:cNvPr id="21" name="TextBox 22"/>
          <p:cNvSpPr txBox="1"/>
          <p:nvPr/>
        </p:nvSpPr>
        <p:spPr>
          <a:xfrm>
            <a:off x="5283597" y="3465130"/>
            <a:ext cx="1663718" cy="400110"/>
          </a:xfrm>
          <a:prstGeom prst="rect">
            <a:avLst/>
          </a:prstGeom>
          <a:noFill/>
        </p:spPr>
        <p:txBody>
          <a:bodyPr wrap="square" rtlCol="0">
            <a:spAutoFit/>
          </a:bodyPr>
          <a:lstStyle/>
          <a:p>
            <a:pPr algn="ctr"/>
            <a:r>
              <a:rPr lang="zh-CN" altLang="en-US" sz="2000" b="1" dirty="0">
                <a:solidFill>
                  <a:schemeClr val="accent1"/>
                </a:solidFill>
                <a:latin typeface="+mj-ea"/>
                <a:ea typeface="+mj-ea"/>
              </a:rPr>
              <a:t>手机</a:t>
            </a:r>
            <a:r>
              <a:rPr lang="en-US" altLang="zh-CN" sz="2000" b="1" dirty="0">
                <a:solidFill>
                  <a:schemeClr val="accent1"/>
                </a:solidFill>
                <a:latin typeface="+mj-ea"/>
                <a:ea typeface="+mj-ea"/>
              </a:rPr>
              <a:t>APP</a:t>
            </a:r>
            <a:endParaRPr lang="zh-CN" altLang="en-US" sz="2000" b="1" dirty="0">
              <a:solidFill>
                <a:schemeClr val="accent1"/>
              </a:solidFill>
              <a:latin typeface="+mj-ea"/>
              <a:ea typeface="+mj-ea"/>
            </a:endParaRPr>
          </a:p>
        </p:txBody>
      </p:sp>
      <p:sp>
        <p:nvSpPr>
          <p:cNvPr id="22" name="TextBox 23"/>
          <p:cNvSpPr txBox="1"/>
          <p:nvPr/>
        </p:nvSpPr>
        <p:spPr>
          <a:xfrm>
            <a:off x="8592895" y="3465130"/>
            <a:ext cx="1663718" cy="400110"/>
          </a:xfrm>
          <a:prstGeom prst="rect">
            <a:avLst/>
          </a:prstGeom>
          <a:noFill/>
        </p:spPr>
        <p:txBody>
          <a:bodyPr wrap="square" rtlCol="0">
            <a:spAutoFit/>
          </a:bodyPr>
          <a:lstStyle/>
          <a:p>
            <a:pPr algn="ctr"/>
            <a:r>
              <a:rPr lang="zh-CN" altLang="en-US" sz="2000" b="1" dirty="0">
                <a:solidFill>
                  <a:schemeClr val="accent1"/>
                </a:solidFill>
                <a:latin typeface="+mj-ea"/>
                <a:ea typeface="+mj-ea"/>
              </a:rPr>
              <a:t>电脑客户端</a:t>
            </a:r>
          </a:p>
        </p:txBody>
      </p:sp>
    </p:spTree>
    <p:extLst>
      <p:ext uri="{BB962C8B-B14F-4D97-AF65-F5344CB8AC3E}">
        <p14:creationId xmlns:p14="http://schemas.microsoft.com/office/powerpoint/2010/main" val="109716044"/>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网络营销方案</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3"/>
          <p:cNvSpPr/>
          <p:nvPr/>
        </p:nvSpPr>
        <p:spPr>
          <a:xfrm>
            <a:off x="1561877" y="3442220"/>
            <a:ext cx="1801173" cy="400110"/>
          </a:xfrm>
          <a:prstGeom prst="rect">
            <a:avLst/>
          </a:prstGeom>
        </p:spPr>
        <p:txBody>
          <a:bodyPr wrap="square">
            <a:spAutoFit/>
          </a:bodyPr>
          <a:lstStyle/>
          <a:p>
            <a:pPr algn="r"/>
            <a:r>
              <a:rPr lang="zh-CN" altLang="en-US" sz="2000" b="1" dirty="0">
                <a:solidFill>
                  <a:schemeClr val="accent1"/>
                </a:solidFill>
                <a:latin typeface="+mj-ea"/>
              </a:rPr>
              <a:t>微信营销</a:t>
            </a:r>
          </a:p>
        </p:txBody>
      </p:sp>
      <p:sp>
        <p:nvSpPr>
          <p:cNvPr id="35" name="矩形 34"/>
          <p:cNvSpPr/>
          <p:nvPr/>
        </p:nvSpPr>
        <p:spPr>
          <a:xfrm>
            <a:off x="2811180" y="1420109"/>
            <a:ext cx="1342725" cy="400110"/>
          </a:xfrm>
          <a:prstGeom prst="rect">
            <a:avLst/>
          </a:prstGeom>
        </p:spPr>
        <p:txBody>
          <a:bodyPr wrap="square">
            <a:spAutoFit/>
          </a:bodyPr>
          <a:lstStyle/>
          <a:p>
            <a:r>
              <a:rPr lang="en-US" altLang="zh-CN" sz="2000" b="1" dirty="0">
                <a:solidFill>
                  <a:schemeClr val="accent1"/>
                </a:solidFill>
                <a:latin typeface="+mj-ea"/>
              </a:rPr>
              <a:t>QQ</a:t>
            </a:r>
            <a:r>
              <a:rPr lang="zh-CN" altLang="en-US" sz="2000" b="1" dirty="0">
                <a:solidFill>
                  <a:schemeClr val="accent1"/>
                </a:solidFill>
                <a:latin typeface="+mj-ea"/>
              </a:rPr>
              <a:t>空间</a:t>
            </a:r>
          </a:p>
        </p:txBody>
      </p:sp>
      <p:sp>
        <p:nvSpPr>
          <p:cNvPr id="36" name="矩形 35"/>
          <p:cNvSpPr/>
          <p:nvPr/>
        </p:nvSpPr>
        <p:spPr>
          <a:xfrm>
            <a:off x="8029542" y="1451039"/>
            <a:ext cx="1342725" cy="400110"/>
          </a:xfrm>
          <a:prstGeom prst="rect">
            <a:avLst/>
          </a:prstGeom>
        </p:spPr>
        <p:txBody>
          <a:bodyPr wrap="square">
            <a:spAutoFit/>
          </a:bodyPr>
          <a:lstStyle/>
          <a:p>
            <a:r>
              <a:rPr lang="zh-CN" altLang="en-US" sz="2000" b="1" dirty="0">
                <a:solidFill>
                  <a:schemeClr val="accent1"/>
                </a:solidFill>
                <a:latin typeface="+mj-ea"/>
              </a:rPr>
              <a:t>微博营销</a:t>
            </a:r>
          </a:p>
        </p:txBody>
      </p:sp>
      <p:sp>
        <p:nvSpPr>
          <p:cNvPr id="37" name="矩形 36"/>
          <p:cNvSpPr/>
          <p:nvPr/>
        </p:nvSpPr>
        <p:spPr>
          <a:xfrm>
            <a:off x="8888818" y="3546673"/>
            <a:ext cx="2103502" cy="400110"/>
          </a:xfrm>
          <a:prstGeom prst="rect">
            <a:avLst/>
          </a:prstGeom>
        </p:spPr>
        <p:txBody>
          <a:bodyPr wrap="square">
            <a:spAutoFit/>
          </a:bodyPr>
          <a:lstStyle/>
          <a:p>
            <a:r>
              <a:rPr lang="zh-CN" altLang="en-US" sz="2000" b="1">
                <a:solidFill>
                  <a:schemeClr val="accent1"/>
                </a:solidFill>
                <a:latin typeface="+mj-ea"/>
              </a:rPr>
              <a:t>本地论坛社区</a:t>
            </a:r>
            <a:endParaRPr lang="zh-CN" altLang="en-US" sz="2000" b="1" dirty="0">
              <a:solidFill>
                <a:schemeClr val="accent1"/>
              </a:solidFill>
              <a:latin typeface="+mj-ea"/>
            </a:endParaRPr>
          </a:p>
        </p:txBody>
      </p:sp>
      <p:sp>
        <p:nvSpPr>
          <p:cNvPr id="38" name="矩形 25"/>
          <p:cNvSpPr>
            <a:spLocks noChangeArrowheads="1"/>
          </p:cNvSpPr>
          <p:nvPr/>
        </p:nvSpPr>
        <p:spPr bwMode="auto">
          <a:xfrm>
            <a:off x="769789" y="3746000"/>
            <a:ext cx="2593262"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accent1"/>
                </a:solidFill>
                <a:latin typeface="+mj-ea"/>
                <a:ea typeface="+mj-ea"/>
              </a:rPr>
              <a:t>利用微信朋友圈间的传播，达到广告目的。利用微信朋友圈间的传播</a:t>
            </a:r>
          </a:p>
        </p:txBody>
      </p:sp>
      <p:sp>
        <p:nvSpPr>
          <p:cNvPr id="39" name="矩形 25"/>
          <p:cNvSpPr>
            <a:spLocks noChangeArrowheads="1"/>
          </p:cNvSpPr>
          <p:nvPr/>
        </p:nvSpPr>
        <p:spPr bwMode="auto">
          <a:xfrm>
            <a:off x="769789" y="1727677"/>
            <a:ext cx="3389333"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accent1"/>
                </a:solidFill>
                <a:latin typeface="+mj-ea"/>
                <a:ea typeface="+mj-ea"/>
              </a:rPr>
              <a:t>利用</a:t>
            </a:r>
            <a:r>
              <a:rPr lang="en-US" altLang="zh-CN" sz="1600" dirty="0">
                <a:solidFill>
                  <a:schemeClr val="accent1"/>
                </a:solidFill>
                <a:latin typeface="+mj-ea"/>
                <a:ea typeface="+mj-ea"/>
              </a:rPr>
              <a:t>QQ</a:t>
            </a:r>
            <a:r>
              <a:rPr lang="zh-CN" altLang="en-US" sz="1600" dirty="0">
                <a:solidFill>
                  <a:schemeClr val="accent1"/>
                </a:solidFill>
                <a:latin typeface="+mj-ea"/>
                <a:ea typeface="+mj-ea"/>
              </a:rPr>
              <a:t>空间来进行朋友圈间的传播，达到广告目的。利用</a:t>
            </a:r>
            <a:r>
              <a:rPr lang="en-US" altLang="zh-CN" sz="1600" dirty="0">
                <a:solidFill>
                  <a:schemeClr val="accent1"/>
                </a:solidFill>
                <a:latin typeface="+mj-ea"/>
                <a:ea typeface="+mj-ea"/>
              </a:rPr>
              <a:t>QQ</a:t>
            </a:r>
            <a:r>
              <a:rPr lang="zh-CN" altLang="en-US" sz="1600" dirty="0">
                <a:solidFill>
                  <a:schemeClr val="accent1"/>
                </a:solidFill>
                <a:latin typeface="+mj-ea"/>
                <a:ea typeface="+mj-ea"/>
              </a:rPr>
              <a:t>空间来进行朋友圈间的传播，</a:t>
            </a:r>
          </a:p>
        </p:txBody>
      </p:sp>
      <p:sp>
        <p:nvSpPr>
          <p:cNvPr id="40" name="矩形 25"/>
          <p:cNvSpPr>
            <a:spLocks noChangeArrowheads="1"/>
          </p:cNvSpPr>
          <p:nvPr/>
        </p:nvSpPr>
        <p:spPr bwMode="auto">
          <a:xfrm>
            <a:off x="8029541" y="1756092"/>
            <a:ext cx="3397431"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accent1"/>
                </a:solidFill>
                <a:latin typeface="+mj-ea"/>
                <a:ea typeface="+mj-ea"/>
              </a:rPr>
              <a:t>利用新浪微博来进行传播利用新浪微博来进行传播利用新浪微博来进行传播，</a:t>
            </a:r>
          </a:p>
        </p:txBody>
      </p:sp>
      <p:sp>
        <p:nvSpPr>
          <p:cNvPr id="41" name="矩形 25"/>
          <p:cNvSpPr>
            <a:spLocks noChangeArrowheads="1"/>
          </p:cNvSpPr>
          <p:nvPr/>
        </p:nvSpPr>
        <p:spPr bwMode="auto">
          <a:xfrm>
            <a:off x="8888818" y="3910140"/>
            <a:ext cx="2538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accent1"/>
                </a:solidFill>
                <a:latin typeface="+mj-ea"/>
                <a:ea typeface="+mj-ea"/>
              </a:rPr>
              <a:t>利用</a:t>
            </a:r>
            <a:r>
              <a:rPr lang="en-US" altLang="zh-CN" sz="1600" dirty="0">
                <a:solidFill>
                  <a:schemeClr val="accent1"/>
                </a:solidFill>
                <a:latin typeface="+mj-ea"/>
                <a:ea typeface="+mj-ea"/>
              </a:rPr>
              <a:t>QQ</a:t>
            </a:r>
            <a:r>
              <a:rPr lang="zh-CN" altLang="en-US" sz="1600" dirty="0">
                <a:solidFill>
                  <a:schemeClr val="accent1"/>
                </a:solidFill>
                <a:latin typeface="+mj-ea"/>
                <a:ea typeface="+mj-ea"/>
              </a:rPr>
              <a:t>空间来进行朋友圈间的传播，达到广告目的。</a:t>
            </a:r>
          </a:p>
        </p:txBody>
      </p:sp>
      <p:sp>
        <p:nvSpPr>
          <p:cNvPr id="42" name="Freeform 6"/>
          <p:cNvSpPr>
            <a:spLocks noEditPoints="1"/>
          </p:cNvSpPr>
          <p:nvPr/>
        </p:nvSpPr>
        <p:spPr bwMode="auto">
          <a:xfrm>
            <a:off x="4637435" y="2818924"/>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accent2"/>
          </a:solidFill>
          <a:ln>
            <a:solidFill>
              <a:schemeClr val="accent3"/>
            </a:solid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43" name="Freeform 7"/>
          <p:cNvSpPr>
            <a:spLocks noEditPoints="1"/>
          </p:cNvSpPr>
          <p:nvPr/>
        </p:nvSpPr>
        <p:spPr bwMode="auto">
          <a:xfrm>
            <a:off x="5556395" y="5278846"/>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nvGrpSpPr>
          <p:cNvPr id="44" name="组合 43"/>
          <p:cNvGrpSpPr/>
          <p:nvPr/>
        </p:nvGrpSpPr>
        <p:grpSpPr>
          <a:xfrm>
            <a:off x="3345274" y="3641573"/>
            <a:ext cx="1264071" cy="1264071"/>
            <a:chOff x="3602100" y="4141250"/>
            <a:chExt cx="1264071" cy="1264071"/>
          </a:xfrm>
        </p:grpSpPr>
        <p:sp>
          <p:nvSpPr>
            <p:cNvPr id="45"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accent2"/>
            </a:solidFill>
            <a:ln>
              <a:solidFill>
                <a:schemeClr val="accent3"/>
              </a:solid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46" name="Freeform 9"/>
            <p:cNvSpPr>
              <a:spLocks/>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grpSp>
        <p:nvGrpSpPr>
          <p:cNvPr id="47" name="组合 46"/>
          <p:cNvGrpSpPr/>
          <p:nvPr/>
        </p:nvGrpSpPr>
        <p:grpSpPr>
          <a:xfrm>
            <a:off x="4327970" y="1792649"/>
            <a:ext cx="1264071" cy="1264071"/>
            <a:chOff x="4637435" y="2231854"/>
            <a:chExt cx="1264071" cy="1264071"/>
          </a:xfrm>
        </p:grpSpPr>
        <p:sp>
          <p:nvSpPr>
            <p:cNvPr id="48"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accent2"/>
            </a:solidFill>
            <a:ln>
              <a:solidFill>
                <a:schemeClr val="accent3"/>
              </a:solid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49" name="Freeform 11"/>
            <p:cNvSpPr>
              <a:spLocks/>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grpSp>
        <p:nvGrpSpPr>
          <p:cNvPr id="50" name="组合 49"/>
          <p:cNvGrpSpPr/>
          <p:nvPr/>
        </p:nvGrpSpPr>
        <p:grpSpPr>
          <a:xfrm>
            <a:off x="6537621" y="1834072"/>
            <a:ext cx="1264071" cy="1264071"/>
            <a:chOff x="6847086" y="2273277"/>
            <a:chExt cx="1264071" cy="1264071"/>
          </a:xfrm>
        </p:grpSpPr>
        <p:sp>
          <p:nvSpPr>
            <p:cNvPr id="51"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accent2"/>
            </a:solidFill>
            <a:ln>
              <a:solidFill>
                <a:schemeClr val="accent3"/>
              </a:solid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2" name="Freeform 15"/>
            <p:cNvSpPr>
              <a:spLocks/>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grpSp>
        <p:nvGrpSpPr>
          <p:cNvPr id="53" name="组合 52"/>
          <p:cNvGrpSpPr/>
          <p:nvPr/>
        </p:nvGrpSpPr>
        <p:grpSpPr>
          <a:xfrm>
            <a:off x="7518715" y="3641573"/>
            <a:ext cx="1264071" cy="1264071"/>
            <a:chOff x="7775541" y="4141250"/>
            <a:chExt cx="1264071" cy="1264071"/>
          </a:xfrm>
        </p:grpSpPr>
        <p:sp>
          <p:nvSpPr>
            <p:cNvPr id="54"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accent2"/>
            </a:solidFill>
            <a:ln>
              <a:solidFill>
                <a:schemeClr val="accent3"/>
              </a:solidFill>
            </a:ln>
          </p:spPr>
          <p:txBody>
            <a:bodyPr vert="horz" wrap="square" lIns="91440" tIns="45720" rIns="91440" bIns="45720" numCol="1" anchor="t" anchorCtr="0" compatLnSpc="1">
              <a:prstTxWarp prst="textNoShape">
                <a:avLst/>
              </a:prstTxWarp>
            </a:bodyPr>
            <a:lstStyle/>
            <a:p>
              <a:endParaRPr lang="zh-CN" altLang="en-US" dirty="0">
                <a:solidFill>
                  <a:schemeClr val="accent1"/>
                </a:solidFill>
              </a:endParaRPr>
            </a:p>
          </p:txBody>
        </p:sp>
        <p:sp>
          <p:nvSpPr>
            <p:cNvPr id="56" name="Freeform 17"/>
            <p:cNvSpPr>
              <a:spLocks/>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sp>
        <p:nvSpPr>
          <p:cNvPr id="57" name="Freeform 18"/>
          <p:cNvSpPr>
            <a:spLocks/>
          </p:cNvSpPr>
          <p:nvPr/>
        </p:nvSpPr>
        <p:spPr bwMode="auto">
          <a:xfrm>
            <a:off x="5006625" y="3176075"/>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8" name="矩形 57"/>
          <p:cNvSpPr/>
          <p:nvPr/>
        </p:nvSpPr>
        <p:spPr>
          <a:xfrm>
            <a:off x="5147319" y="3496367"/>
            <a:ext cx="1732116" cy="1446550"/>
          </a:xfrm>
          <a:prstGeom prst="rect">
            <a:avLst/>
          </a:prstGeom>
          <a:noFill/>
        </p:spPr>
        <p:txBody>
          <a:bodyPr wrap="square" rtlCol="0">
            <a:spAutoFit/>
          </a:bodyPr>
          <a:lstStyle/>
          <a:p>
            <a:pPr algn="ctr"/>
            <a:r>
              <a:rPr lang="zh-CN" altLang="en-US" sz="4400" b="1" dirty="0">
                <a:solidFill>
                  <a:schemeClr val="accent2"/>
                </a:solidFill>
                <a:latin typeface="+mj-ea"/>
                <a:ea typeface="+mj-ea"/>
              </a:rPr>
              <a:t>网络营销</a:t>
            </a:r>
          </a:p>
        </p:txBody>
      </p:sp>
      <p:sp>
        <p:nvSpPr>
          <p:cNvPr id="59" name="文本框 58"/>
          <p:cNvSpPr txBox="1"/>
          <p:nvPr/>
        </p:nvSpPr>
        <p:spPr>
          <a:xfrm>
            <a:off x="3688990" y="3921193"/>
            <a:ext cx="548548"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rPr>
              <a:t>01</a:t>
            </a:r>
            <a:endParaRPr lang="zh-CN" altLang="en-US" sz="3600" dirty="0">
              <a:solidFill>
                <a:schemeClr val="accent2"/>
              </a:solidFill>
              <a:latin typeface="Lifeline JL" panose="00000400000000000000" pitchFamily="2" charset="0"/>
            </a:endParaRPr>
          </a:p>
        </p:txBody>
      </p:sp>
      <p:sp>
        <p:nvSpPr>
          <p:cNvPr id="60" name="文本框 59"/>
          <p:cNvSpPr txBox="1"/>
          <p:nvPr/>
        </p:nvSpPr>
        <p:spPr>
          <a:xfrm>
            <a:off x="4609180" y="2045812"/>
            <a:ext cx="689612"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rPr>
              <a:t>02</a:t>
            </a:r>
            <a:endParaRPr lang="zh-CN" altLang="en-US" sz="3600" dirty="0">
              <a:solidFill>
                <a:schemeClr val="accent2"/>
              </a:solidFill>
              <a:latin typeface="Lifeline JL" panose="00000400000000000000" pitchFamily="2" charset="0"/>
            </a:endParaRPr>
          </a:p>
        </p:txBody>
      </p:sp>
      <p:sp>
        <p:nvSpPr>
          <p:cNvPr id="61" name="文本框 60"/>
          <p:cNvSpPr txBox="1"/>
          <p:nvPr/>
        </p:nvSpPr>
        <p:spPr>
          <a:xfrm>
            <a:off x="6816427" y="2083087"/>
            <a:ext cx="694421"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rPr>
              <a:t>03</a:t>
            </a:r>
            <a:endParaRPr lang="zh-CN" altLang="en-US" sz="3600" dirty="0">
              <a:solidFill>
                <a:schemeClr val="accent2"/>
              </a:solidFill>
              <a:latin typeface="Lifeline JL" panose="00000400000000000000" pitchFamily="2" charset="0"/>
            </a:endParaRPr>
          </a:p>
        </p:txBody>
      </p:sp>
      <p:sp>
        <p:nvSpPr>
          <p:cNvPr id="62" name="文本框 61"/>
          <p:cNvSpPr txBox="1"/>
          <p:nvPr/>
        </p:nvSpPr>
        <p:spPr>
          <a:xfrm>
            <a:off x="7798509" y="3927615"/>
            <a:ext cx="702436" cy="646331"/>
          </a:xfrm>
          <a:prstGeom prst="rect">
            <a:avLst/>
          </a:prstGeom>
          <a:noFill/>
        </p:spPr>
        <p:txBody>
          <a:bodyPr wrap="none" rtlCol="0">
            <a:spAutoFit/>
          </a:bodyPr>
          <a:lstStyle/>
          <a:p>
            <a:pPr algn="ctr"/>
            <a:r>
              <a:rPr lang="en-US" altLang="zh-CN" sz="3600" dirty="0">
                <a:solidFill>
                  <a:schemeClr val="accent2"/>
                </a:solidFill>
                <a:latin typeface="Lifeline JL" panose="00000400000000000000" pitchFamily="2" charset="0"/>
              </a:rPr>
              <a:t>04</a:t>
            </a:r>
            <a:endParaRPr lang="zh-CN" altLang="en-US" sz="3600" dirty="0">
              <a:solidFill>
                <a:schemeClr val="accent2"/>
              </a:solidFill>
              <a:latin typeface="Lifeline JL" panose="00000400000000000000" pitchFamily="2" charset="0"/>
            </a:endParaRPr>
          </a:p>
        </p:txBody>
      </p:sp>
    </p:spTree>
    <p:extLst>
      <p:ext uri="{BB962C8B-B14F-4D97-AF65-F5344CB8AC3E}">
        <p14:creationId xmlns:p14="http://schemas.microsoft.com/office/powerpoint/2010/main" val="265761781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地面推广方案</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6"/>
          <p:cNvSpPr>
            <a:spLocks/>
          </p:cNvSpPr>
          <p:nvPr/>
        </p:nvSpPr>
        <p:spPr bwMode="auto">
          <a:xfrm>
            <a:off x="925513" y="2076864"/>
            <a:ext cx="2693988" cy="2995613"/>
          </a:xfrm>
          <a:custGeom>
            <a:avLst/>
            <a:gdLst>
              <a:gd name="T0" fmla="*/ 2033 w 3659"/>
              <a:gd name="T1" fmla="*/ 0 h 4065"/>
              <a:gd name="T2" fmla="*/ 3659 w 3659"/>
              <a:gd name="T3" fmla="*/ 813 h 4065"/>
              <a:gd name="T4" fmla="*/ 3276 w 3659"/>
              <a:gd name="T5" fmla="*/ 2033 h 4065"/>
              <a:gd name="T6" fmla="*/ 3659 w 3659"/>
              <a:gd name="T7" fmla="*/ 3252 h 4065"/>
              <a:gd name="T8" fmla="*/ 2033 w 3659"/>
              <a:gd name="T9" fmla="*/ 4065 h 4065"/>
              <a:gd name="T10" fmla="*/ 0 w 3659"/>
              <a:gd name="T11" fmla="*/ 2033 h 4065"/>
              <a:gd name="T12" fmla="*/ 2033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3" y="0"/>
                </a:moveTo>
                <a:cubicBezTo>
                  <a:pt x="2698" y="0"/>
                  <a:pt x="3288" y="319"/>
                  <a:pt x="3659" y="813"/>
                </a:cubicBezTo>
                <a:cubicBezTo>
                  <a:pt x="3417" y="1159"/>
                  <a:pt x="3276" y="1579"/>
                  <a:pt x="3276" y="2033"/>
                </a:cubicBezTo>
                <a:cubicBezTo>
                  <a:pt x="3276" y="2486"/>
                  <a:pt x="3417" y="2907"/>
                  <a:pt x="3659" y="3252"/>
                </a:cubicBezTo>
                <a:cubicBezTo>
                  <a:pt x="3288" y="3746"/>
                  <a:pt x="2698" y="4065"/>
                  <a:pt x="2033" y="4065"/>
                </a:cubicBezTo>
                <a:cubicBezTo>
                  <a:pt x="910" y="4065"/>
                  <a:pt x="0" y="3155"/>
                  <a:pt x="0" y="2033"/>
                </a:cubicBezTo>
                <a:cubicBezTo>
                  <a:pt x="0" y="910"/>
                  <a:pt x="910" y="0"/>
                  <a:pt x="2033" y="0"/>
                </a:cubicBezTo>
                <a:close/>
              </a:path>
            </a:pathLst>
          </a:custGeom>
          <a:solidFill>
            <a:schemeClr val="tx1"/>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3411538" y="2076864"/>
            <a:ext cx="2695575" cy="2995613"/>
          </a:xfrm>
          <a:custGeom>
            <a:avLst/>
            <a:gdLst>
              <a:gd name="T0" fmla="*/ 2032 w 3659"/>
              <a:gd name="T1" fmla="*/ 0 h 4065"/>
              <a:gd name="T2" fmla="*/ 3659 w 3659"/>
              <a:gd name="T3" fmla="*/ 813 h 4065"/>
              <a:gd name="T4" fmla="*/ 3275 w 3659"/>
              <a:gd name="T5" fmla="*/ 2033 h 4065"/>
              <a:gd name="T6" fmla="*/ 3659 w 3659"/>
              <a:gd name="T7" fmla="*/ 3252 h 4065"/>
              <a:gd name="T8" fmla="*/ 2032 w 3659"/>
              <a:gd name="T9" fmla="*/ 4065 h 4065"/>
              <a:gd name="T10" fmla="*/ 0 w 3659"/>
              <a:gd name="T11" fmla="*/ 2033 h 4065"/>
              <a:gd name="T12" fmla="*/ 2032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2" y="0"/>
                </a:moveTo>
                <a:cubicBezTo>
                  <a:pt x="2697" y="0"/>
                  <a:pt x="3288" y="319"/>
                  <a:pt x="3659" y="813"/>
                </a:cubicBezTo>
                <a:cubicBezTo>
                  <a:pt x="3417" y="1159"/>
                  <a:pt x="3275" y="1579"/>
                  <a:pt x="3275" y="2033"/>
                </a:cubicBezTo>
                <a:cubicBezTo>
                  <a:pt x="3275" y="2486"/>
                  <a:pt x="3417" y="2907"/>
                  <a:pt x="3659" y="3252"/>
                </a:cubicBezTo>
                <a:cubicBezTo>
                  <a:pt x="3288" y="3746"/>
                  <a:pt x="2697" y="4065"/>
                  <a:pt x="2032" y="4065"/>
                </a:cubicBezTo>
                <a:cubicBezTo>
                  <a:pt x="910" y="4065"/>
                  <a:pt x="0" y="3155"/>
                  <a:pt x="0" y="2033"/>
                </a:cubicBezTo>
                <a:cubicBezTo>
                  <a:pt x="0" y="910"/>
                  <a:pt x="910" y="0"/>
                  <a:pt x="2032" y="0"/>
                </a:cubicBezTo>
                <a:close/>
              </a:path>
            </a:pathLst>
          </a:custGeom>
          <a:solidFill>
            <a:schemeClr val="bg2"/>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5897563" y="2076864"/>
            <a:ext cx="2695575" cy="2995613"/>
          </a:xfrm>
          <a:custGeom>
            <a:avLst/>
            <a:gdLst>
              <a:gd name="T0" fmla="*/ 2033 w 3659"/>
              <a:gd name="T1" fmla="*/ 0 h 4065"/>
              <a:gd name="T2" fmla="*/ 3659 w 3659"/>
              <a:gd name="T3" fmla="*/ 813 h 4065"/>
              <a:gd name="T4" fmla="*/ 3276 w 3659"/>
              <a:gd name="T5" fmla="*/ 2033 h 4065"/>
              <a:gd name="T6" fmla="*/ 3659 w 3659"/>
              <a:gd name="T7" fmla="*/ 3252 h 4065"/>
              <a:gd name="T8" fmla="*/ 2033 w 3659"/>
              <a:gd name="T9" fmla="*/ 4065 h 4065"/>
              <a:gd name="T10" fmla="*/ 0 w 3659"/>
              <a:gd name="T11" fmla="*/ 2033 h 4065"/>
              <a:gd name="T12" fmla="*/ 2033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3" y="0"/>
                </a:moveTo>
                <a:cubicBezTo>
                  <a:pt x="2698" y="0"/>
                  <a:pt x="3288" y="319"/>
                  <a:pt x="3659" y="813"/>
                </a:cubicBezTo>
                <a:cubicBezTo>
                  <a:pt x="3418" y="1159"/>
                  <a:pt x="3276" y="1579"/>
                  <a:pt x="3276" y="2033"/>
                </a:cubicBezTo>
                <a:cubicBezTo>
                  <a:pt x="3276" y="2486"/>
                  <a:pt x="3418" y="2907"/>
                  <a:pt x="3659" y="3252"/>
                </a:cubicBezTo>
                <a:cubicBezTo>
                  <a:pt x="3288" y="3746"/>
                  <a:pt x="2698" y="4065"/>
                  <a:pt x="2033" y="4065"/>
                </a:cubicBezTo>
                <a:cubicBezTo>
                  <a:pt x="911" y="4065"/>
                  <a:pt x="0" y="3155"/>
                  <a:pt x="0" y="2033"/>
                </a:cubicBezTo>
                <a:cubicBezTo>
                  <a:pt x="0" y="910"/>
                  <a:pt x="911" y="0"/>
                  <a:pt x="2033" y="0"/>
                </a:cubicBezTo>
                <a:close/>
              </a:path>
            </a:pathLst>
          </a:custGeom>
          <a:solidFill>
            <a:schemeClr val="tx1"/>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Oval 9"/>
          <p:cNvSpPr>
            <a:spLocks noChangeArrowheads="1"/>
          </p:cNvSpPr>
          <p:nvPr/>
        </p:nvSpPr>
        <p:spPr bwMode="auto">
          <a:xfrm>
            <a:off x="8383588" y="2076864"/>
            <a:ext cx="2995613" cy="2995613"/>
          </a:xfrm>
          <a:prstGeom prst="ellipse">
            <a:avLst/>
          </a:prstGeom>
          <a:solidFill>
            <a:schemeClr val="bg2"/>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Line 10"/>
          <p:cNvSpPr>
            <a:spLocks noChangeShapeType="1"/>
          </p:cNvSpPr>
          <p:nvPr/>
        </p:nvSpPr>
        <p:spPr bwMode="auto">
          <a:xfrm>
            <a:off x="1327150" y="2956339"/>
            <a:ext cx="1952625" cy="0"/>
          </a:xfrm>
          <a:prstGeom prst="line">
            <a:avLst/>
          </a:prstGeom>
          <a:noFill/>
          <a:ln w="9"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Line 11"/>
          <p:cNvSpPr>
            <a:spLocks noChangeShapeType="1"/>
          </p:cNvSpPr>
          <p:nvPr/>
        </p:nvSpPr>
        <p:spPr bwMode="auto">
          <a:xfrm>
            <a:off x="3810000" y="2956339"/>
            <a:ext cx="1952625" cy="0"/>
          </a:xfrm>
          <a:prstGeom prst="line">
            <a:avLst/>
          </a:prstGeom>
          <a:noFill/>
          <a:ln w="9"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Line 12"/>
          <p:cNvSpPr>
            <a:spLocks noChangeShapeType="1"/>
          </p:cNvSpPr>
          <p:nvPr/>
        </p:nvSpPr>
        <p:spPr bwMode="auto">
          <a:xfrm>
            <a:off x="6313488" y="2956339"/>
            <a:ext cx="1954213" cy="0"/>
          </a:xfrm>
          <a:prstGeom prst="line">
            <a:avLst/>
          </a:prstGeom>
          <a:noFill/>
          <a:ln w="9"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Line 13"/>
          <p:cNvSpPr>
            <a:spLocks noChangeShapeType="1"/>
          </p:cNvSpPr>
          <p:nvPr/>
        </p:nvSpPr>
        <p:spPr bwMode="auto">
          <a:xfrm>
            <a:off x="8877300" y="2956339"/>
            <a:ext cx="1954213" cy="0"/>
          </a:xfrm>
          <a:prstGeom prst="line">
            <a:avLst/>
          </a:prstGeom>
          <a:noFill/>
          <a:ln w="9"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0"/>
          <p:cNvSpPr>
            <a:spLocks noEditPoints="1"/>
          </p:cNvSpPr>
          <p:nvPr/>
        </p:nvSpPr>
        <p:spPr bwMode="auto">
          <a:xfrm>
            <a:off x="9736582" y="2300082"/>
            <a:ext cx="433554" cy="545529"/>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6"/>
          <p:cNvSpPr>
            <a:spLocks noEditPoints="1"/>
          </p:cNvSpPr>
          <p:nvPr/>
        </p:nvSpPr>
        <p:spPr bwMode="auto">
          <a:xfrm>
            <a:off x="4710299" y="2390327"/>
            <a:ext cx="460870" cy="455284"/>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4"/>
          <p:cNvSpPr>
            <a:spLocks noEditPoints="1"/>
          </p:cNvSpPr>
          <p:nvPr/>
        </p:nvSpPr>
        <p:spPr bwMode="auto">
          <a:xfrm>
            <a:off x="2270665" y="2417625"/>
            <a:ext cx="417011" cy="427986"/>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5"/>
          <p:cNvSpPr>
            <a:spLocks noEditPoints="1"/>
          </p:cNvSpPr>
          <p:nvPr/>
        </p:nvSpPr>
        <p:spPr bwMode="auto">
          <a:xfrm>
            <a:off x="7239280" y="2408846"/>
            <a:ext cx="403842" cy="436765"/>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1483687" y="3077435"/>
            <a:ext cx="1924896" cy="1631208"/>
            <a:chOff x="918912" y="1844824"/>
            <a:chExt cx="1924896" cy="1631208"/>
          </a:xfrm>
        </p:grpSpPr>
        <p:sp>
          <p:nvSpPr>
            <p:cNvPr id="18" name="TextBox 17"/>
            <p:cNvSpPr txBox="1"/>
            <p:nvPr/>
          </p:nvSpPr>
          <p:spPr>
            <a:xfrm>
              <a:off x="1150015" y="1844824"/>
              <a:ext cx="1462690" cy="369332"/>
            </a:xfrm>
            <a:prstGeom prst="rect">
              <a:avLst/>
            </a:prstGeom>
            <a:noFill/>
          </p:spPr>
          <p:txBody>
            <a:bodyPr wrap="square" rtlCol="0">
              <a:spAutoFit/>
            </a:bodyPr>
            <a:lstStyle/>
            <a:p>
              <a:pPr algn="ctr"/>
              <a:r>
                <a:rPr lang="zh-CN" altLang="en-US" b="1" dirty="0">
                  <a:solidFill>
                    <a:schemeClr val="accent2"/>
                  </a:solidFill>
                  <a:latin typeface="+mn-ea"/>
                  <a:ea typeface="+mn-ea"/>
                </a:rPr>
                <a:t>日程安排</a:t>
              </a:r>
            </a:p>
          </p:txBody>
        </p:sp>
        <p:sp>
          <p:nvSpPr>
            <p:cNvPr id="19" name="TextBox 18"/>
            <p:cNvSpPr txBox="1"/>
            <p:nvPr/>
          </p:nvSpPr>
          <p:spPr>
            <a:xfrm>
              <a:off x="918912" y="2134511"/>
              <a:ext cx="1924896" cy="1341521"/>
            </a:xfrm>
            <a:prstGeom prst="rect">
              <a:avLst/>
            </a:prstGeom>
            <a:noFill/>
          </p:spPr>
          <p:txBody>
            <a:bodyPr wrap="square" rtlCol="0">
              <a:spAutoFit/>
            </a:bodyPr>
            <a:lstStyle/>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p:txBody>
        </p:sp>
      </p:grpSp>
      <p:grpSp>
        <p:nvGrpSpPr>
          <p:cNvPr id="20" name="组合 19"/>
          <p:cNvGrpSpPr/>
          <p:nvPr/>
        </p:nvGrpSpPr>
        <p:grpSpPr>
          <a:xfrm>
            <a:off x="3930004" y="3077435"/>
            <a:ext cx="1924896" cy="1631208"/>
            <a:chOff x="918912" y="1844824"/>
            <a:chExt cx="1924896" cy="1631208"/>
          </a:xfrm>
        </p:grpSpPr>
        <p:sp>
          <p:nvSpPr>
            <p:cNvPr id="21" name="TextBox 20"/>
            <p:cNvSpPr txBox="1"/>
            <p:nvPr/>
          </p:nvSpPr>
          <p:spPr>
            <a:xfrm>
              <a:off x="1150015" y="1844824"/>
              <a:ext cx="1462690" cy="369332"/>
            </a:xfrm>
            <a:prstGeom prst="rect">
              <a:avLst/>
            </a:prstGeom>
            <a:noFill/>
          </p:spPr>
          <p:txBody>
            <a:bodyPr wrap="square" rtlCol="0">
              <a:spAutoFit/>
            </a:bodyPr>
            <a:lstStyle/>
            <a:p>
              <a:pPr algn="ctr"/>
              <a:r>
                <a:rPr lang="zh-CN" altLang="en-US" b="1" dirty="0">
                  <a:solidFill>
                    <a:schemeClr val="accent2"/>
                  </a:solidFill>
                  <a:latin typeface="+mn-ea"/>
                  <a:ea typeface="+mn-ea"/>
                </a:rPr>
                <a:t>行动策略</a:t>
              </a:r>
            </a:p>
          </p:txBody>
        </p:sp>
        <p:sp>
          <p:nvSpPr>
            <p:cNvPr id="22" name="TextBox 21"/>
            <p:cNvSpPr txBox="1"/>
            <p:nvPr/>
          </p:nvSpPr>
          <p:spPr>
            <a:xfrm>
              <a:off x="918912" y="2134511"/>
              <a:ext cx="1924896" cy="1341521"/>
            </a:xfrm>
            <a:prstGeom prst="rect">
              <a:avLst/>
            </a:prstGeom>
            <a:noFill/>
          </p:spPr>
          <p:txBody>
            <a:bodyPr wrap="square" rtlCol="0">
              <a:spAutoFit/>
            </a:bodyPr>
            <a:lstStyle/>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p:txBody>
        </p:sp>
      </p:grpSp>
      <p:grpSp>
        <p:nvGrpSpPr>
          <p:cNvPr id="24" name="组合 23"/>
          <p:cNvGrpSpPr/>
          <p:nvPr/>
        </p:nvGrpSpPr>
        <p:grpSpPr>
          <a:xfrm>
            <a:off x="6328819" y="3077435"/>
            <a:ext cx="1924896" cy="1631208"/>
            <a:chOff x="918912" y="1844824"/>
            <a:chExt cx="1924896" cy="1631208"/>
          </a:xfrm>
        </p:grpSpPr>
        <p:sp>
          <p:nvSpPr>
            <p:cNvPr id="25" name="TextBox 23"/>
            <p:cNvSpPr txBox="1"/>
            <p:nvPr/>
          </p:nvSpPr>
          <p:spPr>
            <a:xfrm>
              <a:off x="1150015" y="1844824"/>
              <a:ext cx="1462690" cy="369332"/>
            </a:xfrm>
            <a:prstGeom prst="rect">
              <a:avLst/>
            </a:prstGeom>
            <a:noFill/>
          </p:spPr>
          <p:txBody>
            <a:bodyPr wrap="square" rtlCol="0">
              <a:spAutoFit/>
            </a:bodyPr>
            <a:lstStyle/>
            <a:p>
              <a:pPr algn="ctr"/>
              <a:r>
                <a:rPr lang="zh-CN" altLang="en-US" b="1" dirty="0">
                  <a:solidFill>
                    <a:schemeClr val="accent2"/>
                  </a:solidFill>
                  <a:latin typeface="+mn-ea"/>
                  <a:ea typeface="+mn-ea"/>
                </a:rPr>
                <a:t>后勤保障</a:t>
              </a:r>
            </a:p>
          </p:txBody>
        </p:sp>
        <p:sp>
          <p:nvSpPr>
            <p:cNvPr id="26" name="TextBox 24"/>
            <p:cNvSpPr txBox="1"/>
            <p:nvPr/>
          </p:nvSpPr>
          <p:spPr>
            <a:xfrm>
              <a:off x="918912" y="2134511"/>
              <a:ext cx="1924896" cy="1341521"/>
            </a:xfrm>
            <a:prstGeom prst="rect">
              <a:avLst/>
            </a:prstGeom>
            <a:noFill/>
          </p:spPr>
          <p:txBody>
            <a:bodyPr wrap="square" rtlCol="0">
              <a:spAutoFit/>
            </a:bodyPr>
            <a:lstStyle/>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p:txBody>
        </p:sp>
      </p:grpSp>
      <p:grpSp>
        <p:nvGrpSpPr>
          <p:cNvPr id="27" name="组合 26"/>
          <p:cNvGrpSpPr/>
          <p:nvPr/>
        </p:nvGrpSpPr>
        <p:grpSpPr>
          <a:xfrm>
            <a:off x="8941391" y="3077435"/>
            <a:ext cx="1924896" cy="1631208"/>
            <a:chOff x="918912" y="1844824"/>
            <a:chExt cx="1924896" cy="1631208"/>
          </a:xfrm>
        </p:grpSpPr>
        <p:sp>
          <p:nvSpPr>
            <p:cNvPr id="28" name="TextBox 26"/>
            <p:cNvSpPr txBox="1"/>
            <p:nvPr/>
          </p:nvSpPr>
          <p:spPr>
            <a:xfrm>
              <a:off x="1150015" y="1844824"/>
              <a:ext cx="1462690" cy="369332"/>
            </a:xfrm>
            <a:prstGeom prst="rect">
              <a:avLst/>
            </a:prstGeom>
            <a:noFill/>
          </p:spPr>
          <p:txBody>
            <a:bodyPr wrap="square" rtlCol="0">
              <a:spAutoFit/>
            </a:bodyPr>
            <a:lstStyle/>
            <a:p>
              <a:pPr algn="ctr"/>
              <a:r>
                <a:rPr lang="zh-CN" altLang="en-US" b="1" dirty="0">
                  <a:solidFill>
                    <a:schemeClr val="accent2"/>
                  </a:solidFill>
                  <a:latin typeface="+mn-ea"/>
                  <a:ea typeface="+mn-ea"/>
                </a:rPr>
                <a:t>客户服务</a:t>
              </a:r>
            </a:p>
          </p:txBody>
        </p:sp>
        <p:sp>
          <p:nvSpPr>
            <p:cNvPr id="29" name="TextBox 27"/>
            <p:cNvSpPr txBox="1"/>
            <p:nvPr/>
          </p:nvSpPr>
          <p:spPr>
            <a:xfrm>
              <a:off x="918912" y="2134511"/>
              <a:ext cx="1924896" cy="1341521"/>
            </a:xfrm>
            <a:prstGeom prst="rect">
              <a:avLst/>
            </a:prstGeom>
            <a:noFill/>
          </p:spPr>
          <p:txBody>
            <a:bodyPr wrap="square" rtlCol="0">
              <a:spAutoFit/>
            </a:bodyPr>
            <a:lstStyle/>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algn="ctr">
                <a:lnSpc>
                  <a:spcPct val="130000"/>
                </a:lnSpc>
              </a:pP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p:txBody>
        </p:sp>
      </p:grpSp>
    </p:spTree>
    <p:extLst>
      <p:ext uri="{BB962C8B-B14F-4D97-AF65-F5344CB8AC3E}">
        <p14:creationId xmlns:p14="http://schemas.microsoft.com/office/powerpoint/2010/main" val="216715829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bwMode="auto">
          <a:xfrm>
            <a:off x="1921917" y="1268760"/>
            <a:ext cx="8352928"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文本框 4"/>
          <p:cNvSpPr txBox="1"/>
          <p:nvPr/>
        </p:nvSpPr>
        <p:spPr>
          <a:xfrm>
            <a:off x="5435379" y="692696"/>
            <a:ext cx="1326004" cy="523220"/>
          </a:xfrm>
          <a:prstGeom prst="rect">
            <a:avLst/>
          </a:prstGeom>
          <a:noFill/>
        </p:spPr>
        <p:txBody>
          <a:bodyPr wrap="none" rtlCol="0">
            <a:spAutoFit/>
          </a:bodyPr>
          <a:lstStyle/>
          <a:p>
            <a:r>
              <a:rPr lang="zh-CN" altLang="en-US" sz="2800" dirty="0">
                <a:solidFill>
                  <a:schemeClr val="bg2"/>
                </a:solidFill>
                <a:latin typeface="+mj-ea"/>
                <a:ea typeface="+mj-ea"/>
              </a:rPr>
              <a:t>目    录</a:t>
            </a:r>
          </a:p>
        </p:txBody>
      </p:sp>
      <p:sp>
        <p:nvSpPr>
          <p:cNvPr id="36" name="Freeform 18"/>
          <p:cNvSpPr>
            <a:spLocks/>
          </p:cNvSpPr>
          <p:nvPr/>
        </p:nvSpPr>
        <p:spPr bwMode="auto">
          <a:xfrm>
            <a:off x="3290069" y="1535115"/>
            <a:ext cx="587708" cy="587708"/>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sz="1600"/>
          </a:p>
        </p:txBody>
      </p:sp>
      <p:sp>
        <p:nvSpPr>
          <p:cNvPr id="37" name="Freeform 19"/>
          <p:cNvSpPr>
            <a:spLocks/>
          </p:cNvSpPr>
          <p:nvPr/>
        </p:nvSpPr>
        <p:spPr bwMode="auto">
          <a:xfrm>
            <a:off x="3335845" y="1576461"/>
            <a:ext cx="586232" cy="584755"/>
          </a:xfrm>
          <a:custGeom>
            <a:avLst/>
            <a:gdLst>
              <a:gd name="T0" fmla="*/ 785 w 823"/>
              <a:gd name="T1" fmla="*/ 0 h 823"/>
              <a:gd name="T2" fmla="*/ 823 w 823"/>
              <a:gd name="T3" fmla="*/ 52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2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2"/>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2"/>
                </a:cubicBezTo>
                <a:lnTo>
                  <a:pt x="788" y="17"/>
                </a:lnTo>
                <a:cubicBezTo>
                  <a:pt x="788" y="11"/>
                  <a:pt x="787" y="5"/>
                  <a:pt x="785" y="0"/>
                </a:cubicBezTo>
                <a:close/>
              </a:path>
            </a:pathLst>
          </a:custGeom>
          <a:solidFill>
            <a:srgbClr val="28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38" name="Freeform 22"/>
          <p:cNvSpPr>
            <a:spLocks/>
          </p:cNvSpPr>
          <p:nvPr/>
        </p:nvSpPr>
        <p:spPr bwMode="auto">
          <a:xfrm>
            <a:off x="3290069" y="2350228"/>
            <a:ext cx="587708" cy="586231"/>
          </a:xfrm>
          <a:custGeom>
            <a:avLst/>
            <a:gdLst>
              <a:gd name="T0" fmla="*/ 56 w 826"/>
              <a:gd name="T1" fmla="*/ 0 h 826"/>
              <a:gd name="T2" fmla="*/ 771 w 826"/>
              <a:gd name="T3" fmla="*/ 0 h 826"/>
              <a:gd name="T4" fmla="*/ 826 w 826"/>
              <a:gd name="T5" fmla="*/ 56 h 826"/>
              <a:gd name="T6" fmla="*/ 826 w 826"/>
              <a:gd name="T7" fmla="*/ 771 h 826"/>
              <a:gd name="T8" fmla="*/ 771 w 826"/>
              <a:gd name="T9" fmla="*/ 826 h 826"/>
              <a:gd name="T10" fmla="*/ 56 w 826"/>
              <a:gd name="T11" fmla="*/ 826 h 826"/>
              <a:gd name="T12" fmla="*/ 0 w 826"/>
              <a:gd name="T13" fmla="*/ 771 h 826"/>
              <a:gd name="T14" fmla="*/ 0 w 826"/>
              <a:gd name="T15" fmla="*/ 56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6"/>
                </a:cubicBezTo>
                <a:lnTo>
                  <a:pt x="826" y="771"/>
                </a:lnTo>
                <a:cubicBezTo>
                  <a:pt x="826" y="801"/>
                  <a:pt x="801" y="826"/>
                  <a:pt x="771" y="826"/>
                </a:cubicBezTo>
                <a:lnTo>
                  <a:pt x="56" y="826"/>
                </a:lnTo>
                <a:cubicBezTo>
                  <a:pt x="25" y="826"/>
                  <a:pt x="0" y="801"/>
                  <a:pt x="0" y="771"/>
                </a:cubicBezTo>
                <a:lnTo>
                  <a:pt x="0" y="56"/>
                </a:lnTo>
                <a:cubicBezTo>
                  <a:pt x="0" y="25"/>
                  <a:pt x="25" y="0"/>
                  <a:pt x="56"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sz="1600"/>
          </a:p>
        </p:txBody>
      </p:sp>
      <p:sp>
        <p:nvSpPr>
          <p:cNvPr id="39" name="Freeform 23"/>
          <p:cNvSpPr>
            <a:spLocks/>
          </p:cNvSpPr>
          <p:nvPr/>
        </p:nvSpPr>
        <p:spPr bwMode="auto">
          <a:xfrm>
            <a:off x="3335845" y="2391575"/>
            <a:ext cx="586232" cy="584755"/>
          </a:xfrm>
          <a:custGeom>
            <a:avLst/>
            <a:gdLst>
              <a:gd name="T0" fmla="*/ 785 w 823"/>
              <a:gd name="T1" fmla="*/ 0 h 823"/>
              <a:gd name="T2" fmla="*/ 823 w 823"/>
              <a:gd name="T3" fmla="*/ 53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3 h 823"/>
              <a:gd name="T18" fmla="*/ 788 w 823"/>
              <a:gd name="T19" fmla="*/ 18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8"/>
                  <a:pt x="823" y="29"/>
                  <a:pt x="823" y="53"/>
                </a:cubicBezTo>
                <a:lnTo>
                  <a:pt x="823" y="768"/>
                </a:lnTo>
                <a:cubicBezTo>
                  <a:pt x="823" y="799"/>
                  <a:pt x="798" y="823"/>
                  <a:pt x="768" y="823"/>
                </a:cubicBezTo>
                <a:lnTo>
                  <a:pt x="53" y="823"/>
                </a:lnTo>
                <a:cubicBezTo>
                  <a:pt x="28" y="823"/>
                  <a:pt x="7" y="807"/>
                  <a:pt x="0" y="785"/>
                </a:cubicBezTo>
                <a:cubicBezTo>
                  <a:pt x="5" y="787"/>
                  <a:pt x="11" y="788"/>
                  <a:pt x="17" y="788"/>
                </a:cubicBezTo>
                <a:lnTo>
                  <a:pt x="732" y="788"/>
                </a:lnTo>
                <a:cubicBezTo>
                  <a:pt x="763" y="788"/>
                  <a:pt x="788" y="763"/>
                  <a:pt x="788" y="733"/>
                </a:cubicBezTo>
                <a:lnTo>
                  <a:pt x="788" y="18"/>
                </a:lnTo>
                <a:cubicBezTo>
                  <a:pt x="788" y="12"/>
                  <a:pt x="787" y="6"/>
                  <a:pt x="785" y="0"/>
                </a:cubicBezTo>
                <a:close/>
              </a:path>
            </a:pathLst>
          </a:custGeom>
          <a:solidFill>
            <a:srgbClr val="28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0" name="Freeform 26"/>
          <p:cNvSpPr>
            <a:spLocks/>
          </p:cNvSpPr>
          <p:nvPr/>
        </p:nvSpPr>
        <p:spPr bwMode="auto">
          <a:xfrm>
            <a:off x="3290069" y="3202258"/>
            <a:ext cx="587708" cy="587708"/>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sz="1600"/>
          </a:p>
        </p:txBody>
      </p:sp>
      <p:sp>
        <p:nvSpPr>
          <p:cNvPr id="41" name="Freeform 27"/>
          <p:cNvSpPr>
            <a:spLocks/>
          </p:cNvSpPr>
          <p:nvPr/>
        </p:nvSpPr>
        <p:spPr bwMode="auto">
          <a:xfrm>
            <a:off x="3335845" y="3243604"/>
            <a:ext cx="586232" cy="586231"/>
          </a:xfrm>
          <a:custGeom>
            <a:avLst/>
            <a:gdLst>
              <a:gd name="T0" fmla="*/ 785 w 823"/>
              <a:gd name="T1" fmla="*/ 0 h 823"/>
              <a:gd name="T2" fmla="*/ 823 w 823"/>
              <a:gd name="T3" fmla="*/ 52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2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2"/>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2"/>
                </a:cubicBezTo>
                <a:lnTo>
                  <a:pt x="788" y="17"/>
                </a:lnTo>
                <a:cubicBezTo>
                  <a:pt x="788" y="11"/>
                  <a:pt x="787" y="5"/>
                  <a:pt x="785" y="0"/>
                </a:cubicBezTo>
                <a:close/>
              </a:path>
            </a:pathLst>
          </a:custGeom>
          <a:solidFill>
            <a:srgbClr val="28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2" name="Freeform 30"/>
          <p:cNvSpPr>
            <a:spLocks/>
          </p:cNvSpPr>
          <p:nvPr/>
        </p:nvSpPr>
        <p:spPr bwMode="auto">
          <a:xfrm>
            <a:off x="3290069" y="4092680"/>
            <a:ext cx="587708" cy="587708"/>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sz="1600"/>
          </a:p>
        </p:txBody>
      </p:sp>
      <p:sp>
        <p:nvSpPr>
          <p:cNvPr id="43" name="Freeform 31"/>
          <p:cNvSpPr>
            <a:spLocks/>
          </p:cNvSpPr>
          <p:nvPr/>
        </p:nvSpPr>
        <p:spPr bwMode="auto">
          <a:xfrm>
            <a:off x="3335845" y="4134026"/>
            <a:ext cx="586232" cy="584755"/>
          </a:xfrm>
          <a:custGeom>
            <a:avLst/>
            <a:gdLst>
              <a:gd name="T0" fmla="*/ 785 w 823"/>
              <a:gd name="T1" fmla="*/ 0 h 823"/>
              <a:gd name="T2" fmla="*/ 823 w 823"/>
              <a:gd name="T3" fmla="*/ 53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3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3"/>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3"/>
                </a:cubicBezTo>
                <a:lnTo>
                  <a:pt x="788" y="17"/>
                </a:lnTo>
                <a:cubicBezTo>
                  <a:pt x="788" y="11"/>
                  <a:pt x="787" y="6"/>
                  <a:pt x="785" y="0"/>
                </a:cubicBezTo>
                <a:close/>
              </a:path>
            </a:pathLst>
          </a:custGeom>
          <a:solidFill>
            <a:srgbClr val="28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4" name="Freeform 34"/>
          <p:cNvSpPr>
            <a:spLocks/>
          </p:cNvSpPr>
          <p:nvPr/>
        </p:nvSpPr>
        <p:spPr bwMode="auto">
          <a:xfrm>
            <a:off x="3290069" y="5008205"/>
            <a:ext cx="587708" cy="587708"/>
          </a:xfrm>
          <a:custGeom>
            <a:avLst/>
            <a:gdLst>
              <a:gd name="T0" fmla="*/ 56 w 826"/>
              <a:gd name="T1" fmla="*/ 0 h 826"/>
              <a:gd name="T2" fmla="*/ 771 w 826"/>
              <a:gd name="T3" fmla="*/ 0 h 826"/>
              <a:gd name="T4" fmla="*/ 826 w 826"/>
              <a:gd name="T5" fmla="*/ 55 h 826"/>
              <a:gd name="T6" fmla="*/ 826 w 826"/>
              <a:gd name="T7" fmla="*/ 770 h 826"/>
              <a:gd name="T8" fmla="*/ 771 w 826"/>
              <a:gd name="T9" fmla="*/ 826 h 826"/>
              <a:gd name="T10" fmla="*/ 56 w 826"/>
              <a:gd name="T11" fmla="*/ 826 h 826"/>
              <a:gd name="T12" fmla="*/ 0 w 826"/>
              <a:gd name="T13" fmla="*/ 770 h 826"/>
              <a:gd name="T14" fmla="*/ 0 w 826"/>
              <a:gd name="T15" fmla="*/ 55 h 826"/>
              <a:gd name="T16" fmla="*/ 56 w 826"/>
              <a:gd name="T17"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826">
                <a:moveTo>
                  <a:pt x="56" y="0"/>
                </a:moveTo>
                <a:lnTo>
                  <a:pt x="771" y="0"/>
                </a:lnTo>
                <a:cubicBezTo>
                  <a:pt x="801" y="0"/>
                  <a:pt x="826" y="25"/>
                  <a:pt x="826" y="55"/>
                </a:cubicBezTo>
                <a:lnTo>
                  <a:pt x="826" y="770"/>
                </a:lnTo>
                <a:cubicBezTo>
                  <a:pt x="826" y="801"/>
                  <a:pt x="801" y="826"/>
                  <a:pt x="771" y="826"/>
                </a:cubicBezTo>
                <a:lnTo>
                  <a:pt x="56" y="826"/>
                </a:lnTo>
                <a:cubicBezTo>
                  <a:pt x="25" y="826"/>
                  <a:pt x="0" y="801"/>
                  <a:pt x="0" y="770"/>
                </a:cubicBezTo>
                <a:lnTo>
                  <a:pt x="0" y="55"/>
                </a:lnTo>
                <a:cubicBezTo>
                  <a:pt x="0" y="25"/>
                  <a:pt x="25" y="0"/>
                  <a:pt x="56"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sz="1600"/>
          </a:p>
        </p:txBody>
      </p:sp>
      <p:sp>
        <p:nvSpPr>
          <p:cNvPr id="45" name="Freeform 35"/>
          <p:cNvSpPr>
            <a:spLocks/>
          </p:cNvSpPr>
          <p:nvPr/>
        </p:nvSpPr>
        <p:spPr bwMode="auto">
          <a:xfrm>
            <a:off x="3335845" y="5049552"/>
            <a:ext cx="586232" cy="586231"/>
          </a:xfrm>
          <a:custGeom>
            <a:avLst/>
            <a:gdLst>
              <a:gd name="T0" fmla="*/ 785 w 823"/>
              <a:gd name="T1" fmla="*/ 0 h 823"/>
              <a:gd name="T2" fmla="*/ 823 w 823"/>
              <a:gd name="T3" fmla="*/ 52 h 823"/>
              <a:gd name="T4" fmla="*/ 823 w 823"/>
              <a:gd name="T5" fmla="*/ 768 h 823"/>
              <a:gd name="T6" fmla="*/ 768 w 823"/>
              <a:gd name="T7" fmla="*/ 823 h 823"/>
              <a:gd name="T8" fmla="*/ 53 w 823"/>
              <a:gd name="T9" fmla="*/ 823 h 823"/>
              <a:gd name="T10" fmla="*/ 0 w 823"/>
              <a:gd name="T11" fmla="*/ 785 h 823"/>
              <a:gd name="T12" fmla="*/ 17 w 823"/>
              <a:gd name="T13" fmla="*/ 788 h 823"/>
              <a:gd name="T14" fmla="*/ 732 w 823"/>
              <a:gd name="T15" fmla="*/ 788 h 823"/>
              <a:gd name="T16" fmla="*/ 788 w 823"/>
              <a:gd name="T17" fmla="*/ 732 h 823"/>
              <a:gd name="T18" fmla="*/ 788 w 823"/>
              <a:gd name="T19" fmla="*/ 17 h 823"/>
              <a:gd name="T20" fmla="*/ 785 w 823"/>
              <a:gd name="T2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823">
                <a:moveTo>
                  <a:pt x="785" y="0"/>
                </a:moveTo>
                <a:cubicBezTo>
                  <a:pt x="807" y="7"/>
                  <a:pt x="823" y="28"/>
                  <a:pt x="823" y="52"/>
                </a:cubicBezTo>
                <a:lnTo>
                  <a:pt x="823" y="768"/>
                </a:lnTo>
                <a:cubicBezTo>
                  <a:pt x="823" y="798"/>
                  <a:pt x="798" y="823"/>
                  <a:pt x="768" y="823"/>
                </a:cubicBezTo>
                <a:lnTo>
                  <a:pt x="53" y="823"/>
                </a:lnTo>
                <a:cubicBezTo>
                  <a:pt x="28" y="823"/>
                  <a:pt x="7" y="807"/>
                  <a:pt x="0" y="785"/>
                </a:cubicBezTo>
                <a:cubicBezTo>
                  <a:pt x="5" y="787"/>
                  <a:pt x="11" y="788"/>
                  <a:pt x="17" y="788"/>
                </a:cubicBezTo>
                <a:lnTo>
                  <a:pt x="732" y="788"/>
                </a:lnTo>
                <a:cubicBezTo>
                  <a:pt x="763" y="788"/>
                  <a:pt x="788" y="763"/>
                  <a:pt x="788" y="732"/>
                </a:cubicBezTo>
                <a:lnTo>
                  <a:pt x="788" y="17"/>
                </a:lnTo>
                <a:cubicBezTo>
                  <a:pt x="788" y="11"/>
                  <a:pt x="787" y="5"/>
                  <a:pt x="785" y="0"/>
                </a:cubicBezTo>
                <a:close/>
              </a:path>
            </a:pathLst>
          </a:custGeom>
          <a:solidFill>
            <a:srgbClr val="28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6" name="Freeform 24"/>
          <p:cNvSpPr>
            <a:spLocks/>
          </p:cNvSpPr>
          <p:nvPr/>
        </p:nvSpPr>
        <p:spPr bwMode="auto">
          <a:xfrm>
            <a:off x="4113718" y="1542633"/>
            <a:ext cx="4797435" cy="59909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47" name="Freeform 26"/>
          <p:cNvSpPr>
            <a:spLocks/>
          </p:cNvSpPr>
          <p:nvPr/>
        </p:nvSpPr>
        <p:spPr bwMode="auto">
          <a:xfrm>
            <a:off x="4113718" y="2377867"/>
            <a:ext cx="4797435" cy="599091"/>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48" name="Freeform 28"/>
          <p:cNvSpPr>
            <a:spLocks/>
          </p:cNvSpPr>
          <p:nvPr/>
        </p:nvSpPr>
        <p:spPr bwMode="auto">
          <a:xfrm>
            <a:off x="4113718" y="3212099"/>
            <a:ext cx="4797435" cy="599091"/>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49" name="Freeform 30"/>
          <p:cNvSpPr>
            <a:spLocks/>
          </p:cNvSpPr>
          <p:nvPr/>
        </p:nvSpPr>
        <p:spPr bwMode="auto">
          <a:xfrm>
            <a:off x="4113718" y="4110812"/>
            <a:ext cx="4797435" cy="600422"/>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50" name="Freeform 32"/>
          <p:cNvSpPr>
            <a:spLocks/>
          </p:cNvSpPr>
          <p:nvPr/>
        </p:nvSpPr>
        <p:spPr bwMode="auto">
          <a:xfrm>
            <a:off x="4113718" y="5017662"/>
            <a:ext cx="4797435" cy="600422"/>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51" name="TextBox 47"/>
          <p:cNvSpPr txBox="1"/>
          <p:nvPr/>
        </p:nvSpPr>
        <p:spPr>
          <a:xfrm>
            <a:off x="4252768" y="1575391"/>
            <a:ext cx="4444000" cy="543944"/>
          </a:xfrm>
          <a:prstGeom prst="rect">
            <a:avLst/>
          </a:prstGeom>
          <a:noFill/>
        </p:spPr>
        <p:txBody>
          <a:bodyPr wrap="square" rtlCol="0">
            <a:spAutoFit/>
          </a:bodyPr>
          <a:lstStyle>
            <a:defPPr>
              <a:defRPr lang="zh-CN"/>
            </a:defPPr>
            <a:lvl1pPr>
              <a:defRPr sz="2800">
                <a:solidFill>
                  <a:schemeClr val="accent1"/>
                </a:solidFill>
                <a:latin typeface="微软雅黑"/>
                <a:ea typeface="微软雅黑"/>
              </a:defRPr>
            </a:lvl1pPr>
          </a:lstStyle>
          <a:p>
            <a:r>
              <a:rPr lang="zh-CN" altLang="en-US" dirty="0"/>
              <a:t>项目背景及分析</a:t>
            </a:r>
          </a:p>
        </p:txBody>
      </p:sp>
      <p:sp>
        <p:nvSpPr>
          <p:cNvPr id="52" name="TextBox 48"/>
          <p:cNvSpPr txBox="1"/>
          <p:nvPr/>
        </p:nvSpPr>
        <p:spPr>
          <a:xfrm>
            <a:off x="4252768" y="2408748"/>
            <a:ext cx="3743986" cy="543944"/>
          </a:xfrm>
          <a:prstGeom prst="rect">
            <a:avLst/>
          </a:prstGeom>
          <a:noFill/>
        </p:spPr>
        <p:txBody>
          <a:bodyPr wrap="square" rtlCol="0">
            <a:spAutoFit/>
          </a:bodyPr>
          <a:lstStyle>
            <a:defPPr>
              <a:defRPr lang="zh-CN"/>
            </a:defPPr>
            <a:lvl1pPr>
              <a:defRPr sz="3200">
                <a:latin typeface="微软雅黑"/>
                <a:ea typeface="微软雅黑"/>
              </a:defRPr>
            </a:lvl1pPr>
          </a:lstStyle>
          <a:p>
            <a:r>
              <a:rPr lang="zh-CN" altLang="en-US" sz="2800" dirty="0">
                <a:solidFill>
                  <a:schemeClr val="accent1"/>
                </a:solidFill>
              </a:rPr>
              <a:t>公司</a:t>
            </a:r>
            <a:r>
              <a:rPr lang="en-US" altLang="zh-CN" sz="2800" dirty="0">
                <a:solidFill>
                  <a:schemeClr val="accent1"/>
                </a:solidFill>
              </a:rPr>
              <a:t>/</a:t>
            </a:r>
            <a:r>
              <a:rPr lang="zh-CN" altLang="en-US" sz="2800" dirty="0">
                <a:solidFill>
                  <a:schemeClr val="accent1"/>
                </a:solidFill>
              </a:rPr>
              <a:t>团队介绍</a:t>
            </a:r>
          </a:p>
        </p:txBody>
      </p:sp>
      <p:sp>
        <p:nvSpPr>
          <p:cNvPr id="53" name="TextBox 55"/>
          <p:cNvSpPr txBox="1"/>
          <p:nvPr/>
        </p:nvSpPr>
        <p:spPr>
          <a:xfrm>
            <a:off x="4252768" y="3251065"/>
            <a:ext cx="3743986" cy="543944"/>
          </a:xfrm>
          <a:prstGeom prst="rect">
            <a:avLst/>
          </a:prstGeom>
          <a:noFill/>
        </p:spPr>
        <p:txBody>
          <a:bodyPr wrap="square" rtlCol="0">
            <a:spAutoFit/>
          </a:bodyPr>
          <a:lstStyle>
            <a:defPPr>
              <a:defRPr lang="zh-CN"/>
            </a:defPPr>
            <a:lvl1pPr>
              <a:defRPr sz="3200">
                <a:latin typeface="微软雅黑"/>
                <a:ea typeface="微软雅黑"/>
              </a:defRPr>
            </a:lvl1pPr>
          </a:lstStyle>
          <a:p>
            <a:r>
              <a:rPr lang="zh-CN" altLang="en-US" sz="2800" dirty="0"/>
              <a:t>产品和运营计划</a:t>
            </a:r>
          </a:p>
        </p:txBody>
      </p:sp>
      <p:sp>
        <p:nvSpPr>
          <p:cNvPr id="54" name="TextBox 56"/>
          <p:cNvSpPr txBox="1"/>
          <p:nvPr/>
        </p:nvSpPr>
        <p:spPr>
          <a:xfrm>
            <a:off x="4252768" y="4169089"/>
            <a:ext cx="3743986" cy="543944"/>
          </a:xfrm>
          <a:prstGeom prst="rect">
            <a:avLst/>
          </a:prstGeom>
          <a:noFill/>
        </p:spPr>
        <p:txBody>
          <a:bodyPr wrap="square" rtlCol="0">
            <a:spAutoFit/>
          </a:bodyPr>
          <a:lstStyle>
            <a:defPPr>
              <a:defRPr lang="zh-CN"/>
            </a:defPPr>
            <a:lvl1pPr>
              <a:defRPr sz="3200">
                <a:latin typeface="微软雅黑"/>
                <a:ea typeface="微软雅黑"/>
              </a:defRPr>
            </a:lvl1pPr>
          </a:lstStyle>
          <a:p>
            <a:r>
              <a:rPr lang="zh-CN" altLang="en-US" sz="2800" dirty="0"/>
              <a:t>项目发展规划</a:t>
            </a:r>
          </a:p>
        </p:txBody>
      </p:sp>
      <p:sp>
        <p:nvSpPr>
          <p:cNvPr id="56" name="TextBox 57"/>
          <p:cNvSpPr txBox="1"/>
          <p:nvPr/>
        </p:nvSpPr>
        <p:spPr>
          <a:xfrm>
            <a:off x="4252768" y="5072669"/>
            <a:ext cx="3743986" cy="543944"/>
          </a:xfrm>
          <a:prstGeom prst="rect">
            <a:avLst/>
          </a:prstGeom>
          <a:noFill/>
        </p:spPr>
        <p:txBody>
          <a:bodyPr wrap="square" rtlCol="0">
            <a:spAutoFit/>
          </a:bodyPr>
          <a:lstStyle>
            <a:defPPr>
              <a:defRPr lang="zh-CN"/>
            </a:defPPr>
            <a:lvl1pPr>
              <a:defRPr sz="3200">
                <a:latin typeface="微软雅黑"/>
                <a:ea typeface="微软雅黑"/>
              </a:defRPr>
            </a:lvl1pPr>
          </a:lstStyle>
          <a:p>
            <a:r>
              <a:rPr lang="zh-CN" altLang="en-US" sz="2800" dirty="0"/>
              <a:t>财务分析和融资方案</a:t>
            </a:r>
          </a:p>
        </p:txBody>
      </p:sp>
      <p:sp>
        <p:nvSpPr>
          <p:cNvPr id="57" name="TextBox 58"/>
          <p:cNvSpPr txBox="1"/>
          <p:nvPr/>
        </p:nvSpPr>
        <p:spPr>
          <a:xfrm>
            <a:off x="3449665" y="1528097"/>
            <a:ext cx="280846" cy="584775"/>
          </a:xfrm>
          <a:prstGeom prst="rect">
            <a:avLst/>
          </a:prstGeom>
          <a:noFill/>
        </p:spPr>
        <p:txBody>
          <a:bodyPr wrap="none" rtlCol="0">
            <a:spAutoFit/>
          </a:bodyPr>
          <a:lstStyle/>
          <a:p>
            <a:pPr algn="ctr"/>
            <a:r>
              <a:rPr lang="en-US" altLang="zh-CN" sz="3200" dirty="0">
                <a:solidFill>
                  <a:schemeClr val="accent2"/>
                </a:solidFill>
                <a:latin typeface="Lifeline JL" panose="00000400000000000000" pitchFamily="2" charset="0"/>
                <a:ea typeface="+mj-ea"/>
              </a:rPr>
              <a:t>1</a:t>
            </a:r>
            <a:endParaRPr lang="zh-CN" altLang="en-US" sz="3200" dirty="0">
              <a:solidFill>
                <a:schemeClr val="accent2"/>
              </a:solidFill>
              <a:latin typeface="Lifeline JL" panose="00000400000000000000" pitchFamily="2" charset="0"/>
              <a:ea typeface="+mj-ea"/>
            </a:endParaRPr>
          </a:p>
        </p:txBody>
      </p:sp>
      <p:sp>
        <p:nvSpPr>
          <p:cNvPr id="58" name="TextBox 59"/>
          <p:cNvSpPr txBox="1"/>
          <p:nvPr/>
        </p:nvSpPr>
        <p:spPr>
          <a:xfrm>
            <a:off x="3396202" y="2328845"/>
            <a:ext cx="404379" cy="601201"/>
          </a:xfrm>
          <a:prstGeom prst="rect">
            <a:avLst/>
          </a:prstGeom>
          <a:noFill/>
        </p:spPr>
        <p:txBody>
          <a:bodyPr wrap="none" rtlCol="0">
            <a:spAutoFit/>
          </a:bodyPr>
          <a:lstStyle/>
          <a:p>
            <a:pPr algn="ctr"/>
            <a:r>
              <a:rPr lang="en-US" altLang="zh-CN" sz="3200" dirty="0">
                <a:solidFill>
                  <a:schemeClr val="accent2"/>
                </a:solidFill>
                <a:latin typeface="Lifeline JL" panose="00000400000000000000" pitchFamily="2" charset="0"/>
                <a:ea typeface="+mj-ea"/>
              </a:rPr>
              <a:t>2</a:t>
            </a:r>
            <a:endParaRPr lang="zh-CN" altLang="en-US" sz="3200" dirty="0">
              <a:solidFill>
                <a:schemeClr val="accent2"/>
              </a:solidFill>
              <a:latin typeface="Lifeline JL" panose="00000400000000000000" pitchFamily="2" charset="0"/>
              <a:ea typeface="+mj-ea"/>
            </a:endParaRPr>
          </a:p>
        </p:txBody>
      </p:sp>
      <p:sp>
        <p:nvSpPr>
          <p:cNvPr id="59" name="TextBox 60"/>
          <p:cNvSpPr txBox="1"/>
          <p:nvPr/>
        </p:nvSpPr>
        <p:spPr>
          <a:xfrm>
            <a:off x="3371675" y="3161345"/>
            <a:ext cx="408853" cy="601201"/>
          </a:xfrm>
          <a:prstGeom prst="rect">
            <a:avLst/>
          </a:prstGeom>
          <a:noFill/>
        </p:spPr>
        <p:txBody>
          <a:bodyPr wrap="none" rtlCol="0">
            <a:spAutoFit/>
          </a:bodyPr>
          <a:lstStyle/>
          <a:p>
            <a:pPr algn="ctr"/>
            <a:r>
              <a:rPr lang="en-US" altLang="zh-CN" sz="3200" dirty="0">
                <a:solidFill>
                  <a:schemeClr val="accent2"/>
                </a:solidFill>
                <a:latin typeface="Lifeline JL" panose="00000400000000000000" pitchFamily="2" charset="0"/>
                <a:ea typeface="+mj-ea"/>
              </a:rPr>
              <a:t>3</a:t>
            </a:r>
            <a:endParaRPr lang="zh-CN" altLang="en-US" sz="3200" dirty="0">
              <a:solidFill>
                <a:schemeClr val="accent2"/>
              </a:solidFill>
              <a:latin typeface="Lifeline JL" panose="00000400000000000000" pitchFamily="2" charset="0"/>
              <a:ea typeface="+mj-ea"/>
            </a:endParaRPr>
          </a:p>
        </p:txBody>
      </p:sp>
      <p:sp>
        <p:nvSpPr>
          <p:cNvPr id="60" name="TextBox 61"/>
          <p:cNvSpPr txBox="1"/>
          <p:nvPr/>
        </p:nvSpPr>
        <p:spPr>
          <a:xfrm>
            <a:off x="3364221" y="4090364"/>
            <a:ext cx="416308" cy="601201"/>
          </a:xfrm>
          <a:prstGeom prst="rect">
            <a:avLst/>
          </a:prstGeom>
          <a:noFill/>
        </p:spPr>
        <p:txBody>
          <a:bodyPr wrap="none" rtlCol="0">
            <a:spAutoFit/>
          </a:bodyPr>
          <a:lstStyle/>
          <a:p>
            <a:pPr algn="ctr"/>
            <a:r>
              <a:rPr lang="en-US" altLang="zh-CN" sz="3200" dirty="0">
                <a:solidFill>
                  <a:schemeClr val="accent2"/>
                </a:solidFill>
                <a:latin typeface="Lifeline JL" panose="00000400000000000000" pitchFamily="2" charset="0"/>
                <a:ea typeface="+mj-ea"/>
              </a:rPr>
              <a:t>4</a:t>
            </a:r>
            <a:endParaRPr lang="zh-CN" altLang="en-US" sz="3200" dirty="0">
              <a:solidFill>
                <a:schemeClr val="accent2"/>
              </a:solidFill>
              <a:latin typeface="Lifeline JL" panose="00000400000000000000" pitchFamily="2" charset="0"/>
              <a:ea typeface="+mj-ea"/>
            </a:endParaRPr>
          </a:p>
        </p:txBody>
      </p:sp>
      <p:sp>
        <p:nvSpPr>
          <p:cNvPr id="65" name="TextBox 62"/>
          <p:cNvSpPr txBox="1"/>
          <p:nvPr/>
        </p:nvSpPr>
        <p:spPr>
          <a:xfrm>
            <a:off x="3395459" y="4994279"/>
            <a:ext cx="404379" cy="601201"/>
          </a:xfrm>
          <a:prstGeom prst="rect">
            <a:avLst/>
          </a:prstGeom>
          <a:noFill/>
        </p:spPr>
        <p:txBody>
          <a:bodyPr wrap="none" rtlCol="0">
            <a:spAutoFit/>
          </a:bodyPr>
          <a:lstStyle/>
          <a:p>
            <a:pPr algn="ctr"/>
            <a:r>
              <a:rPr lang="en-US" altLang="zh-CN" sz="3200" dirty="0">
                <a:solidFill>
                  <a:schemeClr val="accent2"/>
                </a:solidFill>
                <a:latin typeface="Lifeline JL" panose="00000400000000000000" pitchFamily="2" charset="0"/>
                <a:ea typeface="+mj-ea"/>
              </a:rPr>
              <a:t>5</a:t>
            </a:r>
            <a:endParaRPr lang="zh-CN" altLang="en-US" sz="3200" dirty="0">
              <a:solidFill>
                <a:schemeClr val="accent2"/>
              </a:solidFill>
              <a:latin typeface="Lifeline JL" panose="00000400000000000000" pitchFamily="2" charset="0"/>
              <a:ea typeface="+mj-ea"/>
            </a:endParaRPr>
          </a:p>
        </p:txBody>
      </p:sp>
    </p:spTree>
    <p:extLst>
      <p:ext uri="{BB962C8B-B14F-4D97-AF65-F5344CB8AC3E}">
        <p14:creationId xmlns:p14="http://schemas.microsoft.com/office/powerpoint/2010/main" val="3271003766"/>
      </p:ext>
    </p:extLst>
  </p:cSld>
  <p:clrMapOvr>
    <a:masterClrMapping/>
  </p:clrMapOvr>
  <p:transition spd="slow" advTm="8561">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代理推广</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reeform 5"/>
          <p:cNvSpPr>
            <a:spLocks/>
          </p:cNvSpPr>
          <p:nvPr/>
        </p:nvSpPr>
        <p:spPr bwMode="auto">
          <a:xfrm>
            <a:off x="1643898" y="2973388"/>
            <a:ext cx="2077956" cy="1519238"/>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4980979" y="2973388"/>
            <a:ext cx="2076056" cy="1519238"/>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7"/>
          <p:cNvSpPr>
            <a:spLocks/>
          </p:cNvSpPr>
          <p:nvPr/>
        </p:nvSpPr>
        <p:spPr bwMode="auto">
          <a:xfrm>
            <a:off x="8317904" y="2973388"/>
            <a:ext cx="2076056" cy="1519238"/>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8"/>
          <p:cNvSpPr>
            <a:spLocks/>
          </p:cNvSpPr>
          <p:nvPr/>
        </p:nvSpPr>
        <p:spPr bwMode="auto">
          <a:xfrm>
            <a:off x="3312360" y="2916238"/>
            <a:ext cx="2077956" cy="1519238"/>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9"/>
          <p:cNvSpPr>
            <a:spLocks/>
          </p:cNvSpPr>
          <p:nvPr/>
        </p:nvSpPr>
        <p:spPr bwMode="auto">
          <a:xfrm>
            <a:off x="6649441" y="2916238"/>
            <a:ext cx="2076056" cy="1519238"/>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0"/>
          <p:cNvSpPr>
            <a:spLocks/>
          </p:cNvSpPr>
          <p:nvPr/>
        </p:nvSpPr>
        <p:spPr bwMode="auto">
          <a:xfrm>
            <a:off x="1784350" y="1549400"/>
            <a:ext cx="842963" cy="1684338"/>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
          <p:cNvSpPr>
            <a:spLocks/>
          </p:cNvSpPr>
          <p:nvPr/>
        </p:nvSpPr>
        <p:spPr bwMode="auto">
          <a:xfrm>
            <a:off x="5478463" y="1549400"/>
            <a:ext cx="493713" cy="1684338"/>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
          <p:cNvSpPr>
            <a:spLocks/>
          </p:cNvSpPr>
          <p:nvPr/>
        </p:nvSpPr>
        <p:spPr bwMode="auto">
          <a:xfrm>
            <a:off x="8797925" y="1549400"/>
            <a:ext cx="523875" cy="1684338"/>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
          <p:cNvSpPr>
            <a:spLocks/>
          </p:cNvSpPr>
          <p:nvPr/>
        </p:nvSpPr>
        <p:spPr bwMode="auto">
          <a:xfrm>
            <a:off x="3756025" y="4203700"/>
            <a:ext cx="600075" cy="1652588"/>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4"/>
          <p:cNvSpPr>
            <a:spLocks/>
          </p:cNvSpPr>
          <p:nvPr/>
        </p:nvSpPr>
        <p:spPr bwMode="auto">
          <a:xfrm>
            <a:off x="7213600" y="4203700"/>
            <a:ext cx="455613" cy="1652588"/>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矩形 31"/>
          <p:cNvSpPr/>
          <p:nvPr/>
        </p:nvSpPr>
        <p:spPr>
          <a:xfrm>
            <a:off x="1814513" y="1789750"/>
            <a:ext cx="3142498" cy="584775"/>
          </a:xfrm>
          <a:prstGeom prst="rect">
            <a:avLst/>
          </a:prstGeom>
          <a:noFill/>
        </p:spPr>
        <p:txBody>
          <a:bodyPr wrap="square" rtlCol="0">
            <a:spAutoFit/>
          </a:bodyPr>
          <a:lstStyle/>
          <a:p>
            <a:r>
              <a:rPr lang="zh-CN" altLang="en-US" sz="1600" dirty="0">
                <a:solidFill>
                  <a:schemeClr val="accent1"/>
                </a:solidFill>
                <a:latin typeface="微软雅黑" pitchFamily="34" charset="-122"/>
                <a:ea typeface="微软雅黑" pitchFamily="34" charset="-122"/>
              </a:rPr>
              <a:t>请在这里输入您的文字，这里输入您的文字。</a:t>
            </a:r>
          </a:p>
        </p:txBody>
      </p:sp>
      <p:sp>
        <p:nvSpPr>
          <p:cNvPr id="33" name="矩形 32"/>
          <p:cNvSpPr/>
          <p:nvPr/>
        </p:nvSpPr>
        <p:spPr>
          <a:xfrm>
            <a:off x="1822139" y="1465788"/>
            <a:ext cx="1800493" cy="369332"/>
          </a:xfrm>
          <a:prstGeom prst="rect">
            <a:avLst/>
          </a:prstGeom>
        </p:spPr>
        <p:txBody>
          <a:bodyPr wrap="none">
            <a:spAutoFit/>
          </a:bodyPr>
          <a:lstStyle/>
          <a:p>
            <a:r>
              <a:rPr lang="zh-CN" altLang="en-US" b="1" dirty="0">
                <a:latin typeface="+mj-ea"/>
                <a:ea typeface="+mj-ea"/>
              </a:rPr>
              <a:t>请输入您的标题</a:t>
            </a:r>
          </a:p>
        </p:txBody>
      </p:sp>
      <p:sp>
        <p:nvSpPr>
          <p:cNvPr id="34" name="文本框 33"/>
          <p:cNvSpPr txBox="1"/>
          <p:nvPr/>
        </p:nvSpPr>
        <p:spPr>
          <a:xfrm>
            <a:off x="2324751" y="3557700"/>
            <a:ext cx="668773" cy="830997"/>
          </a:xfrm>
          <a:prstGeom prst="rect">
            <a:avLst/>
          </a:prstGeom>
          <a:noFill/>
        </p:spPr>
        <p:txBody>
          <a:bodyPr wrap="none" rtlCol="0">
            <a:spAutoFit/>
          </a:bodyPr>
          <a:lstStyle/>
          <a:p>
            <a:r>
              <a:rPr lang="en-US" altLang="zh-CN" sz="4800" dirty="0">
                <a:solidFill>
                  <a:schemeClr val="accent2"/>
                </a:solidFill>
                <a:latin typeface="Lifeline JL" panose="00000400000000000000" pitchFamily="2" charset="0"/>
              </a:rPr>
              <a:t>01</a:t>
            </a:r>
            <a:endParaRPr lang="zh-CN" altLang="en-US" sz="4800" dirty="0">
              <a:solidFill>
                <a:schemeClr val="accent2"/>
              </a:solidFill>
              <a:latin typeface="Lifeline JL" panose="00000400000000000000" pitchFamily="2" charset="0"/>
            </a:endParaRPr>
          </a:p>
        </p:txBody>
      </p:sp>
      <p:sp>
        <p:nvSpPr>
          <p:cNvPr id="35" name="文本框 34"/>
          <p:cNvSpPr txBox="1"/>
          <p:nvPr/>
        </p:nvSpPr>
        <p:spPr>
          <a:xfrm>
            <a:off x="3926334" y="2871664"/>
            <a:ext cx="859531" cy="830997"/>
          </a:xfrm>
          <a:prstGeom prst="rect">
            <a:avLst/>
          </a:prstGeom>
          <a:noFill/>
        </p:spPr>
        <p:txBody>
          <a:bodyPr wrap="none" rtlCol="0">
            <a:spAutoFit/>
          </a:bodyPr>
          <a:lstStyle/>
          <a:p>
            <a:r>
              <a:rPr lang="en-US" altLang="zh-CN" sz="4800" dirty="0">
                <a:solidFill>
                  <a:schemeClr val="accent2"/>
                </a:solidFill>
                <a:latin typeface="Lifeline JL" panose="00000400000000000000" pitchFamily="2" charset="0"/>
              </a:rPr>
              <a:t>02</a:t>
            </a:r>
            <a:endParaRPr lang="zh-CN" altLang="en-US" sz="4800" dirty="0">
              <a:solidFill>
                <a:schemeClr val="accent2"/>
              </a:solidFill>
              <a:latin typeface="Lifeline JL" panose="00000400000000000000" pitchFamily="2" charset="0"/>
            </a:endParaRPr>
          </a:p>
        </p:txBody>
      </p:sp>
      <p:sp>
        <p:nvSpPr>
          <p:cNvPr id="36" name="文本框 35"/>
          <p:cNvSpPr txBox="1"/>
          <p:nvPr/>
        </p:nvSpPr>
        <p:spPr>
          <a:xfrm>
            <a:off x="5593988" y="3557700"/>
            <a:ext cx="864339" cy="830997"/>
          </a:xfrm>
          <a:prstGeom prst="rect">
            <a:avLst/>
          </a:prstGeom>
          <a:noFill/>
        </p:spPr>
        <p:txBody>
          <a:bodyPr wrap="none" rtlCol="0">
            <a:spAutoFit/>
          </a:bodyPr>
          <a:lstStyle/>
          <a:p>
            <a:r>
              <a:rPr lang="en-US" altLang="zh-CN" sz="4800" dirty="0">
                <a:solidFill>
                  <a:schemeClr val="accent2"/>
                </a:solidFill>
                <a:latin typeface="Lifeline JL" panose="00000400000000000000" pitchFamily="2" charset="0"/>
              </a:rPr>
              <a:t>03</a:t>
            </a:r>
            <a:endParaRPr lang="zh-CN" altLang="en-US" sz="4800" dirty="0">
              <a:solidFill>
                <a:schemeClr val="accent2"/>
              </a:solidFill>
              <a:latin typeface="Lifeline JL" panose="00000400000000000000" pitchFamily="2" charset="0"/>
            </a:endParaRPr>
          </a:p>
        </p:txBody>
      </p:sp>
      <p:sp>
        <p:nvSpPr>
          <p:cNvPr id="37" name="文本框 36"/>
          <p:cNvSpPr txBox="1"/>
          <p:nvPr/>
        </p:nvSpPr>
        <p:spPr>
          <a:xfrm>
            <a:off x="7268747" y="2871664"/>
            <a:ext cx="873957" cy="830997"/>
          </a:xfrm>
          <a:prstGeom prst="rect">
            <a:avLst/>
          </a:prstGeom>
          <a:noFill/>
        </p:spPr>
        <p:txBody>
          <a:bodyPr wrap="none" rtlCol="0">
            <a:spAutoFit/>
          </a:bodyPr>
          <a:lstStyle/>
          <a:p>
            <a:r>
              <a:rPr lang="en-US" altLang="zh-CN" sz="4800" dirty="0">
                <a:solidFill>
                  <a:schemeClr val="accent2"/>
                </a:solidFill>
                <a:latin typeface="Lifeline JL" panose="00000400000000000000" pitchFamily="2" charset="0"/>
              </a:rPr>
              <a:t>04</a:t>
            </a:r>
            <a:endParaRPr lang="zh-CN" altLang="en-US" sz="4800" dirty="0">
              <a:solidFill>
                <a:schemeClr val="accent2"/>
              </a:solidFill>
              <a:latin typeface="Lifeline JL" panose="00000400000000000000" pitchFamily="2" charset="0"/>
            </a:endParaRPr>
          </a:p>
        </p:txBody>
      </p:sp>
      <p:sp>
        <p:nvSpPr>
          <p:cNvPr id="38" name="文本框 37"/>
          <p:cNvSpPr txBox="1"/>
          <p:nvPr/>
        </p:nvSpPr>
        <p:spPr>
          <a:xfrm>
            <a:off x="8972996" y="3557700"/>
            <a:ext cx="859531" cy="830997"/>
          </a:xfrm>
          <a:prstGeom prst="rect">
            <a:avLst/>
          </a:prstGeom>
          <a:noFill/>
        </p:spPr>
        <p:txBody>
          <a:bodyPr wrap="none" rtlCol="0">
            <a:spAutoFit/>
          </a:bodyPr>
          <a:lstStyle/>
          <a:p>
            <a:r>
              <a:rPr lang="en-US" altLang="zh-CN" sz="4800" dirty="0">
                <a:solidFill>
                  <a:schemeClr val="accent2"/>
                </a:solidFill>
                <a:latin typeface="Lifeline JL" panose="00000400000000000000" pitchFamily="2" charset="0"/>
              </a:rPr>
              <a:t>05</a:t>
            </a:r>
            <a:endParaRPr lang="zh-CN" altLang="en-US" sz="4800" dirty="0">
              <a:solidFill>
                <a:schemeClr val="accent2"/>
              </a:solidFill>
              <a:latin typeface="Lifeline JL" panose="00000400000000000000" pitchFamily="2" charset="0"/>
            </a:endParaRPr>
          </a:p>
        </p:txBody>
      </p:sp>
      <p:sp>
        <p:nvSpPr>
          <p:cNvPr id="39" name="矩形 38"/>
          <p:cNvSpPr/>
          <p:nvPr/>
        </p:nvSpPr>
        <p:spPr>
          <a:xfrm>
            <a:off x="3787692" y="5026245"/>
            <a:ext cx="3142498" cy="584775"/>
          </a:xfrm>
          <a:prstGeom prst="rect">
            <a:avLst/>
          </a:prstGeom>
          <a:noFill/>
        </p:spPr>
        <p:txBody>
          <a:bodyPr wrap="square" rtlCol="0">
            <a:spAutoFit/>
          </a:bodyPr>
          <a:lstStyle/>
          <a:p>
            <a:r>
              <a:rPr lang="zh-CN" altLang="en-US" sz="1600" dirty="0">
                <a:solidFill>
                  <a:schemeClr val="accent1"/>
                </a:solidFill>
                <a:latin typeface="微软雅黑" pitchFamily="34" charset="-122"/>
                <a:ea typeface="微软雅黑" pitchFamily="34" charset="-122"/>
              </a:rPr>
              <a:t>请在这里输入您的文字，这里输入您的文字。</a:t>
            </a:r>
          </a:p>
        </p:txBody>
      </p:sp>
      <p:sp>
        <p:nvSpPr>
          <p:cNvPr id="40" name="矩形 39"/>
          <p:cNvSpPr/>
          <p:nvPr/>
        </p:nvSpPr>
        <p:spPr>
          <a:xfrm>
            <a:off x="3795318" y="4702283"/>
            <a:ext cx="1800493" cy="369332"/>
          </a:xfrm>
          <a:prstGeom prst="rect">
            <a:avLst/>
          </a:prstGeom>
        </p:spPr>
        <p:txBody>
          <a:bodyPr wrap="none">
            <a:spAutoFit/>
          </a:bodyPr>
          <a:lstStyle/>
          <a:p>
            <a:r>
              <a:rPr lang="zh-CN" altLang="en-US" b="1" dirty="0">
                <a:latin typeface="+mj-ea"/>
              </a:rPr>
              <a:t>请输入您的标题</a:t>
            </a:r>
          </a:p>
        </p:txBody>
      </p:sp>
      <p:sp>
        <p:nvSpPr>
          <p:cNvPr id="41" name="矩形 40"/>
          <p:cNvSpPr/>
          <p:nvPr/>
        </p:nvSpPr>
        <p:spPr>
          <a:xfrm>
            <a:off x="5520239" y="1789750"/>
            <a:ext cx="3142498" cy="584775"/>
          </a:xfrm>
          <a:prstGeom prst="rect">
            <a:avLst/>
          </a:prstGeom>
          <a:noFill/>
        </p:spPr>
        <p:txBody>
          <a:bodyPr wrap="square" rtlCol="0">
            <a:spAutoFit/>
          </a:bodyPr>
          <a:lstStyle/>
          <a:p>
            <a:r>
              <a:rPr lang="zh-CN" altLang="en-US" sz="1600" dirty="0">
                <a:solidFill>
                  <a:schemeClr val="accent1"/>
                </a:solidFill>
                <a:latin typeface="微软雅黑" pitchFamily="34" charset="-122"/>
                <a:ea typeface="微软雅黑" pitchFamily="34" charset="-122"/>
              </a:rPr>
              <a:t>请在这里输入您的文字，这里输入您的文字。</a:t>
            </a:r>
          </a:p>
        </p:txBody>
      </p:sp>
      <p:sp>
        <p:nvSpPr>
          <p:cNvPr id="42" name="矩形 41"/>
          <p:cNvSpPr/>
          <p:nvPr/>
        </p:nvSpPr>
        <p:spPr>
          <a:xfrm>
            <a:off x="5527865" y="1465788"/>
            <a:ext cx="1800493" cy="369332"/>
          </a:xfrm>
          <a:prstGeom prst="rect">
            <a:avLst/>
          </a:prstGeom>
        </p:spPr>
        <p:txBody>
          <a:bodyPr wrap="none">
            <a:spAutoFit/>
          </a:bodyPr>
          <a:lstStyle/>
          <a:p>
            <a:r>
              <a:rPr lang="zh-CN" altLang="en-US" b="1" dirty="0">
                <a:latin typeface="+mj-ea"/>
              </a:rPr>
              <a:t>请输入您的标题</a:t>
            </a:r>
          </a:p>
        </p:txBody>
      </p:sp>
      <p:sp>
        <p:nvSpPr>
          <p:cNvPr id="43" name="矩形 42"/>
          <p:cNvSpPr/>
          <p:nvPr/>
        </p:nvSpPr>
        <p:spPr>
          <a:xfrm>
            <a:off x="7276850" y="5026245"/>
            <a:ext cx="3142498" cy="584775"/>
          </a:xfrm>
          <a:prstGeom prst="rect">
            <a:avLst/>
          </a:prstGeom>
          <a:noFill/>
        </p:spPr>
        <p:txBody>
          <a:bodyPr wrap="square" rtlCol="0">
            <a:spAutoFit/>
          </a:bodyPr>
          <a:lstStyle/>
          <a:p>
            <a:r>
              <a:rPr lang="zh-CN" altLang="en-US" sz="1600" dirty="0">
                <a:solidFill>
                  <a:schemeClr val="accent1"/>
                </a:solidFill>
                <a:latin typeface="微软雅黑" pitchFamily="34" charset="-122"/>
                <a:ea typeface="微软雅黑" pitchFamily="34" charset="-122"/>
              </a:rPr>
              <a:t>请在这里输入您的文字，这里输入您的文字。</a:t>
            </a:r>
          </a:p>
        </p:txBody>
      </p:sp>
      <p:sp>
        <p:nvSpPr>
          <p:cNvPr id="44" name="矩形 43"/>
          <p:cNvSpPr/>
          <p:nvPr/>
        </p:nvSpPr>
        <p:spPr>
          <a:xfrm>
            <a:off x="7284476" y="4702283"/>
            <a:ext cx="1800493" cy="369332"/>
          </a:xfrm>
          <a:prstGeom prst="rect">
            <a:avLst/>
          </a:prstGeom>
        </p:spPr>
        <p:txBody>
          <a:bodyPr wrap="none">
            <a:spAutoFit/>
          </a:bodyPr>
          <a:lstStyle/>
          <a:p>
            <a:r>
              <a:rPr lang="zh-CN" altLang="en-US" b="1" dirty="0">
                <a:latin typeface="+mj-ea"/>
              </a:rPr>
              <a:t>请输入您的标题</a:t>
            </a:r>
          </a:p>
        </p:txBody>
      </p:sp>
      <p:sp>
        <p:nvSpPr>
          <p:cNvPr id="45" name="矩形 44"/>
          <p:cNvSpPr/>
          <p:nvPr/>
        </p:nvSpPr>
        <p:spPr>
          <a:xfrm>
            <a:off x="8840954" y="1789750"/>
            <a:ext cx="2297987" cy="584775"/>
          </a:xfrm>
          <a:prstGeom prst="rect">
            <a:avLst/>
          </a:prstGeom>
          <a:noFill/>
        </p:spPr>
        <p:txBody>
          <a:bodyPr wrap="square" rtlCol="0">
            <a:spAutoFit/>
          </a:bodyPr>
          <a:lstStyle/>
          <a:p>
            <a:r>
              <a:rPr lang="zh-CN" altLang="en-US" sz="1600" dirty="0">
                <a:solidFill>
                  <a:schemeClr val="accent1"/>
                </a:solidFill>
                <a:latin typeface="微软雅黑" pitchFamily="34" charset="-122"/>
                <a:ea typeface="微软雅黑" pitchFamily="34" charset="-122"/>
              </a:rPr>
              <a:t>请在这里输入您的文字，这里输入您的文字。</a:t>
            </a:r>
          </a:p>
        </p:txBody>
      </p:sp>
      <p:sp>
        <p:nvSpPr>
          <p:cNvPr id="46" name="矩形 45"/>
          <p:cNvSpPr/>
          <p:nvPr/>
        </p:nvSpPr>
        <p:spPr>
          <a:xfrm>
            <a:off x="8848580" y="1465788"/>
            <a:ext cx="1800493" cy="369332"/>
          </a:xfrm>
          <a:prstGeom prst="rect">
            <a:avLst/>
          </a:prstGeom>
        </p:spPr>
        <p:txBody>
          <a:bodyPr wrap="none">
            <a:spAutoFit/>
          </a:bodyPr>
          <a:lstStyle/>
          <a:p>
            <a:r>
              <a:rPr lang="zh-CN" altLang="en-US" b="1" dirty="0">
                <a:latin typeface="+mj-ea"/>
              </a:rPr>
              <a:t>请输入您的标题</a:t>
            </a:r>
          </a:p>
        </p:txBody>
      </p:sp>
    </p:spTree>
    <p:extLst>
      <p:ext uri="{BB962C8B-B14F-4D97-AF65-F5344CB8AC3E}">
        <p14:creationId xmlns:p14="http://schemas.microsoft.com/office/powerpoint/2010/main" val="23559910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利润分析</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93"/>
          <p:cNvSpPr txBox="1"/>
          <p:nvPr/>
        </p:nvSpPr>
        <p:spPr>
          <a:xfrm>
            <a:off x="795675" y="4223739"/>
            <a:ext cx="2399237" cy="369332"/>
          </a:xfrm>
          <a:prstGeom prst="rect">
            <a:avLst/>
          </a:prstGeom>
          <a:noFill/>
        </p:spPr>
        <p:txBody>
          <a:bodyPr wrap="square" rtlCol="0">
            <a:spAutoFit/>
          </a:bodyPr>
          <a:lstStyle/>
          <a:p>
            <a:pPr algn="ctr"/>
            <a:r>
              <a:rPr lang="zh-CN" altLang="en-US" b="1" dirty="0">
                <a:solidFill>
                  <a:schemeClr val="accent1"/>
                </a:solidFill>
                <a:latin typeface="+mn-ea"/>
                <a:ea typeface="+mn-ea"/>
              </a:rPr>
              <a:t>这里输入您的文字</a:t>
            </a:r>
            <a:endParaRPr lang="en-US" altLang="zh-CN" b="1" dirty="0">
              <a:solidFill>
                <a:schemeClr val="accent1"/>
              </a:solidFill>
              <a:latin typeface="+mn-ea"/>
              <a:ea typeface="+mn-ea"/>
            </a:endParaRPr>
          </a:p>
        </p:txBody>
      </p:sp>
      <p:sp>
        <p:nvSpPr>
          <p:cNvPr id="96" name="TextBox 94"/>
          <p:cNvSpPr txBox="1"/>
          <p:nvPr/>
        </p:nvSpPr>
        <p:spPr>
          <a:xfrm>
            <a:off x="795675" y="4630237"/>
            <a:ext cx="2566402" cy="1077218"/>
          </a:xfrm>
          <a:prstGeom prst="rect">
            <a:avLst/>
          </a:prstGeom>
          <a:noFill/>
        </p:spPr>
        <p:txBody>
          <a:bodyPr wrap="square" rtlCol="0">
            <a:spAutoFit/>
          </a:bodyPr>
          <a:lstStyle/>
          <a:p>
            <a:r>
              <a:rPr lang="zh-CN" altLang="en-US" sz="1600" dirty="0">
                <a:solidFill>
                  <a:schemeClr val="accent1"/>
                </a:solidFill>
                <a:latin typeface="+mn-ea"/>
                <a:ea typeface="+mn-ea"/>
              </a:rPr>
              <a:t>这里可以添加主要内容这里可以添加主要内容这里可以添加主要内容这里可以添加主要内容</a:t>
            </a:r>
          </a:p>
        </p:txBody>
      </p:sp>
      <p:sp>
        <p:nvSpPr>
          <p:cNvPr id="97" name="TextBox 95"/>
          <p:cNvSpPr txBox="1"/>
          <p:nvPr/>
        </p:nvSpPr>
        <p:spPr>
          <a:xfrm>
            <a:off x="3415332" y="4223739"/>
            <a:ext cx="2399237" cy="369332"/>
          </a:xfrm>
          <a:prstGeom prst="rect">
            <a:avLst/>
          </a:prstGeom>
          <a:noFill/>
        </p:spPr>
        <p:txBody>
          <a:bodyPr wrap="square" rtlCol="0">
            <a:spAutoFit/>
          </a:bodyPr>
          <a:lstStyle/>
          <a:p>
            <a:pPr algn="ctr"/>
            <a:r>
              <a:rPr lang="zh-CN" altLang="en-US" b="1" dirty="0">
                <a:solidFill>
                  <a:schemeClr val="accent1"/>
                </a:solidFill>
                <a:latin typeface="+mn-ea"/>
                <a:ea typeface="+mn-ea"/>
              </a:rPr>
              <a:t>这里输入您的文字</a:t>
            </a:r>
            <a:endParaRPr lang="en-US" altLang="zh-CN" b="1" dirty="0">
              <a:solidFill>
                <a:schemeClr val="accent1"/>
              </a:solidFill>
              <a:latin typeface="+mn-ea"/>
              <a:ea typeface="+mn-ea"/>
            </a:endParaRPr>
          </a:p>
        </p:txBody>
      </p:sp>
      <p:sp>
        <p:nvSpPr>
          <p:cNvPr id="98" name="TextBox 96"/>
          <p:cNvSpPr txBox="1"/>
          <p:nvPr/>
        </p:nvSpPr>
        <p:spPr>
          <a:xfrm>
            <a:off x="3415332" y="4630237"/>
            <a:ext cx="2566402" cy="1077218"/>
          </a:xfrm>
          <a:prstGeom prst="rect">
            <a:avLst/>
          </a:prstGeom>
          <a:noFill/>
        </p:spPr>
        <p:txBody>
          <a:bodyPr wrap="square" rtlCol="0">
            <a:spAutoFit/>
          </a:bodyPr>
          <a:lstStyle/>
          <a:p>
            <a:r>
              <a:rPr lang="zh-CN" altLang="en-US" sz="1600" dirty="0">
                <a:solidFill>
                  <a:schemeClr val="accent1"/>
                </a:solidFill>
                <a:latin typeface="+mn-ea"/>
                <a:ea typeface="+mn-ea"/>
              </a:rPr>
              <a:t>这里可以添加主要内容这里可以添加主要内容这里可以添加主要内容这里可以添加主要内容</a:t>
            </a:r>
          </a:p>
        </p:txBody>
      </p:sp>
      <p:sp>
        <p:nvSpPr>
          <p:cNvPr id="99" name="TextBox 97"/>
          <p:cNvSpPr txBox="1"/>
          <p:nvPr/>
        </p:nvSpPr>
        <p:spPr>
          <a:xfrm>
            <a:off x="6052259" y="4223739"/>
            <a:ext cx="2399237" cy="369332"/>
          </a:xfrm>
          <a:prstGeom prst="rect">
            <a:avLst/>
          </a:prstGeom>
          <a:noFill/>
        </p:spPr>
        <p:txBody>
          <a:bodyPr wrap="square" rtlCol="0">
            <a:spAutoFit/>
          </a:bodyPr>
          <a:lstStyle/>
          <a:p>
            <a:pPr algn="ctr"/>
            <a:r>
              <a:rPr lang="zh-CN" altLang="en-US" b="1" dirty="0">
                <a:solidFill>
                  <a:schemeClr val="accent1"/>
                </a:solidFill>
                <a:latin typeface="+mn-ea"/>
                <a:ea typeface="+mn-ea"/>
              </a:rPr>
              <a:t>这里输入您的文字</a:t>
            </a:r>
            <a:endParaRPr lang="en-US" altLang="zh-CN" b="1" dirty="0">
              <a:solidFill>
                <a:schemeClr val="accent1"/>
              </a:solidFill>
              <a:latin typeface="+mn-ea"/>
              <a:ea typeface="+mn-ea"/>
            </a:endParaRPr>
          </a:p>
        </p:txBody>
      </p:sp>
      <p:sp>
        <p:nvSpPr>
          <p:cNvPr id="100" name="TextBox 98"/>
          <p:cNvSpPr txBox="1"/>
          <p:nvPr/>
        </p:nvSpPr>
        <p:spPr>
          <a:xfrm>
            <a:off x="6052259" y="4630237"/>
            <a:ext cx="2566402" cy="1077218"/>
          </a:xfrm>
          <a:prstGeom prst="rect">
            <a:avLst/>
          </a:prstGeom>
          <a:noFill/>
        </p:spPr>
        <p:txBody>
          <a:bodyPr wrap="square" rtlCol="0">
            <a:spAutoFit/>
          </a:bodyPr>
          <a:lstStyle/>
          <a:p>
            <a:r>
              <a:rPr lang="zh-CN" altLang="en-US" sz="1600" dirty="0">
                <a:solidFill>
                  <a:schemeClr val="accent1"/>
                </a:solidFill>
                <a:latin typeface="+mn-ea"/>
                <a:ea typeface="+mn-ea"/>
              </a:rPr>
              <a:t>这里可以添加主要内容这里可以添加主要内容这里可以添加主要内容这里可以添加主要内容</a:t>
            </a:r>
          </a:p>
        </p:txBody>
      </p:sp>
      <p:sp>
        <p:nvSpPr>
          <p:cNvPr id="101" name="TextBox 99"/>
          <p:cNvSpPr txBox="1"/>
          <p:nvPr/>
        </p:nvSpPr>
        <p:spPr>
          <a:xfrm>
            <a:off x="8716555" y="4223739"/>
            <a:ext cx="2399237" cy="369332"/>
          </a:xfrm>
          <a:prstGeom prst="rect">
            <a:avLst/>
          </a:prstGeom>
          <a:noFill/>
        </p:spPr>
        <p:txBody>
          <a:bodyPr wrap="square" rtlCol="0">
            <a:spAutoFit/>
          </a:bodyPr>
          <a:lstStyle/>
          <a:p>
            <a:pPr algn="ctr"/>
            <a:r>
              <a:rPr lang="zh-CN" altLang="en-US" b="1" dirty="0">
                <a:solidFill>
                  <a:schemeClr val="accent1"/>
                </a:solidFill>
                <a:latin typeface="+mn-ea"/>
                <a:ea typeface="+mn-ea"/>
              </a:rPr>
              <a:t>这里输入您的文字</a:t>
            </a:r>
            <a:endParaRPr lang="en-US" altLang="zh-CN" b="1" dirty="0">
              <a:solidFill>
                <a:schemeClr val="accent1"/>
              </a:solidFill>
              <a:latin typeface="+mn-ea"/>
              <a:ea typeface="+mn-ea"/>
            </a:endParaRPr>
          </a:p>
        </p:txBody>
      </p:sp>
      <p:sp>
        <p:nvSpPr>
          <p:cNvPr id="102" name="TextBox 100"/>
          <p:cNvSpPr txBox="1"/>
          <p:nvPr/>
        </p:nvSpPr>
        <p:spPr>
          <a:xfrm>
            <a:off x="8716555" y="4630237"/>
            <a:ext cx="2566402" cy="1077218"/>
          </a:xfrm>
          <a:prstGeom prst="rect">
            <a:avLst/>
          </a:prstGeom>
          <a:noFill/>
        </p:spPr>
        <p:txBody>
          <a:bodyPr wrap="square" rtlCol="0">
            <a:spAutoFit/>
          </a:bodyPr>
          <a:lstStyle/>
          <a:p>
            <a:r>
              <a:rPr lang="zh-CN" altLang="en-US" sz="1600" dirty="0">
                <a:solidFill>
                  <a:schemeClr val="accent1"/>
                </a:solidFill>
                <a:latin typeface="+mn-ea"/>
                <a:ea typeface="+mn-ea"/>
              </a:rPr>
              <a:t>这里可以添加主要内容这里可以添加主要内容这里可以添加主要内容这里可以添加主要内容</a:t>
            </a:r>
          </a:p>
        </p:txBody>
      </p:sp>
      <p:sp>
        <p:nvSpPr>
          <p:cNvPr id="103" name="Pie 10"/>
          <p:cNvSpPr/>
          <p:nvPr/>
        </p:nvSpPr>
        <p:spPr>
          <a:xfrm>
            <a:off x="3871739" y="2081698"/>
            <a:ext cx="1878745" cy="1878745"/>
          </a:xfrm>
          <a:prstGeom prst="pie">
            <a:avLst>
              <a:gd name="adj1" fmla="val 1952701"/>
              <a:gd name="adj2" fmla="val 162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4" name="Pie 11"/>
          <p:cNvSpPr/>
          <p:nvPr/>
        </p:nvSpPr>
        <p:spPr>
          <a:xfrm>
            <a:off x="6441516" y="2081698"/>
            <a:ext cx="1878745" cy="1878745"/>
          </a:xfrm>
          <a:prstGeom prst="pie">
            <a:avLst>
              <a:gd name="adj1" fmla="val 4213467"/>
              <a:gd name="adj2" fmla="val 149458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5" name="Pie 12"/>
          <p:cNvSpPr/>
          <p:nvPr/>
        </p:nvSpPr>
        <p:spPr>
          <a:xfrm>
            <a:off x="9011291" y="2081698"/>
            <a:ext cx="1878745" cy="1878745"/>
          </a:xfrm>
          <a:prstGeom prst="pie">
            <a:avLst>
              <a:gd name="adj1" fmla="val 609296"/>
              <a:gd name="adj2" fmla="val 162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6" name="Pie 9"/>
          <p:cNvSpPr/>
          <p:nvPr/>
        </p:nvSpPr>
        <p:spPr>
          <a:xfrm>
            <a:off x="1301963" y="2081698"/>
            <a:ext cx="1878745" cy="1878745"/>
          </a:xfrm>
          <a:prstGeom prst="pie">
            <a:avLst>
              <a:gd name="adj1" fmla="val 9337677"/>
              <a:gd name="adj2" fmla="val 162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7" name="Oval 1"/>
          <p:cNvSpPr/>
          <p:nvPr/>
        </p:nvSpPr>
        <p:spPr>
          <a:xfrm>
            <a:off x="1516885" y="2296620"/>
            <a:ext cx="1448902" cy="1448902"/>
          </a:xfrm>
          <a:prstGeom prst="ellipse">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08" name="Oval 2"/>
          <p:cNvSpPr/>
          <p:nvPr/>
        </p:nvSpPr>
        <p:spPr>
          <a:xfrm>
            <a:off x="4086661" y="2296620"/>
            <a:ext cx="1448902" cy="1448902"/>
          </a:xfrm>
          <a:prstGeom prst="ellipse">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09" name="Oval 3"/>
          <p:cNvSpPr/>
          <p:nvPr/>
        </p:nvSpPr>
        <p:spPr>
          <a:xfrm>
            <a:off x="6656437" y="2296620"/>
            <a:ext cx="1448902" cy="1448902"/>
          </a:xfrm>
          <a:prstGeom prst="ellipse">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10" name="Oval 7"/>
          <p:cNvSpPr/>
          <p:nvPr/>
        </p:nvSpPr>
        <p:spPr>
          <a:xfrm>
            <a:off x="9226213" y="2296620"/>
            <a:ext cx="1448902" cy="1448902"/>
          </a:xfrm>
          <a:prstGeom prst="ellipse">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11" name="TextBox 29"/>
          <p:cNvSpPr txBox="1"/>
          <p:nvPr/>
        </p:nvSpPr>
        <p:spPr>
          <a:xfrm>
            <a:off x="1807563" y="2708920"/>
            <a:ext cx="8675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32%</a:t>
            </a:r>
          </a:p>
        </p:txBody>
      </p:sp>
      <p:sp>
        <p:nvSpPr>
          <p:cNvPr id="112" name="TextBox 30"/>
          <p:cNvSpPr txBox="1"/>
          <p:nvPr/>
        </p:nvSpPr>
        <p:spPr>
          <a:xfrm>
            <a:off x="4379742" y="2708920"/>
            <a:ext cx="86273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65%</a:t>
            </a:r>
          </a:p>
        </p:txBody>
      </p:sp>
      <p:sp>
        <p:nvSpPr>
          <p:cNvPr id="113" name="TextBox 31"/>
          <p:cNvSpPr txBox="1"/>
          <p:nvPr/>
        </p:nvSpPr>
        <p:spPr>
          <a:xfrm>
            <a:off x="6939901" y="2708920"/>
            <a:ext cx="88197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47%</a:t>
            </a:r>
          </a:p>
        </p:txBody>
      </p:sp>
      <p:sp>
        <p:nvSpPr>
          <p:cNvPr id="114" name="TextBox 32"/>
          <p:cNvSpPr txBox="1"/>
          <p:nvPr/>
        </p:nvSpPr>
        <p:spPr>
          <a:xfrm>
            <a:off x="9514484" y="2708920"/>
            <a:ext cx="8723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79%</a:t>
            </a:r>
          </a:p>
        </p:txBody>
      </p:sp>
    </p:spTree>
    <p:extLst>
      <p:ext uri="{BB962C8B-B14F-4D97-AF65-F5344CB8AC3E}">
        <p14:creationId xmlns:p14="http://schemas.microsoft.com/office/powerpoint/2010/main" val="363173821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市场策略</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3764263"/>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1" name="TextBox 12"/>
          <p:cNvSpPr txBox="1"/>
          <p:nvPr/>
        </p:nvSpPr>
        <p:spPr>
          <a:xfrm>
            <a:off x="2864747" y="2700078"/>
            <a:ext cx="6257970" cy="923330"/>
          </a:xfrm>
          <a:prstGeom prst="rect">
            <a:avLst/>
          </a:prstGeom>
          <a:noFill/>
        </p:spPr>
        <p:txBody>
          <a:bodyPr wrap="square" rtlCol="0">
            <a:spAutoFit/>
          </a:bodyPr>
          <a:lstStyle>
            <a:defPPr>
              <a:defRPr lang="zh-CN"/>
            </a:defPPr>
            <a:lvl1pPr algn="ctr">
              <a:defRPr sz="5400" b="1">
                <a:latin typeface="微软雅黑"/>
                <a:ea typeface="微软雅黑"/>
              </a:defRPr>
            </a:lvl1pPr>
          </a:lstStyle>
          <a:p>
            <a:r>
              <a:rPr lang="zh-CN" altLang="en-US" dirty="0"/>
              <a:t>发展规划</a:t>
            </a:r>
          </a:p>
        </p:txBody>
      </p:sp>
      <p:cxnSp>
        <p:nvCxnSpPr>
          <p:cNvPr id="32" name="直接连接符 31"/>
          <p:cNvCxnSpPr/>
          <p:nvPr/>
        </p:nvCxnSpPr>
        <p:spPr bwMode="auto">
          <a:xfrm>
            <a:off x="2641997" y="3861048"/>
            <a:ext cx="691276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圆角 12"/>
          <p:cNvSpPr/>
          <p:nvPr/>
        </p:nvSpPr>
        <p:spPr bwMode="auto">
          <a:xfrm>
            <a:off x="5306293" y="980199"/>
            <a:ext cx="1584176" cy="1584176"/>
          </a:xfrm>
          <a:prstGeom prst="roundRect">
            <a:avLst>
              <a:gd name="adj" fmla="val 4586"/>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TextBox 58"/>
          <p:cNvSpPr txBox="1"/>
          <p:nvPr/>
        </p:nvSpPr>
        <p:spPr>
          <a:xfrm>
            <a:off x="5434410" y="1110567"/>
            <a:ext cx="1335622" cy="1323439"/>
          </a:xfrm>
          <a:prstGeom prst="rect">
            <a:avLst/>
          </a:prstGeom>
          <a:noFill/>
        </p:spPr>
        <p:txBody>
          <a:bodyPr wrap="none" rtlCol="0">
            <a:spAutoFit/>
          </a:bodyPr>
          <a:lstStyle/>
          <a:p>
            <a:pPr algn="ctr"/>
            <a:r>
              <a:rPr lang="en-US" altLang="zh-CN" sz="8000" dirty="0">
                <a:solidFill>
                  <a:schemeClr val="accent2"/>
                </a:solidFill>
                <a:latin typeface="Lifeline JL" panose="00000400000000000000" pitchFamily="2" charset="0"/>
                <a:ea typeface="+mj-ea"/>
              </a:rPr>
              <a:t>04</a:t>
            </a:r>
            <a:endParaRPr lang="zh-CN" altLang="en-US" sz="8000" dirty="0">
              <a:solidFill>
                <a:schemeClr val="accent2"/>
              </a:solidFill>
              <a:latin typeface="Lifeline JL" panose="00000400000000000000" pitchFamily="2" charset="0"/>
              <a:ea typeface="+mj-ea"/>
            </a:endParaRPr>
          </a:p>
        </p:txBody>
      </p:sp>
      <p:sp>
        <p:nvSpPr>
          <p:cNvPr id="16" name="Oval 39"/>
          <p:cNvSpPr>
            <a:spLocks noChangeAspect="1" noChangeArrowheads="1"/>
          </p:cNvSpPr>
          <p:nvPr/>
        </p:nvSpPr>
        <p:spPr bwMode="auto">
          <a:xfrm>
            <a:off x="3938748" y="4152228"/>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7" name="Oval 40"/>
          <p:cNvSpPr>
            <a:spLocks noChangeAspect="1" noChangeArrowheads="1"/>
          </p:cNvSpPr>
          <p:nvPr/>
        </p:nvSpPr>
        <p:spPr bwMode="auto">
          <a:xfrm>
            <a:off x="3938748" y="4588692"/>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8" name="Oval 41"/>
          <p:cNvSpPr>
            <a:spLocks noChangeAspect="1" noChangeArrowheads="1"/>
          </p:cNvSpPr>
          <p:nvPr/>
        </p:nvSpPr>
        <p:spPr bwMode="auto">
          <a:xfrm>
            <a:off x="3938748" y="5010273"/>
            <a:ext cx="216000" cy="216000"/>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9" name="Oval 42"/>
          <p:cNvSpPr>
            <a:spLocks noChangeAspect="1" noChangeArrowheads="1"/>
          </p:cNvSpPr>
          <p:nvPr/>
        </p:nvSpPr>
        <p:spPr bwMode="auto">
          <a:xfrm>
            <a:off x="6592286" y="4152228"/>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0" name="TextBox 19"/>
          <p:cNvSpPr txBox="1"/>
          <p:nvPr/>
        </p:nvSpPr>
        <p:spPr>
          <a:xfrm>
            <a:off x="4301965" y="4060786"/>
            <a:ext cx="2264889" cy="400110"/>
          </a:xfrm>
          <a:prstGeom prst="rect">
            <a:avLst/>
          </a:prstGeom>
          <a:noFill/>
        </p:spPr>
        <p:txBody>
          <a:bodyPr wrap="square" rtlCol="0">
            <a:spAutoFit/>
          </a:bodyPr>
          <a:lstStyle/>
          <a:p>
            <a:r>
              <a:rPr lang="zh-CN" altLang="en-US" sz="2000" dirty="0">
                <a:latin typeface="+mn-ea"/>
                <a:ea typeface="+mn-ea"/>
              </a:rPr>
              <a:t>公司战略目标</a:t>
            </a:r>
          </a:p>
        </p:txBody>
      </p:sp>
      <p:sp>
        <p:nvSpPr>
          <p:cNvPr id="21" name="TextBox 20"/>
          <p:cNvSpPr txBox="1"/>
          <p:nvPr/>
        </p:nvSpPr>
        <p:spPr>
          <a:xfrm>
            <a:off x="4301965" y="4497250"/>
            <a:ext cx="2264889" cy="400110"/>
          </a:xfrm>
          <a:prstGeom prst="rect">
            <a:avLst/>
          </a:prstGeom>
          <a:noFill/>
        </p:spPr>
        <p:txBody>
          <a:bodyPr wrap="square" rtlCol="0">
            <a:spAutoFit/>
          </a:bodyPr>
          <a:lstStyle/>
          <a:p>
            <a:r>
              <a:rPr lang="zh-CN" altLang="en-US" sz="2000" dirty="0">
                <a:latin typeface="+mn-ea"/>
                <a:ea typeface="+mn-ea"/>
              </a:rPr>
              <a:t>五年发展规划</a:t>
            </a:r>
          </a:p>
        </p:txBody>
      </p:sp>
      <p:sp>
        <p:nvSpPr>
          <p:cNvPr id="22" name="TextBox 21"/>
          <p:cNvSpPr txBox="1"/>
          <p:nvPr/>
        </p:nvSpPr>
        <p:spPr>
          <a:xfrm>
            <a:off x="4301965" y="4918218"/>
            <a:ext cx="2264889" cy="400110"/>
          </a:xfrm>
          <a:prstGeom prst="rect">
            <a:avLst/>
          </a:prstGeom>
          <a:noFill/>
        </p:spPr>
        <p:txBody>
          <a:bodyPr wrap="square"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2000" dirty="0">
                <a:solidFill>
                  <a:schemeClr val="tx1"/>
                </a:solidFill>
              </a:rPr>
              <a:t>市场拓展计划</a:t>
            </a:r>
          </a:p>
        </p:txBody>
      </p:sp>
      <p:sp>
        <p:nvSpPr>
          <p:cNvPr id="23" name="Oval 42"/>
          <p:cNvSpPr>
            <a:spLocks noChangeAspect="1" noChangeArrowheads="1"/>
          </p:cNvSpPr>
          <p:nvPr/>
        </p:nvSpPr>
        <p:spPr bwMode="auto">
          <a:xfrm>
            <a:off x="6592286" y="4588692"/>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4" name="TextBox 24"/>
          <p:cNvSpPr txBox="1"/>
          <p:nvPr/>
        </p:nvSpPr>
        <p:spPr>
          <a:xfrm>
            <a:off x="6955503" y="4060786"/>
            <a:ext cx="2264889" cy="400110"/>
          </a:xfrm>
          <a:prstGeom prst="rect">
            <a:avLst/>
          </a:prstGeom>
          <a:noFill/>
        </p:spPr>
        <p:txBody>
          <a:bodyPr wrap="square" rtlCol="0">
            <a:spAutoFit/>
          </a:bodyPr>
          <a:lstStyle/>
          <a:p>
            <a:r>
              <a:rPr lang="zh-CN" altLang="en-US" sz="2000" dirty="0">
                <a:latin typeface="+mn-ea"/>
                <a:ea typeface="+mn-ea"/>
              </a:rPr>
              <a:t>短期盈利计划</a:t>
            </a:r>
          </a:p>
        </p:txBody>
      </p:sp>
      <p:sp>
        <p:nvSpPr>
          <p:cNvPr id="25" name="TextBox 26"/>
          <p:cNvSpPr txBox="1"/>
          <p:nvPr/>
        </p:nvSpPr>
        <p:spPr>
          <a:xfrm>
            <a:off x="6955503" y="4497250"/>
            <a:ext cx="2264889" cy="400110"/>
          </a:xfrm>
          <a:prstGeom prst="rect">
            <a:avLst/>
          </a:prstGeom>
          <a:noFill/>
        </p:spPr>
        <p:txBody>
          <a:bodyPr wrap="square" rtlCol="0">
            <a:spAutoFit/>
          </a:bodyPr>
          <a:lstStyle/>
          <a:p>
            <a:r>
              <a:rPr lang="zh-CN" altLang="en-US" sz="2000" dirty="0">
                <a:latin typeface="+mn-ea"/>
                <a:ea typeface="+mn-ea"/>
              </a:rPr>
              <a:t>产品开发计划</a:t>
            </a:r>
          </a:p>
        </p:txBody>
      </p:sp>
    </p:spTree>
    <p:extLst>
      <p:ext uri="{BB962C8B-B14F-4D97-AF65-F5344CB8AC3E}">
        <p14:creationId xmlns:p14="http://schemas.microsoft.com/office/powerpoint/2010/main" val="2768253756"/>
      </p:ext>
    </p:extLst>
  </p:cSld>
  <p:clrMapOvr>
    <a:masterClrMapping/>
  </p:clrMapOvr>
  <p:transition spd="slow" advTm="8561">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公司战略目标</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MH_Text_2"/>
          <p:cNvSpPr/>
          <p:nvPr/>
        </p:nvSpPr>
        <p:spPr>
          <a:xfrm>
            <a:off x="7689565" y="5243136"/>
            <a:ext cx="3881424" cy="1077218"/>
          </a:xfrm>
          <a:prstGeom prst="rect">
            <a:avLst/>
          </a:prstGeom>
          <a:noFill/>
        </p:spPr>
        <p:txBody>
          <a:bodyPr wrap="square" rtlCol="0">
            <a:spAutoFit/>
          </a:bodyPr>
          <a:lstStyle/>
          <a:p>
            <a:pPr algn="just"/>
            <a:r>
              <a:rPr lang="zh-CN" altLang="en-US" sz="1600" dirty="0">
                <a:solidFill>
                  <a:schemeClr val="accent1"/>
                </a:solidFill>
                <a:latin typeface="+mn-ea"/>
                <a:ea typeface="+mn-ea"/>
              </a:rPr>
              <a:t>全面建成高素质队伍</a:t>
            </a:r>
            <a:endParaRPr lang="en-US" altLang="zh-CN" sz="1600" dirty="0">
              <a:solidFill>
                <a:schemeClr val="accent1"/>
              </a:solidFill>
              <a:latin typeface="+mn-ea"/>
              <a:ea typeface="+mn-ea"/>
            </a:endParaRPr>
          </a:p>
          <a:p>
            <a:pPr algn="just"/>
            <a:r>
              <a:rPr lang="zh-CN" altLang="en-US" sz="1600" dirty="0">
                <a:solidFill>
                  <a:schemeClr val="accent1"/>
                </a:solidFill>
                <a:latin typeface="+mn-ea"/>
                <a:ea typeface="+mn-ea"/>
              </a:rPr>
              <a:t>全面解决微小细节</a:t>
            </a:r>
            <a:endParaRPr lang="en-US" altLang="zh-CN" sz="1600" dirty="0">
              <a:solidFill>
                <a:schemeClr val="accent1"/>
              </a:solidFill>
              <a:latin typeface="+mn-ea"/>
              <a:ea typeface="+mn-ea"/>
            </a:endParaRPr>
          </a:p>
          <a:p>
            <a:pPr algn="just"/>
            <a:r>
              <a:rPr lang="zh-CN" altLang="en-US" sz="1600" dirty="0">
                <a:solidFill>
                  <a:schemeClr val="accent1"/>
                </a:solidFill>
                <a:latin typeface="+mn-ea"/>
                <a:ea typeface="+mn-ea"/>
              </a:rPr>
              <a:t>全面推进数字化管理</a:t>
            </a:r>
            <a:endParaRPr lang="en-US" altLang="zh-CN" sz="1600" dirty="0">
              <a:solidFill>
                <a:schemeClr val="accent1"/>
              </a:solidFill>
              <a:latin typeface="+mn-ea"/>
              <a:ea typeface="+mn-ea"/>
            </a:endParaRPr>
          </a:p>
          <a:p>
            <a:pPr algn="just"/>
            <a:r>
              <a:rPr lang="zh-CN" altLang="en-US" sz="1600" dirty="0">
                <a:solidFill>
                  <a:schemeClr val="accent1"/>
                </a:solidFill>
                <a:latin typeface="+mn-ea"/>
                <a:ea typeface="+mn-ea"/>
              </a:rPr>
              <a:t>全面从严要求领导</a:t>
            </a:r>
          </a:p>
        </p:txBody>
      </p:sp>
      <p:sp>
        <p:nvSpPr>
          <p:cNvPr id="26" name="MH_Text_1"/>
          <p:cNvSpPr/>
          <p:nvPr/>
        </p:nvSpPr>
        <p:spPr>
          <a:xfrm>
            <a:off x="4427592" y="987895"/>
            <a:ext cx="3335115" cy="584775"/>
          </a:xfrm>
          <a:prstGeom prst="rect">
            <a:avLst/>
          </a:prstGeom>
          <a:noFill/>
        </p:spPr>
        <p:txBody>
          <a:bodyPr wrap="square" rtlCol="0">
            <a:spAutoFit/>
          </a:bodyPr>
          <a:lstStyle/>
          <a:p>
            <a:pPr algn="just"/>
            <a:r>
              <a:rPr lang="zh-CN" altLang="en-US" sz="1600" dirty="0">
                <a:solidFill>
                  <a:schemeClr val="accent1"/>
                </a:solidFill>
                <a:latin typeface="+mn-ea"/>
                <a:ea typeface="+mn-ea"/>
              </a:rPr>
              <a:t>为客户成就品牌；为员工创造幸福</a:t>
            </a:r>
          </a:p>
          <a:p>
            <a:pPr algn="just"/>
            <a:r>
              <a:rPr lang="zh-CN" altLang="en-US" sz="1600" dirty="0">
                <a:solidFill>
                  <a:schemeClr val="accent1"/>
                </a:solidFill>
                <a:latin typeface="+mn-ea"/>
                <a:ea typeface="+mn-ea"/>
              </a:rPr>
              <a:t>成为全球汽车电子泵“知名品牌”</a:t>
            </a:r>
          </a:p>
        </p:txBody>
      </p:sp>
      <p:sp>
        <p:nvSpPr>
          <p:cNvPr id="27" name="MH_Text_5"/>
          <p:cNvSpPr/>
          <p:nvPr/>
        </p:nvSpPr>
        <p:spPr>
          <a:xfrm>
            <a:off x="697781" y="3080181"/>
            <a:ext cx="2852183" cy="584775"/>
          </a:xfrm>
          <a:prstGeom prst="rect">
            <a:avLst/>
          </a:prstGeom>
          <a:noFill/>
        </p:spPr>
        <p:txBody>
          <a:bodyPr wrap="square" rtlCol="0">
            <a:spAutoFit/>
          </a:bodyPr>
          <a:lstStyle/>
          <a:p>
            <a:pPr algn="just"/>
            <a:r>
              <a:rPr lang="zh-CN" altLang="en-US" sz="1600" dirty="0">
                <a:solidFill>
                  <a:schemeClr val="accent1"/>
                </a:solidFill>
                <a:latin typeface="+mn-ea"/>
                <a:ea typeface="+mn-ea"/>
              </a:rPr>
              <a:t>为客户创价值  为员工某利益</a:t>
            </a:r>
            <a:endParaRPr lang="en-US" altLang="zh-CN" sz="1600" dirty="0">
              <a:solidFill>
                <a:schemeClr val="accent1"/>
              </a:solidFill>
              <a:latin typeface="+mn-ea"/>
              <a:ea typeface="+mn-ea"/>
            </a:endParaRPr>
          </a:p>
          <a:p>
            <a:pPr algn="just"/>
            <a:r>
              <a:rPr lang="zh-CN" altLang="en-US" sz="1600" dirty="0">
                <a:solidFill>
                  <a:schemeClr val="accent1"/>
                </a:solidFill>
                <a:latin typeface="+mn-ea"/>
                <a:ea typeface="+mn-ea"/>
              </a:rPr>
              <a:t>为企业求发展  为社会做贡献</a:t>
            </a:r>
          </a:p>
        </p:txBody>
      </p:sp>
      <p:sp>
        <p:nvSpPr>
          <p:cNvPr id="28" name="MH_Text_4"/>
          <p:cNvSpPr/>
          <p:nvPr/>
        </p:nvSpPr>
        <p:spPr>
          <a:xfrm>
            <a:off x="8397207" y="3195850"/>
            <a:ext cx="3029766" cy="584775"/>
          </a:xfrm>
          <a:prstGeom prst="rect">
            <a:avLst/>
          </a:prstGeom>
          <a:noFill/>
        </p:spPr>
        <p:txBody>
          <a:bodyPr wrap="square" rtlCol="0">
            <a:spAutoFit/>
          </a:bodyPr>
          <a:lstStyle/>
          <a:p>
            <a:pPr algn="just"/>
            <a:r>
              <a:rPr lang="zh-CN" altLang="en-US" sz="1600" dirty="0">
                <a:solidFill>
                  <a:schemeClr val="accent1"/>
                </a:solidFill>
                <a:latin typeface="+mn-ea"/>
                <a:ea typeface="+mn-ea"/>
              </a:rPr>
              <a:t>客户就是上帝  服务就是效益 </a:t>
            </a:r>
            <a:endParaRPr lang="en-US" altLang="zh-CN" sz="1600" dirty="0">
              <a:solidFill>
                <a:schemeClr val="accent1"/>
              </a:solidFill>
              <a:latin typeface="+mn-ea"/>
              <a:ea typeface="+mn-ea"/>
            </a:endParaRPr>
          </a:p>
          <a:p>
            <a:pPr algn="just"/>
            <a:r>
              <a:rPr lang="zh-CN" altLang="en-US" sz="1600" dirty="0">
                <a:solidFill>
                  <a:schemeClr val="accent1"/>
                </a:solidFill>
                <a:latin typeface="+mn-ea"/>
                <a:ea typeface="+mn-ea"/>
              </a:rPr>
              <a:t>以科技为动力  以质量求生存</a:t>
            </a:r>
          </a:p>
        </p:txBody>
      </p:sp>
      <p:sp>
        <p:nvSpPr>
          <p:cNvPr id="29" name="文本框 40981"/>
          <p:cNvSpPr txBox="1"/>
          <p:nvPr/>
        </p:nvSpPr>
        <p:spPr>
          <a:xfrm>
            <a:off x="1993925" y="5243136"/>
            <a:ext cx="2063477" cy="584775"/>
          </a:xfrm>
          <a:prstGeom prst="rect">
            <a:avLst/>
          </a:prstGeom>
          <a:noFill/>
        </p:spPr>
        <p:txBody>
          <a:bodyPr wrap="square" rtlCol="0">
            <a:spAutoFit/>
          </a:bodyPr>
          <a:lstStyle>
            <a:defPPr>
              <a:defRPr lang="zh-CN"/>
            </a:defPPr>
            <a:lvl1pPr algn="just">
              <a:defRPr sz="1600">
                <a:solidFill>
                  <a:schemeClr val="accent1"/>
                </a:solidFill>
                <a:latin typeface="+mn-ea"/>
                <a:ea typeface="+mn-ea"/>
              </a:defRPr>
            </a:lvl1pPr>
          </a:lstStyle>
          <a:p>
            <a:pPr algn="l"/>
            <a:r>
              <a:rPr lang="zh-CN" altLang="en-US" dirty="0"/>
              <a:t>群策群力  精益求精</a:t>
            </a:r>
            <a:endParaRPr lang="en-US" altLang="zh-CN" dirty="0"/>
          </a:p>
          <a:p>
            <a:pPr algn="l"/>
            <a:r>
              <a:rPr lang="zh-CN" altLang="en-US" dirty="0"/>
              <a:t>顾客至上  持续改进 </a:t>
            </a:r>
          </a:p>
        </p:txBody>
      </p:sp>
      <p:sp>
        <p:nvSpPr>
          <p:cNvPr id="30" name="Freeform 5"/>
          <p:cNvSpPr>
            <a:spLocks/>
          </p:cNvSpPr>
          <p:nvPr/>
        </p:nvSpPr>
        <p:spPr bwMode="auto">
          <a:xfrm>
            <a:off x="4065509" y="2168450"/>
            <a:ext cx="3697913" cy="3519096"/>
          </a:xfrm>
          <a:custGeom>
            <a:avLst/>
            <a:gdLst>
              <a:gd name="T0" fmla="*/ 3276 w 6551"/>
              <a:gd name="T1" fmla="*/ 0 h 6231"/>
              <a:gd name="T2" fmla="*/ 4412 w 6551"/>
              <a:gd name="T3" fmla="*/ 1880 h 6231"/>
              <a:gd name="T4" fmla="*/ 6551 w 6551"/>
              <a:gd name="T5" fmla="*/ 2380 h 6231"/>
              <a:gd name="T6" fmla="*/ 5114 w 6551"/>
              <a:gd name="T7" fmla="*/ 4041 h 6231"/>
              <a:gd name="T8" fmla="*/ 5300 w 6551"/>
              <a:gd name="T9" fmla="*/ 6231 h 6231"/>
              <a:gd name="T10" fmla="*/ 3276 w 6551"/>
              <a:gd name="T11" fmla="*/ 5377 h 6231"/>
              <a:gd name="T12" fmla="*/ 1251 w 6551"/>
              <a:gd name="T13" fmla="*/ 6231 h 6231"/>
              <a:gd name="T14" fmla="*/ 1437 w 6551"/>
              <a:gd name="T15" fmla="*/ 4041 h 6231"/>
              <a:gd name="T16" fmla="*/ 0 w 6551"/>
              <a:gd name="T17" fmla="*/ 2380 h 6231"/>
              <a:gd name="T18" fmla="*/ 2140 w 6551"/>
              <a:gd name="T19" fmla="*/ 1880 h 6231"/>
              <a:gd name="T20" fmla="*/ 3276 w 6551"/>
              <a:gd name="T21" fmla="*/ 0 h 6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1" h="6231">
                <a:moveTo>
                  <a:pt x="3276" y="0"/>
                </a:moveTo>
                <a:lnTo>
                  <a:pt x="4412" y="1880"/>
                </a:lnTo>
                <a:lnTo>
                  <a:pt x="6551" y="2380"/>
                </a:lnTo>
                <a:lnTo>
                  <a:pt x="5114" y="4041"/>
                </a:lnTo>
                <a:lnTo>
                  <a:pt x="5300" y="6231"/>
                </a:lnTo>
                <a:lnTo>
                  <a:pt x="3276" y="5377"/>
                </a:lnTo>
                <a:lnTo>
                  <a:pt x="1251" y="6231"/>
                </a:lnTo>
                <a:lnTo>
                  <a:pt x="1437" y="4041"/>
                </a:lnTo>
                <a:lnTo>
                  <a:pt x="0" y="2380"/>
                </a:lnTo>
                <a:lnTo>
                  <a:pt x="2140" y="1880"/>
                </a:lnTo>
                <a:lnTo>
                  <a:pt x="3276" y="0"/>
                </a:lnTo>
                <a:close/>
              </a:path>
            </a:pathLst>
          </a:custGeom>
          <a:solidFill>
            <a:schemeClr val="accent2"/>
          </a:solidFill>
          <a:ln w="12700" cap="flat">
            <a:solidFill>
              <a:srgbClr val="231915"/>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Oval 6"/>
          <p:cNvSpPr>
            <a:spLocks noChangeArrowheads="1"/>
          </p:cNvSpPr>
          <p:nvPr/>
        </p:nvSpPr>
        <p:spPr bwMode="auto">
          <a:xfrm>
            <a:off x="5352983" y="1606252"/>
            <a:ext cx="1122964" cy="1124394"/>
          </a:xfrm>
          <a:prstGeom prst="ellipse">
            <a:avLst/>
          </a:prstGeom>
          <a:solidFill>
            <a:schemeClr val="tx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Oval 7"/>
          <p:cNvSpPr>
            <a:spLocks noChangeArrowheads="1"/>
          </p:cNvSpPr>
          <p:nvPr/>
        </p:nvSpPr>
        <p:spPr bwMode="auto">
          <a:xfrm>
            <a:off x="7201225" y="2950948"/>
            <a:ext cx="1122964" cy="1124394"/>
          </a:xfrm>
          <a:prstGeom prst="ellipse">
            <a:avLst/>
          </a:pr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Oval 8"/>
          <p:cNvSpPr>
            <a:spLocks noChangeArrowheads="1"/>
          </p:cNvSpPr>
          <p:nvPr/>
        </p:nvSpPr>
        <p:spPr bwMode="auto">
          <a:xfrm>
            <a:off x="6495975" y="5126779"/>
            <a:ext cx="1122964" cy="1122964"/>
          </a:xfrm>
          <a:prstGeom prst="ellipse">
            <a:avLst/>
          </a:prstGeom>
          <a:solidFill>
            <a:schemeClr val="tx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Oval 9"/>
          <p:cNvSpPr>
            <a:spLocks noChangeArrowheads="1"/>
          </p:cNvSpPr>
          <p:nvPr/>
        </p:nvSpPr>
        <p:spPr bwMode="auto">
          <a:xfrm>
            <a:off x="4209993" y="5126779"/>
            <a:ext cx="1122964" cy="1122964"/>
          </a:xfrm>
          <a:prstGeom prst="ellipse">
            <a:avLst/>
          </a:prstGeom>
          <a:solidFill>
            <a:schemeClr val="tx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Oval 10"/>
          <p:cNvSpPr>
            <a:spLocks noChangeArrowheads="1"/>
          </p:cNvSpPr>
          <p:nvPr/>
        </p:nvSpPr>
        <p:spPr bwMode="auto">
          <a:xfrm>
            <a:off x="3504743" y="2950948"/>
            <a:ext cx="1122964" cy="1124394"/>
          </a:xfrm>
          <a:prstGeom prst="ellipse">
            <a:avLst/>
          </a:prstGeom>
          <a:solidFill>
            <a:schemeClr val="bg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矩形 35"/>
          <p:cNvSpPr/>
          <p:nvPr/>
        </p:nvSpPr>
        <p:spPr>
          <a:xfrm>
            <a:off x="5438175" y="1691601"/>
            <a:ext cx="963545" cy="953693"/>
          </a:xfrm>
          <a:prstGeom prst="rect">
            <a:avLst/>
          </a:prstGeom>
          <a:solidFill>
            <a:schemeClr val="bg2"/>
          </a:solidFill>
        </p:spPr>
        <p:txBody>
          <a:bodyPr wrap="square">
            <a:spAutoFit/>
          </a:bodyPr>
          <a:lstStyle/>
          <a:p>
            <a:pPr algn="ctr"/>
            <a:r>
              <a:rPr lang="zh-CN" altLang="en-US" sz="2400" b="1" dirty="0">
                <a:solidFill>
                  <a:schemeClr val="accent2"/>
                </a:solidFill>
                <a:latin typeface="+mj-ea"/>
                <a:ea typeface="+mj-ea"/>
              </a:rPr>
              <a:t>企业愿景</a:t>
            </a:r>
          </a:p>
        </p:txBody>
      </p:sp>
      <p:sp>
        <p:nvSpPr>
          <p:cNvPr id="37" name="矩形 36"/>
          <p:cNvSpPr/>
          <p:nvPr/>
        </p:nvSpPr>
        <p:spPr>
          <a:xfrm>
            <a:off x="7286391" y="3080181"/>
            <a:ext cx="963545" cy="953693"/>
          </a:xfrm>
          <a:prstGeom prst="rect">
            <a:avLst/>
          </a:prstGeom>
        </p:spPr>
        <p:txBody>
          <a:bodyPr wrap="square">
            <a:spAutoFit/>
          </a:bodyPr>
          <a:lstStyle/>
          <a:p>
            <a:pPr algn="ctr"/>
            <a:r>
              <a:rPr lang="zh-CN" altLang="en-US" sz="2400" b="1" dirty="0">
                <a:solidFill>
                  <a:schemeClr val="accent2"/>
                </a:solidFill>
                <a:latin typeface="+mj-ea"/>
                <a:ea typeface="+mj-ea"/>
              </a:rPr>
              <a:t>经营理念</a:t>
            </a:r>
          </a:p>
        </p:txBody>
      </p:sp>
      <p:sp>
        <p:nvSpPr>
          <p:cNvPr id="38" name="矩形 37"/>
          <p:cNvSpPr/>
          <p:nvPr/>
        </p:nvSpPr>
        <p:spPr>
          <a:xfrm>
            <a:off x="6590741" y="5259571"/>
            <a:ext cx="963545" cy="953693"/>
          </a:xfrm>
          <a:prstGeom prst="rect">
            <a:avLst/>
          </a:prstGeom>
          <a:solidFill>
            <a:schemeClr val="bg2"/>
          </a:solidFill>
        </p:spPr>
        <p:txBody>
          <a:bodyPr wrap="square">
            <a:spAutoFit/>
          </a:bodyPr>
          <a:lstStyle/>
          <a:p>
            <a:pPr algn="ctr"/>
            <a:r>
              <a:rPr lang="zh-CN" altLang="en-US" sz="2400" b="1" dirty="0">
                <a:solidFill>
                  <a:schemeClr val="accent2"/>
                </a:solidFill>
                <a:latin typeface="+mj-ea"/>
                <a:ea typeface="+mj-ea"/>
              </a:rPr>
              <a:t>四个全面</a:t>
            </a:r>
          </a:p>
        </p:txBody>
      </p:sp>
      <p:sp>
        <p:nvSpPr>
          <p:cNvPr id="39" name="矩形 38"/>
          <p:cNvSpPr/>
          <p:nvPr/>
        </p:nvSpPr>
        <p:spPr>
          <a:xfrm>
            <a:off x="4263463" y="5252873"/>
            <a:ext cx="963545" cy="953693"/>
          </a:xfrm>
          <a:prstGeom prst="rect">
            <a:avLst/>
          </a:prstGeom>
          <a:solidFill>
            <a:schemeClr val="bg2"/>
          </a:solidFill>
        </p:spPr>
        <p:txBody>
          <a:bodyPr wrap="square">
            <a:spAutoFit/>
          </a:bodyPr>
          <a:lstStyle/>
          <a:p>
            <a:pPr algn="ctr"/>
            <a:r>
              <a:rPr lang="zh-CN" altLang="en-US" sz="2400" b="1" dirty="0">
                <a:solidFill>
                  <a:schemeClr val="accent2"/>
                </a:solidFill>
                <a:latin typeface="+mj-ea"/>
                <a:ea typeface="+mj-ea"/>
              </a:rPr>
              <a:t>质量方针</a:t>
            </a:r>
          </a:p>
        </p:txBody>
      </p:sp>
      <p:sp>
        <p:nvSpPr>
          <p:cNvPr id="40" name="矩形 39"/>
          <p:cNvSpPr/>
          <p:nvPr/>
        </p:nvSpPr>
        <p:spPr>
          <a:xfrm>
            <a:off x="3558634" y="3048855"/>
            <a:ext cx="963545" cy="953693"/>
          </a:xfrm>
          <a:prstGeom prst="rect">
            <a:avLst/>
          </a:prstGeom>
        </p:spPr>
        <p:txBody>
          <a:bodyPr wrap="square">
            <a:spAutoFit/>
          </a:bodyPr>
          <a:lstStyle/>
          <a:p>
            <a:pPr algn="ctr"/>
            <a:r>
              <a:rPr lang="zh-CN" altLang="en-US" sz="2400" b="1" dirty="0">
                <a:solidFill>
                  <a:schemeClr val="accent2"/>
                </a:solidFill>
                <a:latin typeface="+mj-ea"/>
                <a:ea typeface="+mj-ea"/>
              </a:rPr>
              <a:t>企业纲领</a:t>
            </a:r>
          </a:p>
        </p:txBody>
      </p:sp>
      <p:sp>
        <p:nvSpPr>
          <p:cNvPr id="41" name="TextBox 24"/>
          <p:cNvSpPr txBox="1"/>
          <p:nvPr/>
        </p:nvSpPr>
        <p:spPr>
          <a:xfrm>
            <a:off x="5249720" y="4629465"/>
            <a:ext cx="1210588" cy="400110"/>
          </a:xfrm>
          <a:prstGeom prst="rect">
            <a:avLst/>
          </a:prstGeom>
          <a:noFill/>
        </p:spPr>
        <p:txBody>
          <a:bodyPr wrap="none" rtlCol="0">
            <a:spAutoFit/>
          </a:bodyPr>
          <a:lstStyle>
            <a:defPPr>
              <a:defRPr lang="zh-CN"/>
            </a:defPPr>
            <a:lvl1pPr>
              <a:defRPr sz="2800" b="1">
                <a:solidFill>
                  <a:schemeClr val="bg1"/>
                </a:solidFill>
                <a:latin typeface="+mn-ea"/>
                <a:ea typeface="+mn-ea"/>
              </a:defRPr>
            </a:lvl1pPr>
          </a:lstStyle>
          <a:p>
            <a:pPr algn="ctr"/>
            <a:r>
              <a:rPr lang="zh-CN" altLang="en-US" sz="2000" dirty="0">
                <a:solidFill>
                  <a:schemeClr val="bg2"/>
                </a:solidFill>
              </a:rPr>
              <a:t>企业文化</a:t>
            </a:r>
          </a:p>
        </p:txBody>
      </p:sp>
      <p:pic>
        <p:nvPicPr>
          <p:cNvPr id="42" name="Picture 3" descr="E:\WPS上传PPT\中国风公司简介\导出2\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577" y="3260868"/>
            <a:ext cx="1583160" cy="14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1382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短期盈利计划</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矩形 37"/>
          <p:cNvSpPr/>
          <p:nvPr/>
        </p:nvSpPr>
        <p:spPr>
          <a:xfrm>
            <a:off x="323850" y="5093149"/>
            <a:ext cx="11520000" cy="685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cxnSpLocks/>
            <a:stCxn id="38" idx="1"/>
          </p:cNvCxnSpPr>
          <p:nvPr/>
        </p:nvCxnSpPr>
        <p:spPr>
          <a:xfrm flipV="1">
            <a:off x="323850" y="5431177"/>
            <a:ext cx="11520000" cy="476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06940" y="5225251"/>
            <a:ext cx="411852" cy="411852"/>
          </a:xfrm>
          <a:prstGeom prst="ellipse">
            <a:avLst/>
          </a:prstGeom>
          <a:solidFill>
            <a:schemeClr val="accent4"/>
          </a:soli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endParaRPr>
          </a:p>
        </p:txBody>
      </p:sp>
      <p:sp>
        <p:nvSpPr>
          <p:cNvPr id="41" name="椭圆 40"/>
          <p:cNvSpPr/>
          <p:nvPr/>
        </p:nvSpPr>
        <p:spPr>
          <a:xfrm>
            <a:off x="2930029" y="5225251"/>
            <a:ext cx="411852" cy="411852"/>
          </a:xfrm>
          <a:prstGeom prst="ellipse">
            <a:avLst/>
          </a:prstGeom>
          <a:solidFill>
            <a:schemeClr val="accent4"/>
          </a:soli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endParaRPr>
          </a:p>
        </p:txBody>
      </p:sp>
      <p:sp>
        <p:nvSpPr>
          <p:cNvPr id="42" name="椭圆 41"/>
          <p:cNvSpPr/>
          <p:nvPr/>
        </p:nvSpPr>
        <p:spPr>
          <a:xfrm>
            <a:off x="5882357" y="5225251"/>
            <a:ext cx="411852" cy="411852"/>
          </a:xfrm>
          <a:prstGeom prst="ellipse">
            <a:avLst/>
          </a:prstGeom>
          <a:solidFill>
            <a:schemeClr val="accent4"/>
          </a:soli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endParaRPr>
          </a:p>
        </p:txBody>
      </p:sp>
      <p:sp>
        <p:nvSpPr>
          <p:cNvPr id="43" name="椭圆 42"/>
          <p:cNvSpPr/>
          <p:nvPr/>
        </p:nvSpPr>
        <p:spPr>
          <a:xfrm>
            <a:off x="8235656" y="5225251"/>
            <a:ext cx="411852" cy="411852"/>
          </a:xfrm>
          <a:prstGeom prst="ellipse">
            <a:avLst/>
          </a:prstGeom>
          <a:solidFill>
            <a:schemeClr val="accent4"/>
          </a:soli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endParaRPr>
          </a:p>
        </p:txBody>
      </p:sp>
      <p:grpSp>
        <p:nvGrpSpPr>
          <p:cNvPr id="44" name="组合 43"/>
          <p:cNvGrpSpPr/>
          <p:nvPr/>
        </p:nvGrpSpPr>
        <p:grpSpPr>
          <a:xfrm>
            <a:off x="968395" y="1423587"/>
            <a:ext cx="88941" cy="3801664"/>
            <a:chOff x="968395" y="1955061"/>
            <a:chExt cx="88941" cy="3801664"/>
          </a:xfrm>
          <a:solidFill>
            <a:schemeClr val="bg1"/>
          </a:solidFill>
        </p:grpSpPr>
        <p:cxnSp>
          <p:nvCxnSpPr>
            <p:cNvPr id="45" name="直接连接符 44"/>
            <p:cNvCxnSpPr/>
            <p:nvPr/>
          </p:nvCxnSpPr>
          <p:spPr>
            <a:xfrm flipV="1">
              <a:off x="1012866" y="2476500"/>
              <a:ext cx="0" cy="3280225"/>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968395" y="1955061"/>
              <a:ext cx="88941" cy="70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091483" y="3053887"/>
            <a:ext cx="88941" cy="2171366"/>
            <a:chOff x="3854687" y="3585361"/>
            <a:chExt cx="88941" cy="2171366"/>
          </a:xfrm>
          <a:solidFill>
            <a:schemeClr val="bg1"/>
          </a:solidFill>
        </p:grpSpPr>
        <p:cxnSp>
          <p:nvCxnSpPr>
            <p:cNvPr id="48" name="直接连接符 47"/>
            <p:cNvCxnSpPr>
              <a:cxnSpLocks/>
            </p:cNvCxnSpPr>
            <p:nvPr/>
          </p:nvCxnSpPr>
          <p:spPr>
            <a:xfrm flipV="1">
              <a:off x="3899159" y="3710962"/>
              <a:ext cx="0" cy="2045765"/>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854687" y="3585361"/>
              <a:ext cx="88941" cy="70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043812" y="1202358"/>
            <a:ext cx="88941" cy="4022894"/>
            <a:chOff x="6740981" y="1733832"/>
            <a:chExt cx="88941" cy="4022894"/>
          </a:xfrm>
          <a:solidFill>
            <a:schemeClr val="bg1"/>
          </a:solidFill>
        </p:grpSpPr>
        <p:cxnSp>
          <p:nvCxnSpPr>
            <p:cNvPr id="51" name="直接连接符 50"/>
            <p:cNvCxnSpPr/>
            <p:nvPr/>
          </p:nvCxnSpPr>
          <p:spPr>
            <a:xfrm flipV="1">
              <a:off x="6785452" y="2322962"/>
              <a:ext cx="0" cy="343376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740981" y="1733832"/>
              <a:ext cx="88941" cy="70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397110" y="2707026"/>
            <a:ext cx="88941" cy="2518226"/>
            <a:chOff x="9627272" y="3238500"/>
            <a:chExt cx="88941" cy="2518226"/>
          </a:xfrm>
          <a:solidFill>
            <a:schemeClr val="bg1"/>
          </a:solidFill>
        </p:grpSpPr>
        <p:cxnSp>
          <p:nvCxnSpPr>
            <p:cNvPr id="54" name="直接连接符 53"/>
            <p:cNvCxnSpPr/>
            <p:nvPr/>
          </p:nvCxnSpPr>
          <p:spPr>
            <a:xfrm flipV="1">
              <a:off x="9671744" y="3238500"/>
              <a:ext cx="0" cy="251822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9627272" y="3238500"/>
              <a:ext cx="88941" cy="70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矩形 56"/>
          <p:cNvSpPr/>
          <p:nvPr/>
        </p:nvSpPr>
        <p:spPr>
          <a:xfrm>
            <a:off x="1101807" y="1667263"/>
            <a:ext cx="2555793" cy="923330"/>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通过某某项目盈利，虽不是长久之计，但在短期内可以减少资金压力。</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101807" y="1350142"/>
            <a:ext cx="1567108"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盈利项目一</a:t>
            </a:r>
          </a:p>
        </p:txBody>
      </p:sp>
      <p:sp>
        <p:nvSpPr>
          <p:cNvPr id="59" name="矩形 58"/>
          <p:cNvSpPr/>
          <p:nvPr/>
        </p:nvSpPr>
        <p:spPr>
          <a:xfrm>
            <a:off x="3266116" y="3370142"/>
            <a:ext cx="2476958" cy="923330"/>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每年</a:t>
            </a:r>
            <a:r>
              <a:rPr lang="en-US" altLang="zh-CN" dirty="0">
                <a:solidFill>
                  <a:schemeClr val="accent1"/>
                </a:solidFill>
                <a:latin typeface="微软雅黑" panose="020B0503020204020204" pitchFamily="34" charset="-122"/>
                <a:ea typeface="微软雅黑" panose="020B0503020204020204" pitchFamily="34" charset="-122"/>
              </a:rPr>
              <a:t>4</a:t>
            </a:r>
            <a:r>
              <a:rPr lang="zh-CN" altLang="en-US" dirty="0">
                <a:solidFill>
                  <a:schemeClr val="accent1"/>
                </a:solidFill>
                <a:latin typeface="微软雅黑" panose="020B0503020204020204" pitchFamily="34" charset="-122"/>
                <a:ea typeface="微软雅黑" panose="020B0503020204020204" pitchFamily="34" charset="-122"/>
              </a:rPr>
              <a:t>－</a:t>
            </a:r>
            <a:r>
              <a:rPr lang="en-US" altLang="zh-CN" dirty="0">
                <a:solidFill>
                  <a:schemeClr val="accent1"/>
                </a:solidFill>
                <a:latin typeface="微软雅黑" panose="020B0503020204020204" pitchFamily="34" charset="-122"/>
                <a:ea typeface="微软雅黑" panose="020B0503020204020204" pitchFamily="34" charset="-122"/>
              </a:rPr>
              <a:t>6</a:t>
            </a:r>
            <a:r>
              <a:rPr lang="zh-CN" altLang="en-US" dirty="0">
                <a:solidFill>
                  <a:schemeClr val="accent1"/>
                </a:solidFill>
                <a:latin typeface="微软雅黑" panose="020B0503020204020204" pitchFamily="34" charset="-122"/>
                <a:ea typeface="微软雅黑" panose="020B0503020204020204" pitchFamily="34" charset="-122"/>
              </a:rPr>
              <a:t>月，可以做某某项目，减轻压力，创造部分收入。</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266116" y="3036980"/>
            <a:ext cx="1467068"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季节性项目</a:t>
            </a:r>
          </a:p>
        </p:txBody>
      </p:sp>
      <p:sp>
        <p:nvSpPr>
          <p:cNvPr id="61" name="矩形 60"/>
          <p:cNvSpPr/>
          <p:nvPr/>
        </p:nvSpPr>
        <p:spPr>
          <a:xfrm>
            <a:off x="6177223" y="1432794"/>
            <a:ext cx="2907857" cy="646331"/>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与某某平台合作，做某某某业务获取收益</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177224" y="1115673"/>
            <a:ext cx="1980029"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与某某平台全作</a:t>
            </a:r>
          </a:p>
        </p:txBody>
      </p:sp>
      <p:sp>
        <p:nvSpPr>
          <p:cNvPr id="63" name="矩形 62"/>
          <p:cNvSpPr/>
          <p:nvPr/>
        </p:nvSpPr>
        <p:spPr>
          <a:xfrm>
            <a:off x="8530523" y="2887101"/>
            <a:ext cx="2907386" cy="646331"/>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与某某公司业务互补，与其合作获得部分收益。</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530523" y="2618107"/>
            <a:ext cx="1980029"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与某某公司合作</a:t>
            </a:r>
          </a:p>
        </p:txBody>
      </p:sp>
    </p:spTree>
    <p:extLst>
      <p:ext uri="{BB962C8B-B14F-4D97-AF65-F5344CB8AC3E}">
        <p14:creationId xmlns:p14="http://schemas.microsoft.com/office/powerpoint/2010/main" val="1489648763"/>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市场拓展计划</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0"/>
          <p:cNvSpPr txBox="1"/>
          <p:nvPr/>
        </p:nvSpPr>
        <p:spPr>
          <a:xfrm>
            <a:off x="7843124" y="2168451"/>
            <a:ext cx="3918212" cy="369332"/>
          </a:xfrm>
          <a:prstGeom prst="rect">
            <a:avLst/>
          </a:prstGeom>
          <a:noFill/>
        </p:spPr>
        <p:txBody>
          <a:bodyPr wrap="square" rtlCol="0">
            <a:spAutoFit/>
          </a:bodyPr>
          <a:lstStyle>
            <a:defPPr>
              <a:defRPr lang="zh-CN"/>
            </a:defPPr>
            <a:lvl1pPr>
              <a:defRPr>
                <a:solidFill>
                  <a:schemeClr val="accent1"/>
                </a:solidFill>
                <a:latin typeface="微软雅黑" pitchFamily="34" charset="-122"/>
                <a:ea typeface="微软雅黑" pitchFamily="34" charset="-122"/>
              </a:defRPr>
            </a:lvl1pPr>
          </a:lstStyle>
          <a:p>
            <a:r>
              <a:rPr lang="en-US" altLang="zh-CN" dirty="0">
                <a:solidFill>
                  <a:schemeClr val="tx1"/>
                </a:solidFill>
              </a:rPr>
              <a:t>●</a:t>
            </a:r>
            <a:r>
              <a:rPr lang="zh-CN" altLang="en-US" dirty="0">
                <a:solidFill>
                  <a:schemeClr val="tx1"/>
                </a:solidFill>
              </a:rPr>
              <a:t>百度、优酷、腾迅视频的网络推广</a:t>
            </a:r>
          </a:p>
        </p:txBody>
      </p:sp>
      <p:sp>
        <p:nvSpPr>
          <p:cNvPr id="27" name="Freeform 5"/>
          <p:cNvSpPr>
            <a:spLocks noEditPoints="1"/>
          </p:cNvSpPr>
          <p:nvPr/>
        </p:nvSpPr>
        <p:spPr bwMode="auto">
          <a:xfrm>
            <a:off x="802561" y="1800225"/>
            <a:ext cx="4779963" cy="4281488"/>
          </a:xfrm>
          <a:custGeom>
            <a:avLst/>
            <a:gdLst>
              <a:gd name="T0" fmla="*/ 1419 w 4728"/>
              <a:gd name="T1" fmla="*/ 121 h 4244"/>
              <a:gd name="T2" fmla="*/ 1301 w 4728"/>
              <a:gd name="T3" fmla="*/ 0 h 4244"/>
              <a:gd name="T4" fmla="*/ 126 w 4728"/>
              <a:gd name="T5" fmla="*/ 0 h 4244"/>
              <a:gd name="T6" fmla="*/ 0 w 4728"/>
              <a:gd name="T7" fmla="*/ 154 h 4244"/>
              <a:gd name="T8" fmla="*/ 195 w 4728"/>
              <a:gd name="T9" fmla="*/ 293 h 4244"/>
              <a:gd name="T10" fmla="*/ 1163 w 4728"/>
              <a:gd name="T11" fmla="*/ 293 h 4244"/>
              <a:gd name="T12" fmla="*/ 1198 w 4728"/>
              <a:gd name="T13" fmla="*/ 498 h 4244"/>
              <a:gd name="T14" fmla="*/ 1602 w 4728"/>
              <a:gd name="T15" fmla="*/ 3146 h 4244"/>
              <a:gd name="T16" fmla="*/ 1638 w 4728"/>
              <a:gd name="T17" fmla="*/ 3278 h 4244"/>
              <a:gd name="T18" fmla="*/ 1747 w 4728"/>
              <a:gd name="T19" fmla="*/ 3358 h 4244"/>
              <a:gd name="T20" fmla="*/ 4569 w 4728"/>
              <a:gd name="T21" fmla="*/ 3358 h 4244"/>
              <a:gd name="T22" fmla="*/ 4678 w 4728"/>
              <a:gd name="T23" fmla="*/ 3278 h 4244"/>
              <a:gd name="T24" fmla="*/ 4714 w 4728"/>
              <a:gd name="T25" fmla="*/ 3146 h 4244"/>
              <a:gd name="T26" fmla="*/ 4728 w 4728"/>
              <a:gd name="T27" fmla="*/ 3049 h 4244"/>
              <a:gd name="T28" fmla="*/ 1873 w 4728"/>
              <a:gd name="T29" fmla="*/ 3049 h 4244"/>
              <a:gd name="T30" fmla="*/ 1419 w 4728"/>
              <a:gd name="T31" fmla="*/ 121 h 4244"/>
              <a:gd name="T32" fmla="*/ 3982 w 4728"/>
              <a:gd name="T33" fmla="*/ 3548 h 4244"/>
              <a:gd name="T34" fmla="*/ 4330 w 4728"/>
              <a:gd name="T35" fmla="*/ 3896 h 4244"/>
              <a:gd name="T36" fmla="*/ 3982 w 4728"/>
              <a:gd name="T37" fmla="*/ 4244 h 4244"/>
              <a:gd name="T38" fmla="*/ 3634 w 4728"/>
              <a:gd name="T39" fmla="*/ 3896 h 4244"/>
              <a:gd name="T40" fmla="*/ 3982 w 4728"/>
              <a:gd name="T41" fmla="*/ 3548 h 4244"/>
              <a:gd name="T42" fmla="*/ 2469 w 4728"/>
              <a:gd name="T43" fmla="*/ 3536 h 4244"/>
              <a:gd name="T44" fmla="*/ 2817 w 4728"/>
              <a:gd name="T45" fmla="*/ 3884 h 4244"/>
              <a:gd name="T46" fmla="*/ 2469 w 4728"/>
              <a:gd name="T47" fmla="*/ 4232 h 4244"/>
              <a:gd name="T48" fmla="*/ 2121 w 4728"/>
              <a:gd name="T49" fmla="*/ 3884 h 4244"/>
              <a:gd name="T50" fmla="*/ 2469 w 4728"/>
              <a:gd name="T51" fmla="*/ 3536 h 4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8" h="4244">
                <a:moveTo>
                  <a:pt x="1419" y="121"/>
                </a:moveTo>
                <a:cubicBezTo>
                  <a:pt x="1405" y="30"/>
                  <a:pt x="1355" y="0"/>
                  <a:pt x="1301" y="0"/>
                </a:cubicBezTo>
                <a:lnTo>
                  <a:pt x="126" y="0"/>
                </a:lnTo>
                <a:cubicBezTo>
                  <a:pt x="54" y="0"/>
                  <a:pt x="0" y="35"/>
                  <a:pt x="0" y="154"/>
                </a:cubicBezTo>
                <a:cubicBezTo>
                  <a:pt x="0" y="280"/>
                  <a:pt x="123" y="294"/>
                  <a:pt x="195" y="293"/>
                </a:cubicBezTo>
                <a:lnTo>
                  <a:pt x="1163" y="293"/>
                </a:lnTo>
                <a:cubicBezTo>
                  <a:pt x="1176" y="331"/>
                  <a:pt x="1190" y="443"/>
                  <a:pt x="1198" y="498"/>
                </a:cubicBezTo>
                <a:cubicBezTo>
                  <a:pt x="1322" y="1376"/>
                  <a:pt x="1468" y="2269"/>
                  <a:pt x="1602" y="3146"/>
                </a:cubicBezTo>
                <a:cubicBezTo>
                  <a:pt x="1610" y="3199"/>
                  <a:pt x="1622" y="3238"/>
                  <a:pt x="1638" y="3278"/>
                </a:cubicBezTo>
                <a:cubicBezTo>
                  <a:pt x="1657" y="3324"/>
                  <a:pt x="1698" y="3358"/>
                  <a:pt x="1747" y="3358"/>
                </a:cubicBezTo>
                <a:cubicBezTo>
                  <a:pt x="2688" y="3358"/>
                  <a:pt x="3628" y="3358"/>
                  <a:pt x="4569" y="3358"/>
                </a:cubicBezTo>
                <a:cubicBezTo>
                  <a:pt x="4618" y="3358"/>
                  <a:pt x="4659" y="3324"/>
                  <a:pt x="4678" y="3278"/>
                </a:cubicBezTo>
                <a:cubicBezTo>
                  <a:pt x="4694" y="3238"/>
                  <a:pt x="4706" y="3199"/>
                  <a:pt x="4714" y="3146"/>
                </a:cubicBezTo>
                <a:cubicBezTo>
                  <a:pt x="4719" y="3113"/>
                  <a:pt x="4723" y="3081"/>
                  <a:pt x="4728" y="3049"/>
                </a:cubicBezTo>
                <a:cubicBezTo>
                  <a:pt x="3776" y="3049"/>
                  <a:pt x="2825" y="3049"/>
                  <a:pt x="1873" y="3049"/>
                </a:cubicBezTo>
                <a:cubicBezTo>
                  <a:pt x="1713" y="2016"/>
                  <a:pt x="1568" y="1120"/>
                  <a:pt x="1419" y="121"/>
                </a:cubicBezTo>
                <a:close/>
                <a:moveTo>
                  <a:pt x="3982" y="3548"/>
                </a:moveTo>
                <a:cubicBezTo>
                  <a:pt x="4174" y="3548"/>
                  <a:pt x="4330" y="3704"/>
                  <a:pt x="4330" y="3896"/>
                </a:cubicBezTo>
                <a:cubicBezTo>
                  <a:pt x="4330" y="4089"/>
                  <a:pt x="4174" y="4244"/>
                  <a:pt x="3982" y="4244"/>
                </a:cubicBezTo>
                <a:cubicBezTo>
                  <a:pt x="3789" y="4244"/>
                  <a:pt x="3634" y="4089"/>
                  <a:pt x="3634" y="3896"/>
                </a:cubicBezTo>
                <a:cubicBezTo>
                  <a:pt x="3634" y="3704"/>
                  <a:pt x="3789" y="3548"/>
                  <a:pt x="3982" y="3548"/>
                </a:cubicBezTo>
                <a:close/>
                <a:moveTo>
                  <a:pt x="2469" y="3536"/>
                </a:moveTo>
                <a:cubicBezTo>
                  <a:pt x="2661" y="3536"/>
                  <a:pt x="2817" y="3692"/>
                  <a:pt x="2817" y="3884"/>
                </a:cubicBezTo>
                <a:cubicBezTo>
                  <a:pt x="2817" y="4076"/>
                  <a:pt x="2661" y="4232"/>
                  <a:pt x="2469" y="4232"/>
                </a:cubicBezTo>
                <a:cubicBezTo>
                  <a:pt x="2276" y="4232"/>
                  <a:pt x="2121" y="4076"/>
                  <a:pt x="2121" y="3884"/>
                </a:cubicBezTo>
                <a:cubicBezTo>
                  <a:pt x="2121" y="3692"/>
                  <a:pt x="2276" y="3536"/>
                  <a:pt x="2469" y="35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6"/>
          <p:cNvSpPr>
            <a:spLocks/>
          </p:cNvSpPr>
          <p:nvPr/>
        </p:nvSpPr>
        <p:spPr bwMode="auto">
          <a:xfrm>
            <a:off x="2323386" y="2100263"/>
            <a:ext cx="3998913" cy="512763"/>
          </a:xfrm>
          <a:custGeom>
            <a:avLst/>
            <a:gdLst>
              <a:gd name="T0" fmla="*/ 3818 w 3954"/>
              <a:gd name="T1" fmla="*/ 509 h 509"/>
              <a:gd name="T2" fmla="*/ 3954 w 3954"/>
              <a:gd name="T3" fmla="*/ 0 h 509"/>
              <a:gd name="T4" fmla="*/ 0 w 3954"/>
              <a:gd name="T5" fmla="*/ 0 h 509"/>
              <a:gd name="T6" fmla="*/ 77 w 3954"/>
              <a:gd name="T7" fmla="*/ 509 h 509"/>
              <a:gd name="T8" fmla="*/ 3818 w 3954"/>
              <a:gd name="T9" fmla="*/ 509 h 509"/>
            </a:gdLst>
            <a:ahLst/>
            <a:cxnLst>
              <a:cxn ang="0">
                <a:pos x="T0" y="T1"/>
              </a:cxn>
              <a:cxn ang="0">
                <a:pos x="T2" y="T3"/>
              </a:cxn>
              <a:cxn ang="0">
                <a:pos x="T4" y="T5"/>
              </a:cxn>
              <a:cxn ang="0">
                <a:pos x="T6" y="T7"/>
              </a:cxn>
              <a:cxn ang="0">
                <a:pos x="T8" y="T9"/>
              </a:cxn>
            </a:cxnLst>
            <a:rect l="0" t="0" r="r" b="b"/>
            <a:pathLst>
              <a:path w="3954" h="509">
                <a:moveTo>
                  <a:pt x="3818" y="509"/>
                </a:moveTo>
                <a:lnTo>
                  <a:pt x="3954" y="0"/>
                </a:lnTo>
                <a:lnTo>
                  <a:pt x="0" y="0"/>
                </a:lnTo>
                <a:lnTo>
                  <a:pt x="77" y="509"/>
                </a:lnTo>
                <a:lnTo>
                  <a:pt x="3818" y="5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7"/>
          <p:cNvSpPr>
            <a:spLocks/>
          </p:cNvSpPr>
          <p:nvPr/>
        </p:nvSpPr>
        <p:spPr bwMode="auto">
          <a:xfrm>
            <a:off x="2410699" y="2665413"/>
            <a:ext cx="3759200" cy="488950"/>
          </a:xfrm>
          <a:custGeom>
            <a:avLst/>
            <a:gdLst>
              <a:gd name="T0" fmla="*/ 3589 w 3719"/>
              <a:gd name="T1" fmla="*/ 485 h 485"/>
              <a:gd name="T2" fmla="*/ 3719 w 3719"/>
              <a:gd name="T3" fmla="*/ 0 h 485"/>
              <a:gd name="T4" fmla="*/ 0 w 3719"/>
              <a:gd name="T5" fmla="*/ 0 h 485"/>
              <a:gd name="T6" fmla="*/ 73 w 3719"/>
              <a:gd name="T7" fmla="*/ 485 h 485"/>
              <a:gd name="T8" fmla="*/ 3589 w 3719"/>
              <a:gd name="T9" fmla="*/ 485 h 485"/>
            </a:gdLst>
            <a:ahLst/>
            <a:cxnLst>
              <a:cxn ang="0">
                <a:pos x="T0" y="T1"/>
              </a:cxn>
              <a:cxn ang="0">
                <a:pos x="T2" y="T3"/>
              </a:cxn>
              <a:cxn ang="0">
                <a:pos x="T4" y="T5"/>
              </a:cxn>
              <a:cxn ang="0">
                <a:pos x="T6" y="T7"/>
              </a:cxn>
              <a:cxn ang="0">
                <a:pos x="T8" y="T9"/>
              </a:cxn>
            </a:cxnLst>
            <a:rect l="0" t="0" r="r" b="b"/>
            <a:pathLst>
              <a:path w="3719" h="485">
                <a:moveTo>
                  <a:pt x="3589" y="485"/>
                </a:moveTo>
                <a:lnTo>
                  <a:pt x="3719" y="0"/>
                </a:lnTo>
                <a:lnTo>
                  <a:pt x="0" y="0"/>
                </a:lnTo>
                <a:lnTo>
                  <a:pt x="73" y="485"/>
                </a:lnTo>
                <a:lnTo>
                  <a:pt x="3589" y="48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8"/>
          <p:cNvSpPr>
            <a:spLocks/>
          </p:cNvSpPr>
          <p:nvPr/>
        </p:nvSpPr>
        <p:spPr bwMode="auto">
          <a:xfrm>
            <a:off x="2491661" y="3208338"/>
            <a:ext cx="3532188" cy="488950"/>
          </a:xfrm>
          <a:custGeom>
            <a:avLst/>
            <a:gdLst>
              <a:gd name="T0" fmla="*/ 3364 w 3494"/>
              <a:gd name="T1" fmla="*/ 485 h 485"/>
              <a:gd name="T2" fmla="*/ 3494 w 3494"/>
              <a:gd name="T3" fmla="*/ 0 h 485"/>
              <a:gd name="T4" fmla="*/ 0 w 3494"/>
              <a:gd name="T5" fmla="*/ 0 h 485"/>
              <a:gd name="T6" fmla="*/ 73 w 3494"/>
              <a:gd name="T7" fmla="*/ 485 h 485"/>
              <a:gd name="T8" fmla="*/ 3364 w 3494"/>
              <a:gd name="T9" fmla="*/ 485 h 485"/>
            </a:gdLst>
            <a:ahLst/>
            <a:cxnLst>
              <a:cxn ang="0">
                <a:pos x="T0" y="T1"/>
              </a:cxn>
              <a:cxn ang="0">
                <a:pos x="T2" y="T3"/>
              </a:cxn>
              <a:cxn ang="0">
                <a:pos x="T4" y="T5"/>
              </a:cxn>
              <a:cxn ang="0">
                <a:pos x="T6" y="T7"/>
              </a:cxn>
              <a:cxn ang="0">
                <a:pos x="T8" y="T9"/>
              </a:cxn>
            </a:cxnLst>
            <a:rect l="0" t="0" r="r" b="b"/>
            <a:pathLst>
              <a:path w="3494" h="485">
                <a:moveTo>
                  <a:pt x="3364" y="485"/>
                </a:moveTo>
                <a:lnTo>
                  <a:pt x="3494" y="0"/>
                </a:lnTo>
                <a:lnTo>
                  <a:pt x="0" y="0"/>
                </a:lnTo>
                <a:lnTo>
                  <a:pt x="73" y="485"/>
                </a:lnTo>
                <a:lnTo>
                  <a:pt x="3364" y="48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9"/>
          <p:cNvSpPr>
            <a:spLocks/>
          </p:cNvSpPr>
          <p:nvPr/>
        </p:nvSpPr>
        <p:spPr bwMode="auto">
          <a:xfrm>
            <a:off x="2574211" y="3749675"/>
            <a:ext cx="3305175" cy="490538"/>
          </a:xfrm>
          <a:custGeom>
            <a:avLst/>
            <a:gdLst>
              <a:gd name="T0" fmla="*/ 3139 w 3269"/>
              <a:gd name="T1" fmla="*/ 485 h 485"/>
              <a:gd name="T2" fmla="*/ 3269 w 3269"/>
              <a:gd name="T3" fmla="*/ 0 h 485"/>
              <a:gd name="T4" fmla="*/ 0 w 3269"/>
              <a:gd name="T5" fmla="*/ 0 h 485"/>
              <a:gd name="T6" fmla="*/ 74 w 3269"/>
              <a:gd name="T7" fmla="*/ 485 h 485"/>
              <a:gd name="T8" fmla="*/ 3139 w 3269"/>
              <a:gd name="T9" fmla="*/ 485 h 485"/>
            </a:gdLst>
            <a:ahLst/>
            <a:cxnLst>
              <a:cxn ang="0">
                <a:pos x="T0" y="T1"/>
              </a:cxn>
              <a:cxn ang="0">
                <a:pos x="T2" y="T3"/>
              </a:cxn>
              <a:cxn ang="0">
                <a:pos x="T4" y="T5"/>
              </a:cxn>
              <a:cxn ang="0">
                <a:pos x="T6" y="T7"/>
              </a:cxn>
              <a:cxn ang="0">
                <a:pos x="T8" y="T9"/>
              </a:cxn>
            </a:cxnLst>
            <a:rect l="0" t="0" r="r" b="b"/>
            <a:pathLst>
              <a:path w="3269" h="485">
                <a:moveTo>
                  <a:pt x="3139" y="485"/>
                </a:moveTo>
                <a:lnTo>
                  <a:pt x="3269" y="0"/>
                </a:lnTo>
                <a:lnTo>
                  <a:pt x="0" y="0"/>
                </a:lnTo>
                <a:lnTo>
                  <a:pt x="74" y="485"/>
                </a:lnTo>
                <a:lnTo>
                  <a:pt x="3139" y="48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0"/>
          <p:cNvSpPr>
            <a:spLocks/>
          </p:cNvSpPr>
          <p:nvPr/>
        </p:nvSpPr>
        <p:spPr bwMode="auto">
          <a:xfrm>
            <a:off x="2656761" y="4292600"/>
            <a:ext cx="3078163" cy="525463"/>
          </a:xfrm>
          <a:custGeom>
            <a:avLst/>
            <a:gdLst>
              <a:gd name="T0" fmla="*/ 78 w 3044"/>
              <a:gd name="T1" fmla="*/ 520 h 520"/>
              <a:gd name="T2" fmla="*/ 2904 w 3044"/>
              <a:gd name="T3" fmla="*/ 520 h 520"/>
              <a:gd name="T4" fmla="*/ 3044 w 3044"/>
              <a:gd name="T5" fmla="*/ 0 h 520"/>
              <a:gd name="T6" fmla="*/ 0 w 3044"/>
              <a:gd name="T7" fmla="*/ 0 h 520"/>
              <a:gd name="T8" fmla="*/ 78 w 3044"/>
              <a:gd name="T9" fmla="*/ 520 h 520"/>
            </a:gdLst>
            <a:ahLst/>
            <a:cxnLst>
              <a:cxn ang="0">
                <a:pos x="T0" y="T1"/>
              </a:cxn>
              <a:cxn ang="0">
                <a:pos x="T2" y="T3"/>
              </a:cxn>
              <a:cxn ang="0">
                <a:pos x="T4" y="T5"/>
              </a:cxn>
              <a:cxn ang="0">
                <a:pos x="T6" y="T7"/>
              </a:cxn>
              <a:cxn ang="0">
                <a:pos x="T8" y="T9"/>
              </a:cxn>
            </a:cxnLst>
            <a:rect l="0" t="0" r="r" b="b"/>
            <a:pathLst>
              <a:path w="3044" h="520">
                <a:moveTo>
                  <a:pt x="78" y="520"/>
                </a:moveTo>
                <a:lnTo>
                  <a:pt x="2904" y="520"/>
                </a:lnTo>
                <a:lnTo>
                  <a:pt x="3044" y="0"/>
                </a:lnTo>
                <a:lnTo>
                  <a:pt x="0" y="0"/>
                </a:lnTo>
                <a:lnTo>
                  <a:pt x="78" y="52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矩形 32"/>
          <p:cNvSpPr/>
          <p:nvPr/>
        </p:nvSpPr>
        <p:spPr>
          <a:xfrm>
            <a:off x="3535563" y="2118084"/>
            <a:ext cx="1415772" cy="461665"/>
          </a:xfrm>
          <a:prstGeom prst="rect">
            <a:avLst/>
          </a:prstGeom>
        </p:spPr>
        <p:txBody>
          <a:bodyPr wrap="none">
            <a:spAutoFit/>
          </a:bodyPr>
          <a:lstStyle/>
          <a:p>
            <a:r>
              <a:rPr lang="zh-CN" altLang="en-US" sz="2400" dirty="0">
                <a:solidFill>
                  <a:schemeClr val="accent2"/>
                </a:solidFill>
                <a:latin typeface="+mj-ea"/>
                <a:ea typeface="+mj-ea"/>
              </a:rPr>
              <a:t>网络推广</a:t>
            </a:r>
          </a:p>
        </p:txBody>
      </p:sp>
      <p:sp>
        <p:nvSpPr>
          <p:cNvPr id="34" name="矩形 33"/>
          <p:cNvSpPr/>
          <p:nvPr/>
        </p:nvSpPr>
        <p:spPr>
          <a:xfrm>
            <a:off x="3535563" y="2677642"/>
            <a:ext cx="1415772" cy="461665"/>
          </a:xfrm>
          <a:prstGeom prst="rect">
            <a:avLst/>
          </a:prstGeom>
        </p:spPr>
        <p:txBody>
          <a:bodyPr wrap="none">
            <a:spAutoFit/>
          </a:bodyPr>
          <a:lstStyle/>
          <a:p>
            <a:r>
              <a:rPr lang="zh-CN" altLang="en-US" sz="2400" dirty="0">
                <a:solidFill>
                  <a:schemeClr val="accent2"/>
                </a:solidFill>
                <a:latin typeface="+mj-ea"/>
                <a:ea typeface="+mj-ea"/>
              </a:rPr>
              <a:t>传媒推广</a:t>
            </a:r>
          </a:p>
        </p:txBody>
      </p:sp>
      <p:sp>
        <p:nvSpPr>
          <p:cNvPr id="35" name="矩形 34"/>
          <p:cNvSpPr/>
          <p:nvPr/>
        </p:nvSpPr>
        <p:spPr>
          <a:xfrm>
            <a:off x="3535563" y="3223553"/>
            <a:ext cx="1415772" cy="461665"/>
          </a:xfrm>
          <a:prstGeom prst="rect">
            <a:avLst/>
          </a:prstGeom>
        </p:spPr>
        <p:txBody>
          <a:bodyPr wrap="none">
            <a:spAutoFit/>
          </a:bodyPr>
          <a:lstStyle/>
          <a:p>
            <a:r>
              <a:rPr lang="zh-CN" altLang="en-US" sz="2400" dirty="0">
                <a:solidFill>
                  <a:schemeClr val="accent2"/>
                </a:solidFill>
                <a:latin typeface="+mj-ea"/>
                <a:ea typeface="+mj-ea"/>
              </a:rPr>
              <a:t>商务合作</a:t>
            </a:r>
          </a:p>
        </p:txBody>
      </p:sp>
      <p:sp>
        <p:nvSpPr>
          <p:cNvPr id="36" name="矩形 35"/>
          <p:cNvSpPr/>
          <p:nvPr/>
        </p:nvSpPr>
        <p:spPr>
          <a:xfrm>
            <a:off x="3106303" y="3769463"/>
            <a:ext cx="2031325" cy="461665"/>
          </a:xfrm>
          <a:prstGeom prst="rect">
            <a:avLst/>
          </a:prstGeom>
        </p:spPr>
        <p:txBody>
          <a:bodyPr wrap="none">
            <a:spAutoFit/>
          </a:bodyPr>
          <a:lstStyle/>
          <a:p>
            <a:r>
              <a:rPr lang="zh-CN" altLang="en-US" sz="2400" dirty="0">
                <a:solidFill>
                  <a:schemeClr val="accent2"/>
                </a:solidFill>
                <a:latin typeface="+mj-ea"/>
                <a:ea typeface="+mj-ea"/>
              </a:rPr>
              <a:t>参与各类展会</a:t>
            </a:r>
          </a:p>
        </p:txBody>
      </p:sp>
      <p:sp>
        <p:nvSpPr>
          <p:cNvPr id="37" name="矩形 36"/>
          <p:cNvSpPr/>
          <p:nvPr/>
        </p:nvSpPr>
        <p:spPr>
          <a:xfrm>
            <a:off x="3414079" y="4315374"/>
            <a:ext cx="1415772" cy="461665"/>
          </a:xfrm>
          <a:prstGeom prst="rect">
            <a:avLst/>
          </a:prstGeom>
        </p:spPr>
        <p:txBody>
          <a:bodyPr wrap="none">
            <a:spAutoFit/>
          </a:bodyPr>
          <a:lstStyle/>
          <a:p>
            <a:r>
              <a:rPr lang="zh-CN" altLang="en-US" sz="2400" dirty="0">
                <a:solidFill>
                  <a:schemeClr val="accent2"/>
                </a:solidFill>
                <a:latin typeface="+mj-ea"/>
                <a:ea typeface="+mj-ea"/>
              </a:rPr>
              <a:t>其他营销</a:t>
            </a:r>
          </a:p>
        </p:txBody>
      </p:sp>
      <p:cxnSp>
        <p:nvCxnSpPr>
          <p:cNvPr id="38" name="直接连接符 37"/>
          <p:cNvCxnSpPr/>
          <p:nvPr/>
        </p:nvCxnSpPr>
        <p:spPr bwMode="auto">
          <a:xfrm>
            <a:off x="6322299" y="2365920"/>
            <a:ext cx="151058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6169899" y="2984441"/>
            <a:ext cx="166298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6023849" y="3530351"/>
            <a:ext cx="180903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5879386" y="4076261"/>
            <a:ext cx="19534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5734924" y="4663115"/>
            <a:ext cx="209795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20"/>
          <p:cNvSpPr txBox="1"/>
          <p:nvPr/>
        </p:nvSpPr>
        <p:spPr>
          <a:xfrm>
            <a:off x="7843124" y="2793925"/>
            <a:ext cx="3918212" cy="369332"/>
          </a:xfrm>
          <a:prstGeom prst="rect">
            <a:avLst/>
          </a:prstGeom>
          <a:noFill/>
        </p:spPr>
        <p:txBody>
          <a:bodyPr wrap="square" rtlCol="0">
            <a:spAutoFit/>
          </a:bodyPr>
          <a:lstStyle>
            <a:defPPr>
              <a:defRPr lang="zh-CN"/>
            </a:defPPr>
            <a:lvl1pPr>
              <a:defRPr>
                <a:solidFill>
                  <a:schemeClr val="accent1"/>
                </a:solidFill>
                <a:latin typeface="微软雅黑" pitchFamily="34" charset="-122"/>
                <a:ea typeface="微软雅黑" pitchFamily="34" charset="-122"/>
              </a:defRPr>
            </a:lvl1pPr>
          </a:lstStyle>
          <a:p>
            <a:r>
              <a:rPr lang="en-US" altLang="zh-CN" dirty="0">
                <a:solidFill>
                  <a:schemeClr val="tx1"/>
                </a:solidFill>
              </a:rPr>
              <a:t>●</a:t>
            </a:r>
            <a:r>
              <a:rPr lang="zh-CN" altLang="en-US" dirty="0">
                <a:solidFill>
                  <a:schemeClr val="tx1"/>
                </a:solidFill>
              </a:rPr>
              <a:t>选择合适的报纸和杂志投放广告</a:t>
            </a:r>
          </a:p>
        </p:txBody>
      </p:sp>
      <p:sp>
        <p:nvSpPr>
          <p:cNvPr id="44" name="TextBox 20"/>
          <p:cNvSpPr txBox="1"/>
          <p:nvPr/>
        </p:nvSpPr>
        <p:spPr>
          <a:xfrm>
            <a:off x="7843124" y="3323429"/>
            <a:ext cx="3918212" cy="369332"/>
          </a:xfrm>
          <a:prstGeom prst="rect">
            <a:avLst/>
          </a:prstGeom>
          <a:noFill/>
        </p:spPr>
        <p:txBody>
          <a:bodyPr wrap="square" rtlCol="0">
            <a:spAutoFit/>
          </a:bodyPr>
          <a:lstStyle>
            <a:defPPr>
              <a:defRPr lang="zh-CN"/>
            </a:defPPr>
            <a:lvl1pPr>
              <a:defRPr>
                <a:solidFill>
                  <a:schemeClr val="accent1"/>
                </a:solidFill>
                <a:latin typeface="微软雅黑" pitchFamily="34" charset="-122"/>
                <a:ea typeface="微软雅黑" pitchFamily="34" charset="-122"/>
              </a:defRPr>
            </a:lvl1pPr>
          </a:lstStyle>
          <a:p>
            <a:r>
              <a:rPr lang="en-US" altLang="zh-CN" dirty="0">
                <a:solidFill>
                  <a:schemeClr val="tx1"/>
                </a:solidFill>
              </a:rPr>
              <a:t>●</a:t>
            </a:r>
            <a:r>
              <a:rPr lang="zh-CN" altLang="en-US" dirty="0">
                <a:solidFill>
                  <a:schemeClr val="tx1"/>
                </a:solidFill>
              </a:rPr>
              <a:t>与</a:t>
            </a:r>
            <a:r>
              <a:rPr lang="en-US" altLang="zh-CN" dirty="0">
                <a:solidFill>
                  <a:schemeClr val="tx1"/>
                </a:solidFill>
              </a:rPr>
              <a:t>4S</a:t>
            </a:r>
            <a:r>
              <a:rPr lang="zh-CN" altLang="en-US" dirty="0">
                <a:solidFill>
                  <a:schemeClr val="tx1"/>
                </a:solidFill>
              </a:rPr>
              <a:t>店、商务酒店进行合作</a:t>
            </a:r>
          </a:p>
        </p:txBody>
      </p:sp>
      <p:sp>
        <p:nvSpPr>
          <p:cNvPr id="45" name="TextBox 20"/>
          <p:cNvSpPr txBox="1"/>
          <p:nvPr/>
        </p:nvSpPr>
        <p:spPr>
          <a:xfrm>
            <a:off x="7843124" y="3896635"/>
            <a:ext cx="3918212" cy="369332"/>
          </a:xfrm>
          <a:prstGeom prst="rect">
            <a:avLst/>
          </a:prstGeom>
          <a:noFill/>
        </p:spPr>
        <p:txBody>
          <a:bodyPr wrap="square" rtlCol="0">
            <a:spAutoFit/>
          </a:bodyPr>
          <a:lstStyle>
            <a:defPPr>
              <a:defRPr lang="zh-CN"/>
            </a:defPPr>
            <a:lvl1pPr>
              <a:defRPr>
                <a:solidFill>
                  <a:schemeClr val="accent1"/>
                </a:solidFill>
                <a:latin typeface="微软雅黑" pitchFamily="34" charset="-122"/>
                <a:ea typeface="微软雅黑" pitchFamily="34" charset="-122"/>
              </a:defRPr>
            </a:lvl1pPr>
          </a:lstStyle>
          <a:p>
            <a:r>
              <a:rPr lang="en-US" altLang="zh-CN" dirty="0">
                <a:solidFill>
                  <a:schemeClr val="tx1"/>
                </a:solidFill>
              </a:rPr>
              <a:t>●</a:t>
            </a:r>
            <a:r>
              <a:rPr lang="zh-CN" altLang="en-US" dirty="0">
                <a:solidFill>
                  <a:schemeClr val="tx1"/>
                </a:solidFill>
              </a:rPr>
              <a:t>积极参加各类展销会、品鉴会</a:t>
            </a:r>
          </a:p>
        </p:txBody>
      </p:sp>
      <p:sp>
        <p:nvSpPr>
          <p:cNvPr id="46" name="TextBox 20"/>
          <p:cNvSpPr txBox="1"/>
          <p:nvPr/>
        </p:nvSpPr>
        <p:spPr>
          <a:xfrm>
            <a:off x="7843124" y="4469841"/>
            <a:ext cx="3918212" cy="369332"/>
          </a:xfrm>
          <a:prstGeom prst="rect">
            <a:avLst/>
          </a:prstGeom>
          <a:noFill/>
        </p:spPr>
        <p:txBody>
          <a:bodyPr wrap="square" rtlCol="0">
            <a:spAutoFit/>
          </a:bodyPr>
          <a:lstStyle>
            <a:defPPr>
              <a:defRPr lang="zh-CN"/>
            </a:defPPr>
            <a:lvl1pPr>
              <a:defRPr>
                <a:solidFill>
                  <a:schemeClr val="accent1"/>
                </a:solidFill>
                <a:latin typeface="微软雅黑" pitchFamily="34" charset="-122"/>
                <a:ea typeface="微软雅黑" pitchFamily="34" charset="-122"/>
              </a:defRPr>
            </a:lvl1pPr>
          </a:lstStyle>
          <a:p>
            <a:r>
              <a:rPr lang="en-US" altLang="zh-CN" dirty="0">
                <a:solidFill>
                  <a:schemeClr val="tx1"/>
                </a:solidFill>
              </a:rPr>
              <a:t>●</a:t>
            </a:r>
            <a:r>
              <a:rPr lang="zh-CN" altLang="en-US" dirty="0">
                <a:solidFill>
                  <a:schemeClr val="tx1"/>
                </a:solidFill>
              </a:rPr>
              <a:t>发动其他一切人脉资源营销</a:t>
            </a:r>
          </a:p>
        </p:txBody>
      </p:sp>
    </p:spTree>
    <p:extLst>
      <p:ext uri="{BB962C8B-B14F-4D97-AF65-F5344CB8AC3E}">
        <p14:creationId xmlns:p14="http://schemas.microsoft.com/office/powerpoint/2010/main" val="1487274133"/>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产品开发计划</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矩形 40"/>
          <p:cNvSpPr/>
          <p:nvPr/>
        </p:nvSpPr>
        <p:spPr>
          <a:xfrm>
            <a:off x="7054979" y="3948262"/>
            <a:ext cx="3809589" cy="463803"/>
          </a:xfrm>
          <a:prstGeom prst="rect">
            <a:avLst/>
          </a:prstGeom>
          <a:solidFill>
            <a:schemeClr val="tx1"/>
          </a:solidFill>
          <a:ln>
            <a:noFill/>
          </a:ln>
          <a:extLst/>
        </p:spPr>
        <p:txBody>
          <a:bodyPr anchor="ctr"/>
          <a:lstStyle/>
          <a:p>
            <a:pPr algn="ctr"/>
            <a:endParaRPr lang="zh-CN" altLang="en-US" sz="2000">
              <a:solidFill>
                <a:schemeClr val="accent2"/>
              </a:solidFill>
              <a:cs typeface="+mn-ea"/>
              <a:sym typeface="+mn-lt"/>
            </a:endParaRPr>
          </a:p>
        </p:txBody>
      </p:sp>
      <p:sp>
        <p:nvSpPr>
          <p:cNvPr id="42" name="Pentagon 12"/>
          <p:cNvSpPr>
            <a:spLocks noChangeArrowheads="1"/>
          </p:cNvSpPr>
          <p:nvPr/>
        </p:nvSpPr>
        <p:spPr bwMode="auto">
          <a:xfrm>
            <a:off x="9705564" y="3954601"/>
            <a:ext cx="1608249" cy="464400"/>
          </a:xfrm>
          <a:prstGeom prst="homePlate">
            <a:avLst>
              <a:gd name="adj" fmla="val 61676"/>
            </a:avLst>
          </a:prstGeom>
          <a:solidFill>
            <a:schemeClr val="bg2"/>
          </a:solidFill>
          <a:ln w="9525">
            <a:noFill/>
            <a:miter lim="800000"/>
            <a:headEnd/>
            <a:tailEnd/>
          </a:ln>
        </p:spPr>
        <p:txBody>
          <a:bodyPr anchor="ctr"/>
          <a:lstStyle/>
          <a:p>
            <a:pPr algn="ctr"/>
            <a:endParaRPr lang="zh-CN" altLang="zh-CN" sz="2000">
              <a:solidFill>
                <a:schemeClr val="accent2"/>
              </a:solidFill>
              <a:cs typeface="+mn-ea"/>
              <a:sym typeface="+mn-lt"/>
            </a:endParaRPr>
          </a:p>
        </p:txBody>
      </p:sp>
      <p:sp>
        <p:nvSpPr>
          <p:cNvPr id="43" name="矩形 42"/>
          <p:cNvSpPr/>
          <p:nvPr/>
        </p:nvSpPr>
        <p:spPr>
          <a:xfrm>
            <a:off x="1840927" y="3948262"/>
            <a:ext cx="5215822" cy="461665"/>
          </a:xfrm>
          <a:prstGeom prst="rect">
            <a:avLst/>
          </a:prstGeom>
          <a:solidFill>
            <a:schemeClr val="accent4"/>
          </a:solidFill>
          <a:ln>
            <a:noFill/>
          </a:ln>
          <a:extLst/>
        </p:spPr>
        <p:txBody>
          <a:bodyPr>
            <a:spAutoFit/>
          </a:bodyPr>
          <a:lstStyle/>
          <a:p>
            <a:endParaRPr lang="zh-CN" altLang="en-US" sz="2400">
              <a:solidFill>
                <a:schemeClr val="accent2"/>
              </a:solidFill>
              <a:cs typeface="+mn-ea"/>
              <a:sym typeface="+mn-lt"/>
            </a:endParaRPr>
          </a:p>
        </p:txBody>
      </p:sp>
      <p:sp>
        <p:nvSpPr>
          <p:cNvPr id="44" name="矩形 43"/>
          <p:cNvSpPr/>
          <p:nvPr/>
        </p:nvSpPr>
        <p:spPr>
          <a:xfrm>
            <a:off x="409328" y="3948954"/>
            <a:ext cx="1434703" cy="461665"/>
          </a:xfrm>
          <a:prstGeom prst="rect">
            <a:avLst/>
          </a:prstGeom>
          <a:solidFill>
            <a:schemeClr val="tx1"/>
          </a:solidFill>
          <a:ln>
            <a:noFill/>
          </a:ln>
          <a:extLst/>
        </p:spPr>
        <p:txBody>
          <a:bodyPr anchor="ctr"/>
          <a:lstStyle/>
          <a:p>
            <a:pPr algn="ctr"/>
            <a:endParaRPr lang="zh-CN" altLang="en-US" sz="2400">
              <a:solidFill>
                <a:schemeClr val="accent2"/>
              </a:solidFill>
              <a:cs typeface="+mn-ea"/>
              <a:sym typeface="+mn-lt"/>
            </a:endParaRPr>
          </a:p>
        </p:txBody>
      </p:sp>
      <p:sp>
        <p:nvSpPr>
          <p:cNvPr id="45" name="TextBox 103"/>
          <p:cNvSpPr txBox="1">
            <a:spLocks noChangeArrowheads="1"/>
          </p:cNvSpPr>
          <p:nvPr/>
        </p:nvSpPr>
        <p:spPr bwMode="auto">
          <a:xfrm rot="30982">
            <a:off x="1767632" y="1118533"/>
            <a:ext cx="599998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600" kern="0" dirty="0">
                <a:solidFill>
                  <a:srgbClr val="4D4D4D"/>
                </a:solidFill>
                <a:latin typeface="+mn-lt"/>
                <a:ea typeface="+mn-ea"/>
                <a:cs typeface="+mn-ea"/>
                <a:sym typeface="+mn-lt"/>
              </a:rPr>
              <a:t>开营销动员会，安排部署各单位营销工作。</a:t>
            </a:r>
            <a:endParaRPr lang="zh-CN" altLang="zh-CN" sz="1600" kern="0" dirty="0">
              <a:solidFill>
                <a:srgbClr val="4D4D4D"/>
              </a:solidFill>
              <a:latin typeface="+mn-lt"/>
              <a:ea typeface="+mn-ea"/>
              <a:cs typeface="+mn-ea"/>
              <a:sym typeface="+mn-lt"/>
            </a:endParaRPr>
          </a:p>
        </p:txBody>
      </p:sp>
      <p:sp>
        <p:nvSpPr>
          <p:cNvPr id="46" name="Text Box 67"/>
          <p:cNvSpPr txBox="1">
            <a:spLocks noChangeArrowheads="1"/>
          </p:cNvSpPr>
          <p:nvPr/>
        </p:nvSpPr>
        <p:spPr bwMode="auto">
          <a:xfrm rot="30982">
            <a:off x="679256" y="3928148"/>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2016.7</a:t>
            </a:r>
            <a:endParaRPr lang="zh-CN" altLang="zh-CN" sz="2400" dirty="0">
              <a:solidFill>
                <a:schemeClr val="accent2"/>
              </a:solidFill>
              <a:latin typeface="+mj-ea"/>
              <a:ea typeface="+mj-ea"/>
              <a:cs typeface="+mn-ea"/>
              <a:sym typeface="+mn-lt"/>
            </a:endParaRPr>
          </a:p>
        </p:txBody>
      </p:sp>
      <p:sp>
        <p:nvSpPr>
          <p:cNvPr id="47" name="Text Box 67"/>
          <p:cNvSpPr txBox="1">
            <a:spLocks noChangeArrowheads="1"/>
          </p:cNvSpPr>
          <p:nvPr/>
        </p:nvSpPr>
        <p:spPr bwMode="auto">
          <a:xfrm rot="30982">
            <a:off x="9662069" y="3927570"/>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2017.3</a:t>
            </a:r>
            <a:endParaRPr lang="zh-CN" altLang="zh-CN" sz="2400" dirty="0">
              <a:solidFill>
                <a:schemeClr val="accent2"/>
              </a:solidFill>
              <a:latin typeface="+mj-ea"/>
              <a:ea typeface="+mj-ea"/>
              <a:cs typeface="+mn-ea"/>
              <a:sym typeface="+mn-lt"/>
            </a:endParaRPr>
          </a:p>
        </p:txBody>
      </p:sp>
      <p:sp>
        <p:nvSpPr>
          <p:cNvPr id="48" name="Text Box 67"/>
          <p:cNvSpPr txBox="1">
            <a:spLocks noChangeArrowheads="1"/>
          </p:cNvSpPr>
          <p:nvPr/>
        </p:nvSpPr>
        <p:spPr bwMode="auto">
          <a:xfrm rot="30982">
            <a:off x="8343273" y="3927570"/>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2017.2</a:t>
            </a:r>
            <a:endParaRPr lang="zh-CN" altLang="zh-CN" sz="2400" dirty="0">
              <a:solidFill>
                <a:schemeClr val="accent2"/>
              </a:solidFill>
              <a:latin typeface="+mj-ea"/>
              <a:ea typeface="+mj-ea"/>
              <a:cs typeface="+mn-ea"/>
              <a:sym typeface="+mn-lt"/>
            </a:endParaRPr>
          </a:p>
        </p:txBody>
      </p:sp>
      <p:sp>
        <p:nvSpPr>
          <p:cNvPr id="49" name="Text Box 67"/>
          <p:cNvSpPr txBox="1">
            <a:spLocks noChangeArrowheads="1"/>
          </p:cNvSpPr>
          <p:nvPr/>
        </p:nvSpPr>
        <p:spPr bwMode="auto">
          <a:xfrm rot="30982">
            <a:off x="5724084" y="3928033"/>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2016.12</a:t>
            </a:r>
            <a:endParaRPr lang="zh-CN" altLang="zh-CN" sz="2400" dirty="0">
              <a:solidFill>
                <a:schemeClr val="accent2"/>
              </a:solidFill>
              <a:latin typeface="+mj-ea"/>
              <a:ea typeface="+mj-ea"/>
              <a:cs typeface="+mn-ea"/>
              <a:sym typeface="+mn-lt"/>
            </a:endParaRPr>
          </a:p>
        </p:txBody>
      </p:sp>
      <p:sp>
        <p:nvSpPr>
          <p:cNvPr id="50" name="Text Box 67"/>
          <p:cNvSpPr txBox="1">
            <a:spLocks noChangeArrowheads="1"/>
          </p:cNvSpPr>
          <p:nvPr/>
        </p:nvSpPr>
        <p:spPr bwMode="auto">
          <a:xfrm rot="30982">
            <a:off x="4390304" y="3927513"/>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2016.11</a:t>
            </a:r>
            <a:endParaRPr lang="zh-CN" altLang="zh-CN" sz="2400" dirty="0">
              <a:solidFill>
                <a:schemeClr val="accent2"/>
              </a:solidFill>
              <a:latin typeface="+mj-ea"/>
              <a:ea typeface="+mj-ea"/>
              <a:cs typeface="+mn-ea"/>
              <a:sym typeface="+mn-lt"/>
            </a:endParaRPr>
          </a:p>
        </p:txBody>
      </p:sp>
      <p:sp>
        <p:nvSpPr>
          <p:cNvPr id="51" name="Text Box 67"/>
          <p:cNvSpPr txBox="1">
            <a:spLocks noChangeArrowheads="1"/>
          </p:cNvSpPr>
          <p:nvPr/>
        </p:nvSpPr>
        <p:spPr bwMode="auto">
          <a:xfrm rot="30982">
            <a:off x="3240165" y="3927513"/>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2016.9</a:t>
            </a:r>
            <a:endParaRPr lang="zh-CN" altLang="zh-CN" sz="2400" dirty="0">
              <a:solidFill>
                <a:schemeClr val="accent2"/>
              </a:solidFill>
              <a:latin typeface="+mj-ea"/>
              <a:ea typeface="+mj-ea"/>
              <a:cs typeface="+mn-ea"/>
              <a:sym typeface="+mn-lt"/>
            </a:endParaRPr>
          </a:p>
        </p:txBody>
      </p:sp>
      <p:sp>
        <p:nvSpPr>
          <p:cNvPr id="52" name="Text Box 74"/>
          <p:cNvSpPr txBox="1">
            <a:spLocks noChangeArrowheads="1"/>
          </p:cNvSpPr>
          <p:nvPr/>
        </p:nvSpPr>
        <p:spPr bwMode="auto">
          <a:xfrm rot="30982">
            <a:off x="1977257" y="3927513"/>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2016.8</a:t>
            </a:r>
            <a:endParaRPr lang="zh-CN" altLang="zh-CN" sz="2400" dirty="0">
              <a:solidFill>
                <a:schemeClr val="accent2"/>
              </a:solidFill>
              <a:latin typeface="+mj-ea"/>
              <a:ea typeface="+mj-ea"/>
              <a:cs typeface="+mn-ea"/>
              <a:sym typeface="+mn-lt"/>
            </a:endParaRPr>
          </a:p>
        </p:txBody>
      </p:sp>
      <p:sp>
        <p:nvSpPr>
          <p:cNvPr id="53" name="Text Box 67"/>
          <p:cNvSpPr txBox="1">
            <a:spLocks noChangeArrowheads="1"/>
          </p:cNvSpPr>
          <p:nvPr/>
        </p:nvSpPr>
        <p:spPr bwMode="auto">
          <a:xfrm rot="30982">
            <a:off x="7135511" y="3927570"/>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accent2"/>
                </a:solidFill>
                <a:latin typeface="+mj-ea"/>
                <a:ea typeface="+mj-ea"/>
                <a:cs typeface="+mn-ea"/>
                <a:sym typeface="+mn-lt"/>
              </a:rPr>
              <a:t>2017.1</a:t>
            </a:r>
            <a:endParaRPr lang="zh-CN" altLang="zh-CN" sz="2400" dirty="0">
              <a:solidFill>
                <a:schemeClr val="accent2"/>
              </a:solidFill>
              <a:latin typeface="+mj-ea"/>
              <a:ea typeface="+mj-ea"/>
              <a:cs typeface="+mn-ea"/>
              <a:sym typeface="+mn-lt"/>
            </a:endParaRPr>
          </a:p>
        </p:txBody>
      </p:sp>
      <p:grpSp>
        <p:nvGrpSpPr>
          <p:cNvPr id="54" name="组合 53"/>
          <p:cNvGrpSpPr/>
          <p:nvPr/>
        </p:nvGrpSpPr>
        <p:grpSpPr>
          <a:xfrm>
            <a:off x="4126273" y="2204864"/>
            <a:ext cx="147106" cy="2054451"/>
            <a:chOff x="777898" y="1701322"/>
            <a:chExt cx="147106" cy="2054451"/>
          </a:xfrm>
        </p:grpSpPr>
        <p:cxnSp>
          <p:nvCxnSpPr>
            <p:cNvPr id="56" name="直接连接符 55"/>
            <p:cNvCxnSpPr/>
            <p:nvPr/>
          </p:nvCxnSpPr>
          <p:spPr bwMode="auto">
            <a:xfrm>
              <a:off x="851451" y="1701322"/>
              <a:ext cx="0" cy="2017102"/>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sp>
        <p:nvSpPr>
          <p:cNvPr id="58" name="TextBox 103"/>
          <p:cNvSpPr txBox="1">
            <a:spLocks noChangeArrowheads="1"/>
          </p:cNvSpPr>
          <p:nvPr/>
        </p:nvSpPr>
        <p:spPr bwMode="auto">
          <a:xfrm rot="30982">
            <a:off x="2984060" y="1659339"/>
            <a:ext cx="599998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600" kern="0" dirty="0">
                <a:solidFill>
                  <a:srgbClr val="4D4D4D"/>
                </a:solidFill>
                <a:latin typeface="+mn-lt"/>
                <a:ea typeface="+mn-ea"/>
                <a:cs typeface="+mn-ea"/>
                <a:sym typeface="+mn-lt"/>
              </a:rPr>
              <a:t>启动区域营销工作，四大区域同步开工</a:t>
            </a:r>
            <a:endParaRPr lang="zh-CN" altLang="zh-CN" sz="1600" kern="0" dirty="0">
              <a:solidFill>
                <a:srgbClr val="4D4D4D"/>
              </a:solidFill>
              <a:latin typeface="+mn-lt"/>
              <a:ea typeface="+mn-ea"/>
              <a:cs typeface="+mn-ea"/>
              <a:sym typeface="+mn-lt"/>
            </a:endParaRPr>
          </a:p>
        </p:txBody>
      </p:sp>
      <p:sp>
        <p:nvSpPr>
          <p:cNvPr id="59" name="TextBox 103"/>
          <p:cNvSpPr txBox="1">
            <a:spLocks noChangeArrowheads="1"/>
          </p:cNvSpPr>
          <p:nvPr/>
        </p:nvSpPr>
        <p:spPr bwMode="auto">
          <a:xfrm rot="30982">
            <a:off x="4201339" y="2179725"/>
            <a:ext cx="599998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600" kern="0" dirty="0">
                <a:solidFill>
                  <a:srgbClr val="4D4D4D"/>
                </a:solidFill>
                <a:latin typeface="+mn-lt"/>
                <a:ea typeface="+mn-ea"/>
                <a:cs typeface="+mn-ea"/>
                <a:sym typeface="+mn-lt"/>
              </a:rPr>
              <a:t>启动秋季活动营销季，抓好节日营销</a:t>
            </a:r>
            <a:endParaRPr lang="zh-CN" altLang="zh-CN" sz="1600" kern="0" dirty="0">
              <a:solidFill>
                <a:srgbClr val="4D4D4D"/>
              </a:solidFill>
              <a:latin typeface="+mn-lt"/>
              <a:ea typeface="+mn-ea"/>
              <a:cs typeface="+mn-ea"/>
              <a:sym typeface="+mn-lt"/>
            </a:endParaRPr>
          </a:p>
        </p:txBody>
      </p:sp>
      <p:sp>
        <p:nvSpPr>
          <p:cNvPr id="60" name="TextBox 103"/>
          <p:cNvSpPr txBox="1">
            <a:spLocks noChangeArrowheads="1"/>
          </p:cNvSpPr>
          <p:nvPr/>
        </p:nvSpPr>
        <p:spPr bwMode="auto">
          <a:xfrm rot="30982">
            <a:off x="5480534" y="2563270"/>
            <a:ext cx="342630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600" kern="0" dirty="0">
                <a:solidFill>
                  <a:srgbClr val="4D4D4D"/>
                </a:solidFill>
                <a:latin typeface="+mn-lt"/>
                <a:ea typeface="+mn-ea"/>
                <a:cs typeface="+mn-ea"/>
                <a:sym typeface="+mn-lt"/>
              </a:rPr>
              <a:t>进入旺季生产模式，调配好资源</a:t>
            </a:r>
            <a:endParaRPr lang="zh-CN" altLang="zh-CN" sz="1600" kern="0" dirty="0">
              <a:solidFill>
                <a:srgbClr val="4D4D4D"/>
              </a:solidFill>
              <a:latin typeface="+mn-lt"/>
              <a:ea typeface="+mn-ea"/>
              <a:cs typeface="+mn-ea"/>
              <a:sym typeface="+mn-lt"/>
            </a:endParaRPr>
          </a:p>
        </p:txBody>
      </p:sp>
      <p:sp>
        <p:nvSpPr>
          <p:cNvPr id="61" name="TextBox 103"/>
          <p:cNvSpPr txBox="1">
            <a:spLocks noChangeArrowheads="1"/>
          </p:cNvSpPr>
          <p:nvPr/>
        </p:nvSpPr>
        <p:spPr bwMode="auto">
          <a:xfrm rot="30982">
            <a:off x="5668711" y="5789731"/>
            <a:ext cx="5040064"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600" kern="0" dirty="0">
                <a:solidFill>
                  <a:srgbClr val="4D4D4D"/>
                </a:solidFill>
                <a:latin typeface="+mn-lt"/>
                <a:ea typeface="+mn-ea"/>
                <a:cs typeface="+mn-ea"/>
                <a:sym typeface="+mn-lt"/>
              </a:rPr>
              <a:t>春节营销启动，作好节日营销</a:t>
            </a:r>
            <a:endParaRPr lang="zh-CN" altLang="zh-CN" sz="1600" kern="0" dirty="0">
              <a:solidFill>
                <a:srgbClr val="4D4D4D"/>
              </a:solidFill>
              <a:latin typeface="+mn-lt"/>
              <a:ea typeface="+mn-ea"/>
              <a:cs typeface="+mn-ea"/>
              <a:sym typeface="+mn-lt"/>
            </a:endParaRPr>
          </a:p>
        </p:txBody>
      </p:sp>
      <p:sp>
        <p:nvSpPr>
          <p:cNvPr id="62" name="TextBox 103"/>
          <p:cNvSpPr txBox="1">
            <a:spLocks noChangeArrowheads="1"/>
          </p:cNvSpPr>
          <p:nvPr/>
        </p:nvSpPr>
        <p:spPr bwMode="auto">
          <a:xfrm rot="30982">
            <a:off x="4310951" y="5259519"/>
            <a:ext cx="5040064"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600" kern="0" dirty="0">
                <a:solidFill>
                  <a:srgbClr val="4D4D4D"/>
                </a:solidFill>
                <a:latin typeface="+mn-lt"/>
                <a:ea typeface="+mn-ea"/>
                <a:cs typeface="+mn-ea"/>
                <a:sym typeface="+mn-lt"/>
              </a:rPr>
              <a:t>年终工作会议，总结营销工作</a:t>
            </a:r>
            <a:endParaRPr lang="zh-CN" altLang="zh-CN" sz="1600" kern="0" dirty="0">
              <a:solidFill>
                <a:srgbClr val="4D4D4D"/>
              </a:solidFill>
              <a:latin typeface="+mn-lt"/>
              <a:ea typeface="+mn-ea"/>
              <a:cs typeface="+mn-ea"/>
              <a:sym typeface="+mn-lt"/>
            </a:endParaRPr>
          </a:p>
        </p:txBody>
      </p:sp>
      <p:sp>
        <p:nvSpPr>
          <p:cNvPr id="63" name="TextBox 103"/>
          <p:cNvSpPr txBox="1">
            <a:spLocks noChangeArrowheads="1"/>
          </p:cNvSpPr>
          <p:nvPr/>
        </p:nvSpPr>
        <p:spPr bwMode="auto">
          <a:xfrm rot="30982">
            <a:off x="3103575" y="4683606"/>
            <a:ext cx="504006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600" kern="0" dirty="0">
                <a:solidFill>
                  <a:srgbClr val="4D4D4D"/>
                </a:solidFill>
                <a:latin typeface="+mj-ea"/>
                <a:ea typeface="+mj-ea"/>
                <a:cs typeface="+mn-ea"/>
                <a:sym typeface="+mn-lt"/>
              </a:rPr>
              <a:t>年终促销工作开启，全力做好元旦春节营销</a:t>
            </a:r>
            <a:endParaRPr lang="zh-CN" altLang="zh-CN" sz="1600" kern="0" dirty="0">
              <a:solidFill>
                <a:srgbClr val="4D4D4D"/>
              </a:solidFill>
              <a:latin typeface="+mj-ea"/>
              <a:ea typeface="+mj-ea"/>
              <a:cs typeface="+mn-ea"/>
              <a:sym typeface="+mn-lt"/>
            </a:endParaRPr>
          </a:p>
        </p:txBody>
      </p:sp>
      <p:grpSp>
        <p:nvGrpSpPr>
          <p:cNvPr id="64" name="组合 63"/>
          <p:cNvGrpSpPr/>
          <p:nvPr/>
        </p:nvGrpSpPr>
        <p:grpSpPr>
          <a:xfrm>
            <a:off x="2892536" y="1700808"/>
            <a:ext cx="147106" cy="2558507"/>
            <a:chOff x="777898" y="1197266"/>
            <a:chExt cx="147106" cy="2558507"/>
          </a:xfrm>
        </p:grpSpPr>
        <p:cxnSp>
          <p:nvCxnSpPr>
            <p:cNvPr id="65" name="直接连接符 64"/>
            <p:cNvCxnSpPr/>
            <p:nvPr/>
          </p:nvCxnSpPr>
          <p:spPr bwMode="auto">
            <a:xfrm>
              <a:off x="851451" y="1197266"/>
              <a:ext cx="0" cy="2521158"/>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grpSp>
        <p:nvGrpSpPr>
          <p:cNvPr id="67" name="组合 66"/>
          <p:cNvGrpSpPr/>
          <p:nvPr/>
        </p:nvGrpSpPr>
        <p:grpSpPr>
          <a:xfrm>
            <a:off x="1618379" y="1196752"/>
            <a:ext cx="147106" cy="3062563"/>
            <a:chOff x="777898" y="693210"/>
            <a:chExt cx="147106" cy="3062563"/>
          </a:xfrm>
        </p:grpSpPr>
        <p:cxnSp>
          <p:nvCxnSpPr>
            <p:cNvPr id="68" name="直接连接符 67"/>
            <p:cNvCxnSpPr/>
            <p:nvPr/>
          </p:nvCxnSpPr>
          <p:spPr bwMode="auto">
            <a:xfrm>
              <a:off x="851451" y="693210"/>
              <a:ext cx="0" cy="3025214"/>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grpSp>
        <p:nvGrpSpPr>
          <p:cNvPr id="70" name="组合 69"/>
          <p:cNvGrpSpPr/>
          <p:nvPr/>
        </p:nvGrpSpPr>
        <p:grpSpPr>
          <a:xfrm>
            <a:off x="5405416" y="2709359"/>
            <a:ext cx="147106" cy="1549956"/>
            <a:chOff x="777898" y="2205817"/>
            <a:chExt cx="147106" cy="1549956"/>
          </a:xfrm>
        </p:grpSpPr>
        <p:cxnSp>
          <p:nvCxnSpPr>
            <p:cNvPr id="71" name="直接连接符 70"/>
            <p:cNvCxnSpPr/>
            <p:nvPr/>
          </p:nvCxnSpPr>
          <p:spPr bwMode="auto">
            <a:xfrm>
              <a:off x="851451" y="2205817"/>
              <a:ext cx="0" cy="1512607"/>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grpSp>
        <p:nvGrpSpPr>
          <p:cNvPr id="73" name="组合 72"/>
          <p:cNvGrpSpPr/>
          <p:nvPr/>
        </p:nvGrpSpPr>
        <p:grpSpPr>
          <a:xfrm>
            <a:off x="6748903" y="3140968"/>
            <a:ext cx="147106" cy="1118347"/>
            <a:chOff x="777898" y="2637426"/>
            <a:chExt cx="147106" cy="1118347"/>
          </a:xfrm>
        </p:grpSpPr>
        <p:cxnSp>
          <p:nvCxnSpPr>
            <p:cNvPr id="74" name="直接连接符 73"/>
            <p:cNvCxnSpPr/>
            <p:nvPr/>
          </p:nvCxnSpPr>
          <p:spPr bwMode="auto">
            <a:xfrm>
              <a:off x="851451" y="2637426"/>
              <a:ext cx="0" cy="1080998"/>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grpSp>
        <p:nvGrpSpPr>
          <p:cNvPr id="76" name="组合 75"/>
          <p:cNvGrpSpPr/>
          <p:nvPr/>
        </p:nvGrpSpPr>
        <p:grpSpPr>
          <a:xfrm flipV="1">
            <a:off x="8042042" y="4114855"/>
            <a:ext cx="147106" cy="902323"/>
            <a:chOff x="777898" y="2853450"/>
            <a:chExt cx="147106" cy="902323"/>
          </a:xfrm>
        </p:grpSpPr>
        <p:cxnSp>
          <p:nvCxnSpPr>
            <p:cNvPr id="77" name="直接连接符 76"/>
            <p:cNvCxnSpPr/>
            <p:nvPr/>
          </p:nvCxnSpPr>
          <p:spPr bwMode="auto">
            <a:xfrm>
              <a:off x="851451" y="2853450"/>
              <a:ext cx="0" cy="864974"/>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grpSp>
        <p:nvGrpSpPr>
          <p:cNvPr id="79" name="组合 78"/>
          <p:cNvGrpSpPr/>
          <p:nvPr/>
        </p:nvGrpSpPr>
        <p:grpSpPr>
          <a:xfrm flipV="1">
            <a:off x="9248843" y="4114856"/>
            <a:ext cx="147106" cy="1458629"/>
            <a:chOff x="777898" y="2297144"/>
            <a:chExt cx="147106" cy="1458629"/>
          </a:xfrm>
        </p:grpSpPr>
        <p:cxnSp>
          <p:nvCxnSpPr>
            <p:cNvPr id="80" name="直接连接符 79"/>
            <p:cNvCxnSpPr/>
            <p:nvPr/>
          </p:nvCxnSpPr>
          <p:spPr bwMode="auto">
            <a:xfrm>
              <a:off x="851451" y="2297144"/>
              <a:ext cx="0" cy="142128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sp>
        <p:nvSpPr>
          <p:cNvPr id="82" name="TextBox 103"/>
          <p:cNvSpPr txBox="1">
            <a:spLocks noChangeArrowheads="1"/>
          </p:cNvSpPr>
          <p:nvPr/>
        </p:nvSpPr>
        <p:spPr bwMode="auto">
          <a:xfrm rot="30982">
            <a:off x="6879537" y="3096815"/>
            <a:ext cx="4908510"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600" kern="0" dirty="0">
                <a:solidFill>
                  <a:srgbClr val="4D4D4D"/>
                </a:solidFill>
                <a:latin typeface="+mn-lt"/>
                <a:ea typeface="+mn-ea"/>
                <a:cs typeface="+mn-ea"/>
                <a:sym typeface="+mn-lt"/>
              </a:rPr>
              <a:t>年终促销工作开启，全力做好元旦春节营销</a:t>
            </a:r>
            <a:endParaRPr lang="zh-CN" altLang="zh-CN" sz="1600" kern="0" dirty="0">
              <a:solidFill>
                <a:srgbClr val="4D4D4D"/>
              </a:solidFill>
              <a:latin typeface="+mn-lt"/>
              <a:ea typeface="+mn-ea"/>
              <a:cs typeface="+mn-ea"/>
              <a:sym typeface="+mn-lt"/>
            </a:endParaRPr>
          </a:p>
        </p:txBody>
      </p:sp>
      <p:grpSp>
        <p:nvGrpSpPr>
          <p:cNvPr id="83" name="组合 82"/>
          <p:cNvGrpSpPr/>
          <p:nvPr/>
        </p:nvGrpSpPr>
        <p:grpSpPr>
          <a:xfrm flipV="1">
            <a:off x="10583867" y="4114856"/>
            <a:ext cx="147106" cy="1978440"/>
            <a:chOff x="777898" y="1777333"/>
            <a:chExt cx="147106" cy="1978440"/>
          </a:xfrm>
        </p:grpSpPr>
        <p:cxnSp>
          <p:nvCxnSpPr>
            <p:cNvPr id="84" name="直接连接符 83"/>
            <p:cNvCxnSpPr/>
            <p:nvPr/>
          </p:nvCxnSpPr>
          <p:spPr bwMode="auto">
            <a:xfrm>
              <a:off x="851451" y="1777333"/>
              <a:ext cx="0" cy="1941091"/>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流程图: 联系 129"/>
            <p:cNvSpPr/>
            <p:nvPr/>
          </p:nvSpPr>
          <p:spPr bwMode="auto">
            <a:xfrm rot="30982">
              <a:off x="777898" y="3614436"/>
              <a:ext cx="147106" cy="141337"/>
            </a:xfrm>
            <a:prstGeom prst="flowChartConnector">
              <a:avLst/>
            </a:prstGeom>
            <a:solidFill>
              <a:schemeClr val="accent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000">
                <a:solidFill>
                  <a:schemeClr val="tx1"/>
                </a:solidFill>
                <a:cs typeface="+mn-ea"/>
                <a:sym typeface="+mn-lt"/>
              </a:endParaRPr>
            </a:p>
          </p:txBody>
        </p:sp>
      </p:grpSp>
    </p:spTree>
    <p:extLst>
      <p:ext uri="{BB962C8B-B14F-4D97-AF65-F5344CB8AC3E}">
        <p14:creationId xmlns:p14="http://schemas.microsoft.com/office/powerpoint/2010/main" val="2374769182"/>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五年发展规划</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5"/>
          <p:cNvSpPr>
            <a:spLocks noChangeArrowheads="1"/>
          </p:cNvSpPr>
          <p:nvPr/>
        </p:nvSpPr>
        <p:spPr bwMode="auto">
          <a:xfrm>
            <a:off x="3775975" y="1325563"/>
            <a:ext cx="1247775" cy="1252537"/>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 name="Oval 6"/>
          <p:cNvSpPr>
            <a:spLocks noChangeArrowheads="1"/>
          </p:cNvSpPr>
          <p:nvPr/>
        </p:nvSpPr>
        <p:spPr bwMode="auto">
          <a:xfrm>
            <a:off x="3775975" y="3178175"/>
            <a:ext cx="1247775" cy="12509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 name="Oval 7"/>
          <p:cNvSpPr>
            <a:spLocks noChangeArrowheads="1"/>
          </p:cNvSpPr>
          <p:nvPr/>
        </p:nvSpPr>
        <p:spPr bwMode="auto">
          <a:xfrm>
            <a:off x="3775975" y="5068888"/>
            <a:ext cx="1247775" cy="12525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 name="Oval 8"/>
          <p:cNvSpPr>
            <a:spLocks noChangeArrowheads="1"/>
          </p:cNvSpPr>
          <p:nvPr/>
        </p:nvSpPr>
        <p:spPr bwMode="auto">
          <a:xfrm>
            <a:off x="581925" y="2644775"/>
            <a:ext cx="2490788" cy="2501900"/>
          </a:xfrm>
          <a:prstGeom prst="ellipse">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Oval 9"/>
          <p:cNvSpPr>
            <a:spLocks noChangeArrowheads="1"/>
          </p:cNvSpPr>
          <p:nvPr/>
        </p:nvSpPr>
        <p:spPr bwMode="auto">
          <a:xfrm>
            <a:off x="729563" y="2790825"/>
            <a:ext cx="2197100" cy="2208212"/>
          </a:xfrm>
          <a:prstGeom prst="ellipse">
            <a:avLst/>
          </a:prstGeom>
          <a:blipFill>
            <a:blip r:embed="rId3"/>
            <a:stretch>
              <a:fillRect/>
            </a:stretch>
          </a:blipFill>
          <a:ln w="10" cap="flat">
            <a:solidFill>
              <a:srgbClr val="C1C0C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7674875" y="1382713"/>
            <a:ext cx="4070350" cy="5043487"/>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accent2">
              <a:lumMod val="95000"/>
            </a:schemeClr>
          </a:solidFill>
          <a:ln w="10"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 name="Freeform 11"/>
          <p:cNvSpPr>
            <a:spLocks/>
          </p:cNvSpPr>
          <p:nvPr/>
        </p:nvSpPr>
        <p:spPr bwMode="auto">
          <a:xfrm>
            <a:off x="7560575" y="1704390"/>
            <a:ext cx="107950" cy="630237"/>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2" name="Freeform 12"/>
          <p:cNvSpPr>
            <a:spLocks/>
          </p:cNvSpPr>
          <p:nvPr/>
        </p:nvSpPr>
        <p:spPr bwMode="auto">
          <a:xfrm>
            <a:off x="7560575" y="1790115"/>
            <a:ext cx="2794000" cy="544512"/>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cxnSp>
        <p:nvCxnSpPr>
          <p:cNvPr id="13" name="直接连接符 12"/>
          <p:cNvCxnSpPr/>
          <p:nvPr/>
        </p:nvCxnSpPr>
        <p:spPr bwMode="auto">
          <a:xfrm>
            <a:off x="3138985" y="3856672"/>
            <a:ext cx="615238" cy="0"/>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V="1">
            <a:off x="2811439" y="2356743"/>
            <a:ext cx="888193" cy="604821"/>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bwMode="auto">
          <a:xfrm>
            <a:off x="2661313" y="4940490"/>
            <a:ext cx="1038319" cy="634253"/>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4"/>
          <p:cNvSpPr txBox="1"/>
          <p:nvPr/>
        </p:nvSpPr>
        <p:spPr>
          <a:xfrm>
            <a:off x="3992871" y="2165350"/>
            <a:ext cx="800219" cy="338554"/>
          </a:xfrm>
          <a:prstGeom prst="rect">
            <a:avLst/>
          </a:prstGeom>
          <a:noFill/>
        </p:spPr>
        <p:txBody>
          <a:bodyPr wrap="none" rtlCol="0">
            <a:spAutoFit/>
          </a:bodyPr>
          <a:lstStyle/>
          <a:p>
            <a:r>
              <a:rPr lang="zh-CN" altLang="en-US" sz="1600" dirty="0">
                <a:solidFill>
                  <a:schemeClr val="accent2"/>
                </a:solidFill>
                <a:latin typeface="+mn-ea"/>
                <a:ea typeface="+mn-ea"/>
              </a:rPr>
              <a:t>个门店</a:t>
            </a:r>
          </a:p>
        </p:txBody>
      </p:sp>
      <p:sp>
        <p:nvSpPr>
          <p:cNvPr id="17" name="Freeform 32"/>
          <p:cNvSpPr>
            <a:spLocks noEditPoints="1"/>
          </p:cNvSpPr>
          <p:nvPr/>
        </p:nvSpPr>
        <p:spPr bwMode="auto">
          <a:xfrm>
            <a:off x="3851380" y="1643062"/>
            <a:ext cx="1096963" cy="522288"/>
          </a:xfrm>
          <a:custGeom>
            <a:avLst/>
            <a:gdLst>
              <a:gd name="T0" fmla="*/ 229 w 1329"/>
              <a:gd name="T1" fmla="*/ 255 h 644"/>
              <a:gd name="T2" fmla="*/ 245 w 1329"/>
              <a:gd name="T3" fmla="*/ 551 h 644"/>
              <a:gd name="T4" fmla="*/ 1 w 1329"/>
              <a:gd name="T5" fmla="*/ 634 h 644"/>
              <a:gd name="T6" fmla="*/ 1 w 1329"/>
              <a:gd name="T7" fmla="*/ 551 h 644"/>
              <a:gd name="T8" fmla="*/ 160 w 1329"/>
              <a:gd name="T9" fmla="*/ 223 h 644"/>
              <a:gd name="T10" fmla="*/ 167 w 1329"/>
              <a:gd name="T11" fmla="*/ 108 h 644"/>
              <a:gd name="T12" fmla="*/ 85 w 1329"/>
              <a:gd name="T13" fmla="*/ 195 h 644"/>
              <a:gd name="T14" fmla="*/ 85 w 1329"/>
              <a:gd name="T15" fmla="*/ 254 h 644"/>
              <a:gd name="T16" fmla="*/ 8 w 1329"/>
              <a:gd name="T17" fmla="*/ 150 h 644"/>
              <a:gd name="T18" fmla="*/ 124 w 1329"/>
              <a:gd name="T19" fmla="*/ 0 h 644"/>
              <a:gd name="T20" fmla="*/ 221 w 1329"/>
              <a:gd name="T21" fmla="*/ 47 h 644"/>
              <a:gd name="T22" fmla="*/ 512 w 1329"/>
              <a:gd name="T23" fmla="*/ 494 h 644"/>
              <a:gd name="T24" fmla="*/ 396 w 1329"/>
              <a:gd name="T25" fmla="*/ 644 h 644"/>
              <a:gd name="T26" fmla="*/ 294 w 1329"/>
              <a:gd name="T27" fmla="*/ 600 h 644"/>
              <a:gd name="T28" fmla="*/ 260 w 1329"/>
              <a:gd name="T29" fmla="*/ 150 h 644"/>
              <a:gd name="T30" fmla="*/ 376 w 1329"/>
              <a:gd name="T31" fmla="*/ 0 h 644"/>
              <a:gd name="T32" fmla="*/ 478 w 1329"/>
              <a:gd name="T33" fmla="*/ 44 h 644"/>
              <a:gd name="T34" fmla="*/ 512 w 1329"/>
              <a:gd name="T35" fmla="*/ 494 h 644"/>
              <a:gd name="T36" fmla="*/ 435 w 1329"/>
              <a:gd name="T37" fmla="*/ 174 h 644"/>
              <a:gd name="T38" fmla="*/ 392 w 1329"/>
              <a:gd name="T39" fmla="*/ 89 h 644"/>
              <a:gd name="T40" fmla="*/ 338 w 1329"/>
              <a:gd name="T41" fmla="*/ 466 h 644"/>
              <a:gd name="T42" fmla="*/ 435 w 1329"/>
              <a:gd name="T43" fmla="*/ 466 h 644"/>
              <a:gd name="T44" fmla="*/ 750 w 1329"/>
              <a:gd name="T45" fmla="*/ 600 h 644"/>
              <a:gd name="T46" fmla="*/ 648 w 1329"/>
              <a:gd name="T47" fmla="*/ 644 h 644"/>
              <a:gd name="T48" fmla="*/ 532 w 1329"/>
              <a:gd name="T49" fmla="*/ 494 h 644"/>
              <a:gd name="T50" fmla="*/ 566 w 1329"/>
              <a:gd name="T51" fmla="*/ 44 h 644"/>
              <a:gd name="T52" fmla="*/ 668 w 1329"/>
              <a:gd name="T53" fmla="*/ 0 h 644"/>
              <a:gd name="T54" fmla="*/ 785 w 1329"/>
              <a:gd name="T55" fmla="*/ 150 h 644"/>
              <a:gd name="T56" fmla="*/ 707 w 1329"/>
              <a:gd name="T57" fmla="*/ 466 h 644"/>
              <a:gd name="T58" fmla="*/ 701 w 1329"/>
              <a:gd name="T59" fmla="*/ 116 h 644"/>
              <a:gd name="T60" fmla="*/ 610 w 1329"/>
              <a:gd name="T61" fmla="*/ 174 h 644"/>
              <a:gd name="T62" fmla="*/ 660 w 1329"/>
              <a:gd name="T63" fmla="*/ 551 h 644"/>
              <a:gd name="T64" fmla="*/ 1057 w 1329"/>
              <a:gd name="T65" fmla="*/ 494 h 644"/>
              <a:gd name="T66" fmla="*/ 941 w 1329"/>
              <a:gd name="T67" fmla="*/ 644 h 644"/>
              <a:gd name="T68" fmla="*/ 838 w 1329"/>
              <a:gd name="T69" fmla="*/ 600 h 644"/>
              <a:gd name="T70" fmla="*/ 804 w 1329"/>
              <a:gd name="T71" fmla="*/ 150 h 644"/>
              <a:gd name="T72" fmla="*/ 920 w 1329"/>
              <a:gd name="T73" fmla="*/ 0 h 644"/>
              <a:gd name="T74" fmla="*/ 1022 w 1329"/>
              <a:gd name="T75" fmla="*/ 44 h 644"/>
              <a:gd name="T76" fmla="*/ 1057 w 1329"/>
              <a:gd name="T77" fmla="*/ 494 h 644"/>
              <a:gd name="T78" fmla="*/ 979 w 1329"/>
              <a:gd name="T79" fmla="*/ 174 h 644"/>
              <a:gd name="T80" fmla="*/ 937 w 1329"/>
              <a:gd name="T81" fmla="*/ 89 h 644"/>
              <a:gd name="T82" fmla="*/ 882 w 1329"/>
              <a:gd name="T83" fmla="*/ 466 h 644"/>
              <a:gd name="T84" fmla="*/ 979 w 1329"/>
              <a:gd name="T85" fmla="*/ 466 h 644"/>
              <a:gd name="T86" fmla="*/ 1294 w 1329"/>
              <a:gd name="T87" fmla="*/ 600 h 644"/>
              <a:gd name="T88" fmla="*/ 1193 w 1329"/>
              <a:gd name="T89" fmla="*/ 644 h 644"/>
              <a:gd name="T90" fmla="*/ 1076 w 1329"/>
              <a:gd name="T91" fmla="*/ 494 h 644"/>
              <a:gd name="T92" fmla="*/ 1111 w 1329"/>
              <a:gd name="T93" fmla="*/ 44 h 644"/>
              <a:gd name="T94" fmla="*/ 1213 w 1329"/>
              <a:gd name="T95" fmla="*/ 0 h 644"/>
              <a:gd name="T96" fmla="*/ 1329 w 1329"/>
              <a:gd name="T97" fmla="*/ 150 h 644"/>
              <a:gd name="T98" fmla="*/ 1251 w 1329"/>
              <a:gd name="T99" fmla="*/ 466 h 644"/>
              <a:gd name="T100" fmla="*/ 1245 w 1329"/>
              <a:gd name="T101" fmla="*/ 116 h 644"/>
              <a:gd name="T102" fmla="*/ 1154 w 1329"/>
              <a:gd name="T103" fmla="*/ 174 h 644"/>
              <a:gd name="T104" fmla="*/ 1204 w 1329"/>
              <a:gd name="T105" fmla="*/ 55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9" h="644">
                <a:moveTo>
                  <a:pt x="253" y="151"/>
                </a:moveTo>
                <a:cubicBezTo>
                  <a:pt x="253" y="186"/>
                  <a:pt x="245" y="220"/>
                  <a:pt x="229" y="255"/>
                </a:cubicBezTo>
                <a:lnTo>
                  <a:pt x="85" y="551"/>
                </a:lnTo>
                <a:lnTo>
                  <a:pt x="245" y="551"/>
                </a:lnTo>
                <a:lnTo>
                  <a:pt x="245" y="634"/>
                </a:lnTo>
                <a:lnTo>
                  <a:pt x="1" y="634"/>
                </a:lnTo>
                <a:cubicBezTo>
                  <a:pt x="1" y="582"/>
                  <a:pt x="0" y="559"/>
                  <a:pt x="0" y="563"/>
                </a:cubicBezTo>
                <a:lnTo>
                  <a:pt x="1" y="551"/>
                </a:lnTo>
                <a:lnTo>
                  <a:pt x="0" y="550"/>
                </a:lnTo>
                <a:lnTo>
                  <a:pt x="160" y="223"/>
                </a:lnTo>
                <a:cubicBezTo>
                  <a:pt x="173" y="197"/>
                  <a:pt x="179" y="173"/>
                  <a:pt x="179" y="151"/>
                </a:cubicBezTo>
                <a:cubicBezTo>
                  <a:pt x="179" y="135"/>
                  <a:pt x="175" y="121"/>
                  <a:pt x="167" y="108"/>
                </a:cubicBezTo>
                <a:cubicBezTo>
                  <a:pt x="159" y="96"/>
                  <a:pt x="149" y="89"/>
                  <a:pt x="136" y="89"/>
                </a:cubicBezTo>
                <a:cubicBezTo>
                  <a:pt x="102" y="89"/>
                  <a:pt x="85" y="124"/>
                  <a:pt x="85" y="195"/>
                </a:cubicBezTo>
                <a:cubicBezTo>
                  <a:pt x="85" y="203"/>
                  <a:pt x="85" y="213"/>
                  <a:pt x="85" y="227"/>
                </a:cubicBezTo>
                <a:cubicBezTo>
                  <a:pt x="85" y="240"/>
                  <a:pt x="85" y="249"/>
                  <a:pt x="85" y="254"/>
                </a:cubicBezTo>
                <a:lnTo>
                  <a:pt x="8" y="254"/>
                </a:lnTo>
                <a:lnTo>
                  <a:pt x="8" y="150"/>
                </a:lnTo>
                <a:cubicBezTo>
                  <a:pt x="8" y="109"/>
                  <a:pt x="19" y="74"/>
                  <a:pt x="42" y="44"/>
                </a:cubicBezTo>
                <a:cubicBezTo>
                  <a:pt x="65" y="15"/>
                  <a:pt x="92" y="0"/>
                  <a:pt x="124" y="0"/>
                </a:cubicBezTo>
                <a:lnTo>
                  <a:pt x="144" y="0"/>
                </a:lnTo>
                <a:cubicBezTo>
                  <a:pt x="174" y="0"/>
                  <a:pt x="199" y="16"/>
                  <a:pt x="221" y="47"/>
                </a:cubicBezTo>
                <a:cubicBezTo>
                  <a:pt x="243" y="79"/>
                  <a:pt x="253" y="113"/>
                  <a:pt x="253" y="151"/>
                </a:cubicBezTo>
                <a:close/>
                <a:moveTo>
                  <a:pt x="512" y="494"/>
                </a:moveTo>
                <a:cubicBezTo>
                  <a:pt x="512" y="535"/>
                  <a:pt x="501" y="570"/>
                  <a:pt x="478" y="600"/>
                </a:cubicBezTo>
                <a:cubicBezTo>
                  <a:pt x="455" y="629"/>
                  <a:pt x="428" y="644"/>
                  <a:pt x="396" y="644"/>
                </a:cubicBezTo>
                <a:lnTo>
                  <a:pt x="376" y="644"/>
                </a:lnTo>
                <a:cubicBezTo>
                  <a:pt x="344" y="644"/>
                  <a:pt x="317" y="629"/>
                  <a:pt x="294" y="600"/>
                </a:cubicBezTo>
                <a:cubicBezTo>
                  <a:pt x="271" y="570"/>
                  <a:pt x="260" y="535"/>
                  <a:pt x="260" y="494"/>
                </a:cubicBezTo>
                <a:lnTo>
                  <a:pt x="260" y="150"/>
                </a:lnTo>
                <a:cubicBezTo>
                  <a:pt x="260" y="109"/>
                  <a:pt x="271" y="74"/>
                  <a:pt x="294" y="44"/>
                </a:cubicBezTo>
                <a:cubicBezTo>
                  <a:pt x="317" y="15"/>
                  <a:pt x="344" y="0"/>
                  <a:pt x="376" y="0"/>
                </a:cubicBezTo>
                <a:lnTo>
                  <a:pt x="396" y="0"/>
                </a:lnTo>
                <a:cubicBezTo>
                  <a:pt x="428" y="0"/>
                  <a:pt x="455" y="15"/>
                  <a:pt x="478" y="44"/>
                </a:cubicBezTo>
                <a:cubicBezTo>
                  <a:pt x="501" y="74"/>
                  <a:pt x="512" y="109"/>
                  <a:pt x="512" y="150"/>
                </a:cubicBezTo>
                <a:lnTo>
                  <a:pt x="512" y="494"/>
                </a:lnTo>
                <a:close/>
                <a:moveTo>
                  <a:pt x="435" y="466"/>
                </a:moveTo>
                <a:lnTo>
                  <a:pt x="435" y="174"/>
                </a:lnTo>
                <a:cubicBezTo>
                  <a:pt x="435" y="147"/>
                  <a:pt x="433" y="128"/>
                  <a:pt x="429" y="116"/>
                </a:cubicBezTo>
                <a:cubicBezTo>
                  <a:pt x="423" y="98"/>
                  <a:pt x="411" y="89"/>
                  <a:pt x="392" y="89"/>
                </a:cubicBezTo>
                <a:cubicBezTo>
                  <a:pt x="356" y="89"/>
                  <a:pt x="338" y="117"/>
                  <a:pt x="338" y="174"/>
                </a:cubicBezTo>
                <a:lnTo>
                  <a:pt x="338" y="466"/>
                </a:lnTo>
                <a:cubicBezTo>
                  <a:pt x="338" y="523"/>
                  <a:pt x="354" y="551"/>
                  <a:pt x="388" y="551"/>
                </a:cubicBezTo>
                <a:cubicBezTo>
                  <a:pt x="419" y="551"/>
                  <a:pt x="435" y="523"/>
                  <a:pt x="435" y="466"/>
                </a:cubicBezTo>
                <a:close/>
                <a:moveTo>
                  <a:pt x="785" y="494"/>
                </a:moveTo>
                <a:cubicBezTo>
                  <a:pt x="785" y="535"/>
                  <a:pt x="773" y="570"/>
                  <a:pt x="750" y="600"/>
                </a:cubicBezTo>
                <a:cubicBezTo>
                  <a:pt x="727" y="629"/>
                  <a:pt x="700" y="644"/>
                  <a:pt x="668" y="644"/>
                </a:cubicBezTo>
                <a:lnTo>
                  <a:pt x="648" y="644"/>
                </a:lnTo>
                <a:cubicBezTo>
                  <a:pt x="616" y="644"/>
                  <a:pt x="589" y="629"/>
                  <a:pt x="566" y="600"/>
                </a:cubicBezTo>
                <a:cubicBezTo>
                  <a:pt x="544" y="570"/>
                  <a:pt x="532" y="535"/>
                  <a:pt x="532" y="494"/>
                </a:cubicBezTo>
                <a:lnTo>
                  <a:pt x="532" y="150"/>
                </a:lnTo>
                <a:cubicBezTo>
                  <a:pt x="532" y="109"/>
                  <a:pt x="544" y="74"/>
                  <a:pt x="566" y="44"/>
                </a:cubicBezTo>
                <a:cubicBezTo>
                  <a:pt x="589" y="15"/>
                  <a:pt x="616" y="0"/>
                  <a:pt x="648" y="0"/>
                </a:cubicBezTo>
                <a:lnTo>
                  <a:pt x="668" y="0"/>
                </a:lnTo>
                <a:cubicBezTo>
                  <a:pt x="700" y="0"/>
                  <a:pt x="727" y="15"/>
                  <a:pt x="750" y="44"/>
                </a:cubicBezTo>
                <a:cubicBezTo>
                  <a:pt x="773" y="74"/>
                  <a:pt x="785" y="109"/>
                  <a:pt x="785" y="150"/>
                </a:cubicBezTo>
                <a:lnTo>
                  <a:pt x="785" y="494"/>
                </a:lnTo>
                <a:close/>
                <a:moveTo>
                  <a:pt x="707" y="466"/>
                </a:moveTo>
                <a:lnTo>
                  <a:pt x="707" y="174"/>
                </a:lnTo>
                <a:cubicBezTo>
                  <a:pt x="707" y="147"/>
                  <a:pt x="705" y="128"/>
                  <a:pt x="701" y="116"/>
                </a:cubicBezTo>
                <a:cubicBezTo>
                  <a:pt x="695" y="98"/>
                  <a:pt x="683" y="89"/>
                  <a:pt x="665" y="89"/>
                </a:cubicBezTo>
                <a:cubicBezTo>
                  <a:pt x="628" y="89"/>
                  <a:pt x="610" y="117"/>
                  <a:pt x="610" y="174"/>
                </a:cubicBezTo>
                <a:lnTo>
                  <a:pt x="610" y="466"/>
                </a:lnTo>
                <a:cubicBezTo>
                  <a:pt x="610" y="523"/>
                  <a:pt x="626" y="551"/>
                  <a:pt x="660" y="551"/>
                </a:cubicBezTo>
                <a:cubicBezTo>
                  <a:pt x="691" y="551"/>
                  <a:pt x="707" y="523"/>
                  <a:pt x="707" y="466"/>
                </a:cubicBezTo>
                <a:close/>
                <a:moveTo>
                  <a:pt x="1057" y="494"/>
                </a:moveTo>
                <a:cubicBezTo>
                  <a:pt x="1057" y="535"/>
                  <a:pt x="1045" y="570"/>
                  <a:pt x="1022" y="600"/>
                </a:cubicBezTo>
                <a:cubicBezTo>
                  <a:pt x="999" y="629"/>
                  <a:pt x="972" y="644"/>
                  <a:pt x="941" y="644"/>
                </a:cubicBezTo>
                <a:lnTo>
                  <a:pt x="920" y="644"/>
                </a:lnTo>
                <a:cubicBezTo>
                  <a:pt x="888" y="644"/>
                  <a:pt x="861" y="629"/>
                  <a:pt x="838" y="600"/>
                </a:cubicBezTo>
                <a:cubicBezTo>
                  <a:pt x="816" y="570"/>
                  <a:pt x="804" y="535"/>
                  <a:pt x="804" y="494"/>
                </a:cubicBezTo>
                <a:lnTo>
                  <a:pt x="804" y="150"/>
                </a:lnTo>
                <a:cubicBezTo>
                  <a:pt x="804" y="109"/>
                  <a:pt x="816" y="74"/>
                  <a:pt x="838" y="44"/>
                </a:cubicBezTo>
                <a:cubicBezTo>
                  <a:pt x="861" y="15"/>
                  <a:pt x="888" y="0"/>
                  <a:pt x="920" y="0"/>
                </a:cubicBezTo>
                <a:lnTo>
                  <a:pt x="941" y="0"/>
                </a:lnTo>
                <a:cubicBezTo>
                  <a:pt x="972" y="0"/>
                  <a:pt x="999" y="15"/>
                  <a:pt x="1022" y="44"/>
                </a:cubicBezTo>
                <a:cubicBezTo>
                  <a:pt x="1045" y="74"/>
                  <a:pt x="1057" y="109"/>
                  <a:pt x="1057" y="150"/>
                </a:cubicBezTo>
                <a:lnTo>
                  <a:pt x="1057" y="494"/>
                </a:lnTo>
                <a:close/>
                <a:moveTo>
                  <a:pt x="979" y="466"/>
                </a:moveTo>
                <a:lnTo>
                  <a:pt x="979" y="174"/>
                </a:lnTo>
                <a:cubicBezTo>
                  <a:pt x="979" y="147"/>
                  <a:pt x="977" y="128"/>
                  <a:pt x="973" y="116"/>
                </a:cubicBezTo>
                <a:cubicBezTo>
                  <a:pt x="967" y="98"/>
                  <a:pt x="955" y="89"/>
                  <a:pt x="937" y="89"/>
                </a:cubicBezTo>
                <a:cubicBezTo>
                  <a:pt x="900" y="89"/>
                  <a:pt x="882" y="117"/>
                  <a:pt x="882" y="174"/>
                </a:cubicBezTo>
                <a:lnTo>
                  <a:pt x="882" y="466"/>
                </a:lnTo>
                <a:cubicBezTo>
                  <a:pt x="882" y="523"/>
                  <a:pt x="899" y="551"/>
                  <a:pt x="932" y="551"/>
                </a:cubicBezTo>
                <a:cubicBezTo>
                  <a:pt x="964" y="551"/>
                  <a:pt x="979" y="523"/>
                  <a:pt x="979" y="466"/>
                </a:cubicBezTo>
                <a:close/>
                <a:moveTo>
                  <a:pt x="1329" y="494"/>
                </a:moveTo>
                <a:cubicBezTo>
                  <a:pt x="1329" y="535"/>
                  <a:pt x="1317" y="570"/>
                  <a:pt x="1294" y="600"/>
                </a:cubicBezTo>
                <a:cubicBezTo>
                  <a:pt x="1271" y="629"/>
                  <a:pt x="1244" y="644"/>
                  <a:pt x="1213" y="644"/>
                </a:cubicBezTo>
                <a:lnTo>
                  <a:pt x="1193" y="644"/>
                </a:lnTo>
                <a:cubicBezTo>
                  <a:pt x="1161" y="644"/>
                  <a:pt x="1133" y="629"/>
                  <a:pt x="1111" y="600"/>
                </a:cubicBezTo>
                <a:cubicBezTo>
                  <a:pt x="1088" y="570"/>
                  <a:pt x="1076" y="535"/>
                  <a:pt x="1076" y="494"/>
                </a:cubicBezTo>
                <a:lnTo>
                  <a:pt x="1076" y="150"/>
                </a:lnTo>
                <a:cubicBezTo>
                  <a:pt x="1076" y="109"/>
                  <a:pt x="1088" y="74"/>
                  <a:pt x="1111" y="44"/>
                </a:cubicBezTo>
                <a:cubicBezTo>
                  <a:pt x="1133" y="15"/>
                  <a:pt x="1161" y="0"/>
                  <a:pt x="1193" y="0"/>
                </a:cubicBezTo>
                <a:lnTo>
                  <a:pt x="1213" y="0"/>
                </a:lnTo>
                <a:cubicBezTo>
                  <a:pt x="1244" y="0"/>
                  <a:pt x="1271" y="15"/>
                  <a:pt x="1294" y="44"/>
                </a:cubicBezTo>
                <a:cubicBezTo>
                  <a:pt x="1317" y="74"/>
                  <a:pt x="1329" y="109"/>
                  <a:pt x="1329" y="150"/>
                </a:cubicBezTo>
                <a:lnTo>
                  <a:pt x="1329" y="494"/>
                </a:lnTo>
                <a:close/>
                <a:moveTo>
                  <a:pt x="1251" y="466"/>
                </a:moveTo>
                <a:lnTo>
                  <a:pt x="1251" y="174"/>
                </a:lnTo>
                <a:cubicBezTo>
                  <a:pt x="1251" y="147"/>
                  <a:pt x="1249" y="128"/>
                  <a:pt x="1245" y="116"/>
                </a:cubicBezTo>
                <a:cubicBezTo>
                  <a:pt x="1239" y="98"/>
                  <a:pt x="1227" y="89"/>
                  <a:pt x="1209" y="89"/>
                </a:cubicBezTo>
                <a:cubicBezTo>
                  <a:pt x="1172" y="89"/>
                  <a:pt x="1154" y="117"/>
                  <a:pt x="1154" y="174"/>
                </a:cubicBezTo>
                <a:lnTo>
                  <a:pt x="1154" y="466"/>
                </a:lnTo>
                <a:cubicBezTo>
                  <a:pt x="1154" y="523"/>
                  <a:pt x="1171" y="551"/>
                  <a:pt x="1204" y="551"/>
                </a:cubicBezTo>
                <a:cubicBezTo>
                  <a:pt x="1236" y="551"/>
                  <a:pt x="1251" y="523"/>
                  <a:pt x="1251" y="4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8" name="Freeform 33"/>
          <p:cNvSpPr>
            <a:spLocks noEditPoints="1"/>
          </p:cNvSpPr>
          <p:nvPr/>
        </p:nvSpPr>
        <p:spPr bwMode="auto">
          <a:xfrm>
            <a:off x="3888155" y="3451225"/>
            <a:ext cx="1009650" cy="522288"/>
          </a:xfrm>
          <a:custGeom>
            <a:avLst/>
            <a:gdLst>
              <a:gd name="T0" fmla="*/ 340 w 1223"/>
              <a:gd name="T1" fmla="*/ 600 h 644"/>
              <a:gd name="T2" fmla="*/ 181 w 1223"/>
              <a:gd name="T3" fmla="*/ 644 h 644"/>
              <a:gd name="T4" fmla="*/ 0 w 1223"/>
              <a:gd name="T5" fmla="*/ 494 h 644"/>
              <a:gd name="T6" fmla="*/ 121 w 1223"/>
              <a:gd name="T7" fmla="*/ 440 h 644"/>
              <a:gd name="T8" fmla="*/ 133 w 1223"/>
              <a:gd name="T9" fmla="*/ 524 h 644"/>
              <a:gd name="T10" fmla="*/ 267 w 1223"/>
              <a:gd name="T11" fmla="*/ 505 h 644"/>
              <a:gd name="T12" fmla="*/ 199 w 1223"/>
              <a:gd name="T13" fmla="*/ 330 h 644"/>
              <a:gd name="T14" fmla="*/ 5 w 1223"/>
              <a:gd name="T15" fmla="*/ 13 h 644"/>
              <a:gd name="T16" fmla="*/ 387 w 1223"/>
              <a:gd name="T17" fmla="*/ 99 h 644"/>
              <a:gd name="T18" fmla="*/ 115 w 1223"/>
              <a:gd name="T19" fmla="*/ 245 h 644"/>
              <a:gd name="T20" fmla="*/ 336 w 1223"/>
              <a:gd name="T21" fmla="*/ 286 h 644"/>
              <a:gd name="T22" fmla="*/ 393 w 1223"/>
              <a:gd name="T23" fmla="*/ 494 h 644"/>
              <a:gd name="T24" fmla="*/ 746 w 1223"/>
              <a:gd name="T25" fmla="*/ 600 h 644"/>
              <a:gd name="T26" fmla="*/ 587 w 1223"/>
              <a:gd name="T27" fmla="*/ 644 h 644"/>
              <a:gd name="T28" fmla="*/ 406 w 1223"/>
              <a:gd name="T29" fmla="*/ 494 h 644"/>
              <a:gd name="T30" fmla="*/ 459 w 1223"/>
              <a:gd name="T31" fmla="*/ 44 h 644"/>
              <a:gd name="T32" fmla="*/ 618 w 1223"/>
              <a:gd name="T33" fmla="*/ 0 h 644"/>
              <a:gd name="T34" fmla="*/ 799 w 1223"/>
              <a:gd name="T35" fmla="*/ 151 h 644"/>
              <a:gd name="T36" fmla="*/ 679 w 1223"/>
              <a:gd name="T37" fmla="*/ 467 h 644"/>
              <a:gd name="T38" fmla="*/ 669 w 1223"/>
              <a:gd name="T39" fmla="*/ 117 h 644"/>
              <a:gd name="T40" fmla="*/ 527 w 1223"/>
              <a:gd name="T41" fmla="*/ 174 h 644"/>
              <a:gd name="T42" fmla="*/ 605 w 1223"/>
              <a:gd name="T43" fmla="*/ 551 h 644"/>
              <a:gd name="T44" fmla="*/ 1223 w 1223"/>
              <a:gd name="T45" fmla="*/ 494 h 644"/>
              <a:gd name="T46" fmla="*/ 1042 w 1223"/>
              <a:gd name="T47" fmla="*/ 644 h 644"/>
              <a:gd name="T48" fmla="*/ 883 w 1223"/>
              <a:gd name="T49" fmla="*/ 600 h 644"/>
              <a:gd name="T50" fmla="*/ 830 w 1223"/>
              <a:gd name="T51" fmla="*/ 151 h 644"/>
              <a:gd name="T52" fmla="*/ 1011 w 1223"/>
              <a:gd name="T53" fmla="*/ 0 h 644"/>
              <a:gd name="T54" fmla="*/ 1170 w 1223"/>
              <a:gd name="T55" fmla="*/ 44 h 644"/>
              <a:gd name="T56" fmla="*/ 1223 w 1223"/>
              <a:gd name="T57" fmla="*/ 494 h 644"/>
              <a:gd name="T58" fmla="*/ 1103 w 1223"/>
              <a:gd name="T59" fmla="*/ 174 h 644"/>
              <a:gd name="T60" fmla="*/ 1036 w 1223"/>
              <a:gd name="T61" fmla="*/ 90 h 644"/>
              <a:gd name="T62" fmla="*/ 951 w 1223"/>
              <a:gd name="T63" fmla="*/ 467 h 644"/>
              <a:gd name="T64" fmla="*/ 1103 w 1223"/>
              <a:gd name="T65" fmla="*/ 46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3" h="644">
                <a:moveTo>
                  <a:pt x="393" y="494"/>
                </a:moveTo>
                <a:cubicBezTo>
                  <a:pt x="393" y="535"/>
                  <a:pt x="375" y="571"/>
                  <a:pt x="340" y="600"/>
                </a:cubicBezTo>
                <a:cubicBezTo>
                  <a:pt x="305" y="630"/>
                  <a:pt x="262" y="644"/>
                  <a:pt x="212" y="644"/>
                </a:cubicBezTo>
                <a:lnTo>
                  <a:pt x="181" y="644"/>
                </a:lnTo>
                <a:cubicBezTo>
                  <a:pt x="131" y="644"/>
                  <a:pt x="88" y="630"/>
                  <a:pt x="53" y="600"/>
                </a:cubicBezTo>
                <a:cubicBezTo>
                  <a:pt x="18" y="571"/>
                  <a:pt x="0" y="535"/>
                  <a:pt x="0" y="494"/>
                </a:cubicBezTo>
                <a:lnTo>
                  <a:pt x="0" y="440"/>
                </a:lnTo>
                <a:lnTo>
                  <a:pt x="121" y="440"/>
                </a:lnTo>
                <a:lnTo>
                  <a:pt x="121" y="464"/>
                </a:lnTo>
                <a:cubicBezTo>
                  <a:pt x="121" y="491"/>
                  <a:pt x="125" y="511"/>
                  <a:pt x="133" y="524"/>
                </a:cubicBezTo>
                <a:cubicBezTo>
                  <a:pt x="143" y="542"/>
                  <a:pt x="164" y="551"/>
                  <a:pt x="194" y="551"/>
                </a:cubicBezTo>
                <a:cubicBezTo>
                  <a:pt x="232" y="551"/>
                  <a:pt x="256" y="536"/>
                  <a:pt x="267" y="505"/>
                </a:cubicBezTo>
                <a:cubicBezTo>
                  <a:pt x="271" y="491"/>
                  <a:pt x="274" y="462"/>
                  <a:pt x="274" y="420"/>
                </a:cubicBezTo>
                <a:cubicBezTo>
                  <a:pt x="274" y="360"/>
                  <a:pt x="249" y="330"/>
                  <a:pt x="199" y="330"/>
                </a:cubicBezTo>
                <a:lnTo>
                  <a:pt x="5" y="330"/>
                </a:lnTo>
                <a:lnTo>
                  <a:pt x="5" y="13"/>
                </a:lnTo>
                <a:lnTo>
                  <a:pt x="387" y="13"/>
                </a:lnTo>
                <a:lnTo>
                  <a:pt x="387" y="99"/>
                </a:lnTo>
                <a:lnTo>
                  <a:pt x="115" y="99"/>
                </a:lnTo>
                <a:lnTo>
                  <a:pt x="115" y="245"/>
                </a:lnTo>
                <a:lnTo>
                  <a:pt x="199" y="245"/>
                </a:lnTo>
                <a:cubicBezTo>
                  <a:pt x="252" y="245"/>
                  <a:pt x="298" y="259"/>
                  <a:pt x="336" y="286"/>
                </a:cubicBezTo>
                <a:cubicBezTo>
                  <a:pt x="374" y="314"/>
                  <a:pt x="393" y="349"/>
                  <a:pt x="393" y="392"/>
                </a:cubicBezTo>
                <a:lnTo>
                  <a:pt x="393" y="494"/>
                </a:lnTo>
                <a:close/>
                <a:moveTo>
                  <a:pt x="799" y="494"/>
                </a:moveTo>
                <a:cubicBezTo>
                  <a:pt x="799" y="535"/>
                  <a:pt x="781" y="571"/>
                  <a:pt x="746" y="600"/>
                </a:cubicBezTo>
                <a:cubicBezTo>
                  <a:pt x="710" y="630"/>
                  <a:pt x="667" y="644"/>
                  <a:pt x="618" y="644"/>
                </a:cubicBezTo>
                <a:lnTo>
                  <a:pt x="587" y="644"/>
                </a:lnTo>
                <a:cubicBezTo>
                  <a:pt x="537" y="644"/>
                  <a:pt x="495" y="630"/>
                  <a:pt x="459" y="600"/>
                </a:cubicBezTo>
                <a:cubicBezTo>
                  <a:pt x="424" y="571"/>
                  <a:pt x="406" y="535"/>
                  <a:pt x="406" y="494"/>
                </a:cubicBezTo>
                <a:lnTo>
                  <a:pt x="406" y="151"/>
                </a:lnTo>
                <a:cubicBezTo>
                  <a:pt x="406" y="109"/>
                  <a:pt x="424" y="74"/>
                  <a:pt x="459" y="44"/>
                </a:cubicBezTo>
                <a:cubicBezTo>
                  <a:pt x="495" y="15"/>
                  <a:pt x="537" y="0"/>
                  <a:pt x="587" y="0"/>
                </a:cubicBezTo>
                <a:lnTo>
                  <a:pt x="618" y="0"/>
                </a:lnTo>
                <a:cubicBezTo>
                  <a:pt x="667" y="0"/>
                  <a:pt x="710" y="15"/>
                  <a:pt x="746" y="44"/>
                </a:cubicBezTo>
                <a:cubicBezTo>
                  <a:pt x="781" y="74"/>
                  <a:pt x="799" y="109"/>
                  <a:pt x="799" y="151"/>
                </a:cubicBezTo>
                <a:lnTo>
                  <a:pt x="799" y="494"/>
                </a:lnTo>
                <a:close/>
                <a:moveTo>
                  <a:pt x="679" y="467"/>
                </a:moveTo>
                <a:lnTo>
                  <a:pt x="679" y="174"/>
                </a:lnTo>
                <a:cubicBezTo>
                  <a:pt x="679" y="147"/>
                  <a:pt x="675" y="128"/>
                  <a:pt x="669" y="117"/>
                </a:cubicBezTo>
                <a:cubicBezTo>
                  <a:pt x="659" y="99"/>
                  <a:pt x="641" y="90"/>
                  <a:pt x="612" y="90"/>
                </a:cubicBezTo>
                <a:cubicBezTo>
                  <a:pt x="555" y="90"/>
                  <a:pt x="527" y="118"/>
                  <a:pt x="527" y="174"/>
                </a:cubicBezTo>
                <a:lnTo>
                  <a:pt x="527" y="467"/>
                </a:lnTo>
                <a:cubicBezTo>
                  <a:pt x="527" y="523"/>
                  <a:pt x="553" y="551"/>
                  <a:pt x="605" y="551"/>
                </a:cubicBezTo>
                <a:cubicBezTo>
                  <a:pt x="654" y="551"/>
                  <a:pt x="679" y="523"/>
                  <a:pt x="679" y="467"/>
                </a:cubicBezTo>
                <a:close/>
                <a:moveTo>
                  <a:pt x="1223" y="494"/>
                </a:moveTo>
                <a:cubicBezTo>
                  <a:pt x="1223" y="535"/>
                  <a:pt x="1205" y="571"/>
                  <a:pt x="1170" y="600"/>
                </a:cubicBezTo>
                <a:cubicBezTo>
                  <a:pt x="1134" y="630"/>
                  <a:pt x="1092" y="644"/>
                  <a:pt x="1042" y="644"/>
                </a:cubicBezTo>
                <a:lnTo>
                  <a:pt x="1011" y="644"/>
                </a:lnTo>
                <a:cubicBezTo>
                  <a:pt x="961" y="644"/>
                  <a:pt x="919" y="630"/>
                  <a:pt x="883" y="600"/>
                </a:cubicBezTo>
                <a:cubicBezTo>
                  <a:pt x="848" y="571"/>
                  <a:pt x="830" y="535"/>
                  <a:pt x="830" y="494"/>
                </a:cubicBezTo>
                <a:lnTo>
                  <a:pt x="830" y="151"/>
                </a:lnTo>
                <a:cubicBezTo>
                  <a:pt x="830" y="109"/>
                  <a:pt x="848" y="74"/>
                  <a:pt x="883" y="44"/>
                </a:cubicBezTo>
                <a:cubicBezTo>
                  <a:pt x="919" y="15"/>
                  <a:pt x="961" y="0"/>
                  <a:pt x="1011" y="0"/>
                </a:cubicBezTo>
                <a:lnTo>
                  <a:pt x="1042" y="0"/>
                </a:lnTo>
                <a:cubicBezTo>
                  <a:pt x="1092" y="0"/>
                  <a:pt x="1134" y="15"/>
                  <a:pt x="1170" y="44"/>
                </a:cubicBezTo>
                <a:cubicBezTo>
                  <a:pt x="1205" y="74"/>
                  <a:pt x="1223" y="109"/>
                  <a:pt x="1223" y="151"/>
                </a:cubicBezTo>
                <a:lnTo>
                  <a:pt x="1223" y="494"/>
                </a:lnTo>
                <a:close/>
                <a:moveTo>
                  <a:pt x="1103" y="467"/>
                </a:moveTo>
                <a:lnTo>
                  <a:pt x="1103" y="174"/>
                </a:lnTo>
                <a:cubicBezTo>
                  <a:pt x="1103" y="147"/>
                  <a:pt x="1100" y="128"/>
                  <a:pt x="1093" y="117"/>
                </a:cubicBezTo>
                <a:cubicBezTo>
                  <a:pt x="1083" y="99"/>
                  <a:pt x="1065" y="90"/>
                  <a:pt x="1036" y="90"/>
                </a:cubicBezTo>
                <a:cubicBezTo>
                  <a:pt x="979" y="90"/>
                  <a:pt x="951" y="118"/>
                  <a:pt x="951" y="174"/>
                </a:cubicBezTo>
                <a:lnTo>
                  <a:pt x="951" y="467"/>
                </a:lnTo>
                <a:cubicBezTo>
                  <a:pt x="951" y="523"/>
                  <a:pt x="977" y="551"/>
                  <a:pt x="1029" y="551"/>
                </a:cubicBezTo>
                <a:cubicBezTo>
                  <a:pt x="1078" y="551"/>
                  <a:pt x="1103" y="523"/>
                  <a:pt x="1103" y="4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9" name="Freeform 34"/>
          <p:cNvSpPr>
            <a:spLocks noEditPoints="1"/>
          </p:cNvSpPr>
          <p:nvPr/>
        </p:nvSpPr>
        <p:spPr bwMode="auto">
          <a:xfrm>
            <a:off x="4041348" y="5276850"/>
            <a:ext cx="703263" cy="676275"/>
          </a:xfrm>
          <a:custGeom>
            <a:avLst/>
            <a:gdLst>
              <a:gd name="T0" fmla="*/ 298 w 853"/>
              <a:gd name="T1" fmla="*/ 819 h 832"/>
              <a:gd name="T2" fmla="*/ 147 w 853"/>
              <a:gd name="T3" fmla="*/ 819 h 832"/>
              <a:gd name="T4" fmla="*/ 147 w 853"/>
              <a:gd name="T5" fmla="*/ 153 h 832"/>
              <a:gd name="T6" fmla="*/ 0 w 853"/>
              <a:gd name="T7" fmla="*/ 286 h 832"/>
              <a:gd name="T8" fmla="*/ 0 w 853"/>
              <a:gd name="T9" fmla="*/ 126 h 832"/>
              <a:gd name="T10" fmla="*/ 147 w 853"/>
              <a:gd name="T11" fmla="*/ 2 h 832"/>
              <a:gd name="T12" fmla="*/ 298 w 853"/>
              <a:gd name="T13" fmla="*/ 0 h 832"/>
              <a:gd name="T14" fmla="*/ 298 w 853"/>
              <a:gd name="T15" fmla="*/ 819 h 832"/>
              <a:gd name="T16" fmla="*/ 853 w 853"/>
              <a:gd name="T17" fmla="*/ 634 h 832"/>
              <a:gd name="T18" fmla="*/ 789 w 853"/>
              <a:gd name="T19" fmla="*/ 774 h 832"/>
              <a:gd name="T20" fmla="*/ 636 w 853"/>
              <a:gd name="T21" fmla="*/ 832 h 832"/>
              <a:gd name="T22" fmla="*/ 599 w 853"/>
              <a:gd name="T23" fmla="*/ 832 h 832"/>
              <a:gd name="T24" fmla="*/ 445 w 853"/>
              <a:gd name="T25" fmla="*/ 774 h 832"/>
              <a:gd name="T26" fmla="*/ 381 w 853"/>
              <a:gd name="T27" fmla="*/ 634 h 832"/>
              <a:gd name="T28" fmla="*/ 381 w 853"/>
              <a:gd name="T29" fmla="*/ 563 h 832"/>
              <a:gd name="T30" fmla="*/ 526 w 853"/>
              <a:gd name="T31" fmla="*/ 563 h 832"/>
              <a:gd name="T32" fmla="*/ 526 w 853"/>
              <a:gd name="T33" fmla="*/ 595 h 832"/>
              <a:gd name="T34" fmla="*/ 541 w 853"/>
              <a:gd name="T35" fmla="*/ 674 h 832"/>
              <a:gd name="T36" fmla="*/ 614 w 853"/>
              <a:gd name="T37" fmla="*/ 709 h 832"/>
              <a:gd name="T38" fmla="*/ 701 w 853"/>
              <a:gd name="T39" fmla="*/ 649 h 832"/>
              <a:gd name="T40" fmla="*/ 710 w 853"/>
              <a:gd name="T41" fmla="*/ 537 h 832"/>
              <a:gd name="T42" fmla="*/ 620 w 853"/>
              <a:gd name="T43" fmla="*/ 419 h 832"/>
              <a:gd name="T44" fmla="*/ 387 w 853"/>
              <a:gd name="T45" fmla="*/ 419 h 832"/>
              <a:gd name="T46" fmla="*/ 387 w 853"/>
              <a:gd name="T47" fmla="*/ 3 h 832"/>
              <a:gd name="T48" fmla="*/ 846 w 853"/>
              <a:gd name="T49" fmla="*/ 3 h 832"/>
              <a:gd name="T50" fmla="*/ 846 w 853"/>
              <a:gd name="T51" fmla="*/ 115 h 832"/>
              <a:gd name="T52" fmla="*/ 519 w 853"/>
              <a:gd name="T53" fmla="*/ 115 h 832"/>
              <a:gd name="T54" fmla="*/ 519 w 853"/>
              <a:gd name="T55" fmla="*/ 307 h 832"/>
              <a:gd name="T56" fmla="*/ 620 w 853"/>
              <a:gd name="T57" fmla="*/ 307 h 832"/>
              <a:gd name="T58" fmla="*/ 784 w 853"/>
              <a:gd name="T59" fmla="*/ 361 h 832"/>
              <a:gd name="T60" fmla="*/ 853 w 853"/>
              <a:gd name="T61" fmla="*/ 500 h 832"/>
              <a:gd name="T62" fmla="*/ 853 w 853"/>
              <a:gd name="T63" fmla="*/ 63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3" h="832">
                <a:moveTo>
                  <a:pt x="298" y="819"/>
                </a:moveTo>
                <a:lnTo>
                  <a:pt x="147" y="819"/>
                </a:lnTo>
                <a:lnTo>
                  <a:pt x="147" y="153"/>
                </a:lnTo>
                <a:lnTo>
                  <a:pt x="0" y="286"/>
                </a:lnTo>
                <a:lnTo>
                  <a:pt x="0" y="126"/>
                </a:lnTo>
                <a:lnTo>
                  <a:pt x="147" y="2"/>
                </a:lnTo>
                <a:lnTo>
                  <a:pt x="298" y="0"/>
                </a:lnTo>
                <a:lnTo>
                  <a:pt x="298" y="819"/>
                </a:lnTo>
                <a:close/>
                <a:moveTo>
                  <a:pt x="853" y="634"/>
                </a:moveTo>
                <a:cubicBezTo>
                  <a:pt x="853" y="689"/>
                  <a:pt x="832" y="735"/>
                  <a:pt x="789" y="774"/>
                </a:cubicBezTo>
                <a:cubicBezTo>
                  <a:pt x="747" y="812"/>
                  <a:pt x="696" y="832"/>
                  <a:pt x="636" y="832"/>
                </a:cubicBezTo>
                <a:lnTo>
                  <a:pt x="599" y="832"/>
                </a:lnTo>
                <a:cubicBezTo>
                  <a:pt x="539" y="832"/>
                  <a:pt x="488" y="812"/>
                  <a:pt x="445" y="774"/>
                </a:cubicBezTo>
                <a:cubicBezTo>
                  <a:pt x="403" y="735"/>
                  <a:pt x="381" y="689"/>
                  <a:pt x="381" y="634"/>
                </a:cubicBezTo>
                <a:lnTo>
                  <a:pt x="381" y="563"/>
                </a:lnTo>
                <a:lnTo>
                  <a:pt x="526" y="563"/>
                </a:lnTo>
                <a:lnTo>
                  <a:pt x="526" y="595"/>
                </a:lnTo>
                <a:cubicBezTo>
                  <a:pt x="526" y="631"/>
                  <a:pt x="531" y="657"/>
                  <a:pt x="541" y="674"/>
                </a:cubicBezTo>
                <a:cubicBezTo>
                  <a:pt x="553" y="697"/>
                  <a:pt x="578" y="709"/>
                  <a:pt x="614" y="709"/>
                </a:cubicBezTo>
                <a:cubicBezTo>
                  <a:pt x="660" y="709"/>
                  <a:pt x="689" y="689"/>
                  <a:pt x="701" y="649"/>
                </a:cubicBezTo>
                <a:cubicBezTo>
                  <a:pt x="707" y="630"/>
                  <a:pt x="710" y="593"/>
                  <a:pt x="710" y="537"/>
                </a:cubicBezTo>
                <a:cubicBezTo>
                  <a:pt x="710" y="458"/>
                  <a:pt x="680" y="419"/>
                  <a:pt x="620" y="419"/>
                </a:cubicBezTo>
                <a:lnTo>
                  <a:pt x="387" y="419"/>
                </a:lnTo>
                <a:lnTo>
                  <a:pt x="387" y="3"/>
                </a:lnTo>
                <a:lnTo>
                  <a:pt x="846" y="3"/>
                </a:lnTo>
                <a:lnTo>
                  <a:pt x="846" y="115"/>
                </a:lnTo>
                <a:lnTo>
                  <a:pt x="519" y="115"/>
                </a:lnTo>
                <a:lnTo>
                  <a:pt x="519" y="307"/>
                </a:lnTo>
                <a:lnTo>
                  <a:pt x="620" y="307"/>
                </a:lnTo>
                <a:cubicBezTo>
                  <a:pt x="684" y="307"/>
                  <a:pt x="739" y="325"/>
                  <a:pt x="784" y="361"/>
                </a:cubicBezTo>
                <a:cubicBezTo>
                  <a:pt x="830" y="397"/>
                  <a:pt x="853" y="444"/>
                  <a:pt x="853" y="500"/>
                </a:cubicBezTo>
                <a:lnTo>
                  <a:pt x="853" y="6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0" name="TextBox 18"/>
          <p:cNvSpPr txBox="1"/>
          <p:nvPr/>
        </p:nvSpPr>
        <p:spPr>
          <a:xfrm>
            <a:off x="3866133" y="3983517"/>
            <a:ext cx="1082348" cy="307777"/>
          </a:xfrm>
          <a:prstGeom prst="rect">
            <a:avLst/>
          </a:prstGeom>
          <a:noFill/>
        </p:spPr>
        <p:txBody>
          <a:bodyPr wrap="none" rtlCol="0">
            <a:spAutoFit/>
          </a:bodyPr>
          <a:lstStyle/>
          <a:p>
            <a:r>
              <a:rPr lang="zh-CN" altLang="en-US" sz="1400" dirty="0">
                <a:solidFill>
                  <a:schemeClr val="accent2"/>
                </a:solidFill>
                <a:latin typeface="+mn-ea"/>
                <a:ea typeface="+mn-ea"/>
              </a:rPr>
              <a:t>个服务中心</a:t>
            </a:r>
          </a:p>
        </p:txBody>
      </p:sp>
      <p:sp>
        <p:nvSpPr>
          <p:cNvPr id="21" name="TextBox 19"/>
          <p:cNvSpPr txBox="1"/>
          <p:nvPr/>
        </p:nvSpPr>
        <p:spPr>
          <a:xfrm>
            <a:off x="3992871" y="5939908"/>
            <a:ext cx="902811" cy="307777"/>
          </a:xfrm>
          <a:prstGeom prst="rect">
            <a:avLst/>
          </a:prstGeom>
          <a:noFill/>
        </p:spPr>
        <p:txBody>
          <a:bodyPr wrap="none" rtlCol="0">
            <a:spAutoFit/>
          </a:bodyPr>
          <a:lstStyle/>
          <a:p>
            <a:r>
              <a:rPr lang="zh-CN" altLang="en-US" sz="1400">
                <a:solidFill>
                  <a:schemeClr val="accent2"/>
                </a:solidFill>
                <a:latin typeface="+mn-ea"/>
                <a:ea typeface="+mn-ea"/>
              </a:rPr>
              <a:t>个子公司</a:t>
            </a:r>
            <a:endParaRPr lang="zh-CN" altLang="en-US" sz="1400" dirty="0">
              <a:solidFill>
                <a:schemeClr val="accent2"/>
              </a:solidFill>
              <a:latin typeface="+mn-ea"/>
              <a:ea typeface="+mn-ea"/>
            </a:endParaRPr>
          </a:p>
        </p:txBody>
      </p:sp>
      <p:sp>
        <p:nvSpPr>
          <p:cNvPr id="22" name="TextBox 20"/>
          <p:cNvSpPr txBox="1"/>
          <p:nvPr/>
        </p:nvSpPr>
        <p:spPr>
          <a:xfrm>
            <a:off x="5090269" y="1490166"/>
            <a:ext cx="2232248" cy="874407"/>
          </a:xfrm>
          <a:prstGeom prst="rect">
            <a:avLst/>
          </a:prstGeom>
          <a:noFill/>
        </p:spPr>
        <p:txBody>
          <a:bodyPr wrap="square" rtlCol="0">
            <a:spAutoFit/>
          </a:bodyPr>
          <a:lstStyle/>
          <a:p>
            <a:pPr algn="just">
              <a:lnSpc>
                <a:spcPct val="150000"/>
              </a:lnSpc>
            </a:pPr>
            <a:r>
              <a:rPr lang="zh-CN" altLang="en-US" dirty="0">
                <a:solidFill>
                  <a:schemeClr val="accent1"/>
                </a:solidFill>
                <a:latin typeface="微软雅黑" pitchFamily="34" charset="-122"/>
                <a:ea typeface="微软雅黑" pitchFamily="34" charset="-122"/>
              </a:rPr>
              <a:t>培育20000家门店，服务4000万居民</a:t>
            </a:r>
          </a:p>
        </p:txBody>
      </p:sp>
      <p:sp>
        <p:nvSpPr>
          <p:cNvPr id="24" name="TextBox 21"/>
          <p:cNvSpPr txBox="1"/>
          <p:nvPr/>
        </p:nvSpPr>
        <p:spPr>
          <a:xfrm>
            <a:off x="5090269" y="3414659"/>
            <a:ext cx="2232248" cy="92333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r>
              <a:rPr lang="zh-CN" altLang="en-US" dirty="0">
                <a:solidFill>
                  <a:schemeClr val="accent1"/>
                </a:solidFill>
              </a:rPr>
              <a:t>新建500个服务中心，服务2万家门店</a:t>
            </a:r>
          </a:p>
        </p:txBody>
      </p:sp>
      <p:sp>
        <p:nvSpPr>
          <p:cNvPr id="25" name="TextBox 22"/>
          <p:cNvSpPr txBox="1"/>
          <p:nvPr/>
        </p:nvSpPr>
        <p:spPr>
          <a:xfrm>
            <a:off x="5090269" y="5264724"/>
            <a:ext cx="2232248" cy="92333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r>
              <a:rPr lang="zh-CN" altLang="en-US" dirty="0">
                <a:solidFill>
                  <a:schemeClr val="accent1"/>
                </a:solidFill>
              </a:rPr>
              <a:t>开设15个控股子公司，实施管理运营</a:t>
            </a:r>
          </a:p>
        </p:txBody>
      </p:sp>
      <p:sp>
        <p:nvSpPr>
          <p:cNvPr id="26" name="TextBox 23"/>
          <p:cNvSpPr txBox="1"/>
          <p:nvPr/>
        </p:nvSpPr>
        <p:spPr>
          <a:xfrm>
            <a:off x="7814353" y="1809690"/>
            <a:ext cx="2221410" cy="492443"/>
          </a:xfrm>
          <a:prstGeom prst="rect">
            <a:avLst/>
          </a:prstGeom>
          <a:noFill/>
        </p:spPr>
        <p:txBody>
          <a:bodyPr wrap="square" rtlCol="0">
            <a:spAutoFit/>
          </a:bodyPr>
          <a:lstStyle/>
          <a:p>
            <a:r>
              <a:rPr lang="zh-CN" altLang="en-US" sz="2600" dirty="0">
                <a:solidFill>
                  <a:schemeClr val="accent2"/>
                </a:solidFill>
                <a:latin typeface="+mn-ea"/>
                <a:ea typeface="+mn-ea"/>
              </a:rPr>
              <a:t>体系解读</a:t>
            </a:r>
          </a:p>
        </p:txBody>
      </p:sp>
      <p:sp>
        <p:nvSpPr>
          <p:cNvPr id="27" name="TextBox 24"/>
          <p:cNvSpPr txBox="1"/>
          <p:nvPr/>
        </p:nvSpPr>
        <p:spPr>
          <a:xfrm>
            <a:off x="7861146" y="2503904"/>
            <a:ext cx="3646044" cy="3139321"/>
          </a:xfrm>
          <a:prstGeom prst="rect">
            <a:avLst/>
          </a:prstGeom>
          <a:noFill/>
        </p:spPr>
        <p:txBody>
          <a:bodyPr wrap="square" rtlCol="0">
            <a:spAutoFit/>
          </a:bodyPr>
          <a:lstStyle/>
          <a:p>
            <a:pPr marL="342900" indent="-342900" algn="just">
              <a:buFont typeface="Arial" pitchFamily="34" charset="0"/>
              <a:buChar char="•"/>
            </a:pPr>
            <a:r>
              <a:rPr lang="zh-CN" altLang="en-US" b="1" dirty="0">
                <a:solidFill>
                  <a:schemeClr val="accent1"/>
                </a:solidFill>
                <a:latin typeface="+mn-ea"/>
                <a:ea typeface="+mn-ea"/>
              </a:rPr>
              <a:t>民通</a:t>
            </a:r>
            <a:r>
              <a:rPr lang="zh-CN" altLang="en-US" dirty="0">
                <a:solidFill>
                  <a:schemeClr val="accent1"/>
                </a:solidFill>
                <a:latin typeface="+mn-ea"/>
                <a:ea typeface="+mn-ea"/>
              </a:rPr>
              <a:t>：疏通社区的资金流、信息流、物流阻碍，提供一体化社区服务，就是实践居民对美好生活的向往！</a:t>
            </a:r>
            <a:endParaRPr lang="en-US" altLang="zh-CN" dirty="0">
              <a:solidFill>
                <a:schemeClr val="accent1"/>
              </a:solidFill>
              <a:latin typeface="+mn-ea"/>
              <a:ea typeface="+mn-ea"/>
            </a:endParaRPr>
          </a:p>
          <a:p>
            <a:pPr marL="342900" indent="-342900" algn="just">
              <a:buFont typeface="Arial" pitchFamily="34" charset="0"/>
              <a:buChar char="•"/>
            </a:pPr>
            <a:endParaRPr lang="zh-CN" altLang="en-US" dirty="0">
              <a:solidFill>
                <a:schemeClr val="accent1"/>
              </a:solidFill>
              <a:latin typeface="+mn-ea"/>
              <a:ea typeface="+mn-ea"/>
            </a:endParaRPr>
          </a:p>
          <a:p>
            <a:pPr marL="342900" indent="-342900" algn="just">
              <a:buFont typeface="Arial" pitchFamily="34" charset="0"/>
              <a:buChar char="•"/>
            </a:pPr>
            <a:r>
              <a:rPr lang="zh-CN" altLang="en-US" b="1" dirty="0">
                <a:solidFill>
                  <a:schemeClr val="accent1"/>
                </a:solidFill>
                <a:latin typeface="+mn-ea"/>
                <a:ea typeface="+mn-ea"/>
              </a:rPr>
              <a:t>商通</a:t>
            </a:r>
            <a:r>
              <a:rPr lang="zh-CN" altLang="en-US" dirty="0">
                <a:solidFill>
                  <a:schemeClr val="accent1"/>
                </a:solidFill>
                <a:latin typeface="+mn-ea"/>
                <a:ea typeface="+mn-ea"/>
              </a:rPr>
              <a:t>：经济拉动增长，促进产业融合，催生新型商业业态！</a:t>
            </a:r>
            <a:endParaRPr lang="en-US" altLang="zh-CN" dirty="0">
              <a:solidFill>
                <a:schemeClr val="accent1"/>
              </a:solidFill>
              <a:latin typeface="+mn-ea"/>
              <a:ea typeface="+mn-ea"/>
            </a:endParaRPr>
          </a:p>
          <a:p>
            <a:pPr marL="342900" indent="-342900" algn="just">
              <a:buFont typeface="Arial" pitchFamily="34" charset="0"/>
              <a:buChar char="•"/>
            </a:pPr>
            <a:endParaRPr lang="zh-CN" altLang="en-US" dirty="0">
              <a:solidFill>
                <a:schemeClr val="accent1"/>
              </a:solidFill>
              <a:latin typeface="+mn-ea"/>
              <a:ea typeface="+mn-ea"/>
            </a:endParaRPr>
          </a:p>
          <a:p>
            <a:pPr marL="342900" indent="-342900" algn="just">
              <a:buFont typeface="Arial" pitchFamily="34" charset="0"/>
              <a:buChar char="•"/>
            </a:pPr>
            <a:r>
              <a:rPr lang="zh-CN" altLang="en-US" b="1" dirty="0">
                <a:solidFill>
                  <a:schemeClr val="accent1"/>
                </a:solidFill>
                <a:latin typeface="+mn-ea"/>
                <a:ea typeface="+mn-ea"/>
              </a:rPr>
              <a:t>政通</a:t>
            </a:r>
            <a:r>
              <a:rPr lang="zh-CN" altLang="en-US" dirty="0">
                <a:solidFill>
                  <a:schemeClr val="accent1"/>
                </a:solidFill>
                <a:latin typeface="+mn-ea"/>
                <a:ea typeface="+mn-ea"/>
              </a:rPr>
              <a:t>：就业大平台，社区大数据，成为市场经济下的政府好帮手！</a:t>
            </a:r>
          </a:p>
        </p:txBody>
      </p:sp>
    </p:spTree>
    <p:extLst>
      <p:ext uri="{BB962C8B-B14F-4D97-AF65-F5344CB8AC3E}">
        <p14:creationId xmlns:p14="http://schemas.microsoft.com/office/powerpoint/2010/main" val="231658704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1" name="TextBox 12"/>
          <p:cNvSpPr txBox="1"/>
          <p:nvPr/>
        </p:nvSpPr>
        <p:spPr>
          <a:xfrm>
            <a:off x="2252914" y="2700078"/>
            <a:ext cx="7481636" cy="923330"/>
          </a:xfrm>
          <a:prstGeom prst="rect">
            <a:avLst/>
          </a:prstGeom>
          <a:noFill/>
        </p:spPr>
        <p:txBody>
          <a:bodyPr wrap="square" rtlCol="0">
            <a:spAutoFit/>
          </a:bodyPr>
          <a:lstStyle>
            <a:defPPr>
              <a:defRPr lang="zh-CN"/>
            </a:defPPr>
            <a:lvl1pPr algn="ctr">
              <a:defRPr sz="5400" b="1">
                <a:latin typeface="微软雅黑"/>
                <a:ea typeface="微软雅黑"/>
              </a:defRPr>
            </a:lvl1pPr>
          </a:lstStyle>
          <a:p>
            <a:r>
              <a:rPr lang="zh-CN" altLang="en-US" dirty="0"/>
              <a:t>财务分析与融资方案</a:t>
            </a:r>
          </a:p>
        </p:txBody>
      </p:sp>
      <p:cxnSp>
        <p:nvCxnSpPr>
          <p:cNvPr id="32" name="直接连接符 31"/>
          <p:cNvCxnSpPr/>
          <p:nvPr/>
        </p:nvCxnSpPr>
        <p:spPr bwMode="auto">
          <a:xfrm>
            <a:off x="2641997" y="3861048"/>
            <a:ext cx="691276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圆角 12"/>
          <p:cNvSpPr/>
          <p:nvPr/>
        </p:nvSpPr>
        <p:spPr bwMode="auto">
          <a:xfrm>
            <a:off x="5314638" y="980199"/>
            <a:ext cx="1584176" cy="1584176"/>
          </a:xfrm>
          <a:prstGeom prst="roundRect">
            <a:avLst>
              <a:gd name="adj" fmla="val 4586"/>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TextBox 58"/>
          <p:cNvSpPr txBox="1"/>
          <p:nvPr/>
        </p:nvSpPr>
        <p:spPr>
          <a:xfrm>
            <a:off x="5447234" y="1110567"/>
            <a:ext cx="1309974" cy="1323439"/>
          </a:xfrm>
          <a:prstGeom prst="rect">
            <a:avLst/>
          </a:prstGeom>
          <a:noFill/>
        </p:spPr>
        <p:txBody>
          <a:bodyPr wrap="none" rtlCol="0">
            <a:spAutoFit/>
          </a:bodyPr>
          <a:lstStyle/>
          <a:p>
            <a:pPr algn="ctr"/>
            <a:r>
              <a:rPr lang="en-US" altLang="zh-CN" sz="8000" dirty="0">
                <a:solidFill>
                  <a:schemeClr val="accent2"/>
                </a:solidFill>
                <a:latin typeface="Lifeline JL" panose="00000400000000000000" pitchFamily="2" charset="0"/>
                <a:ea typeface="+mj-ea"/>
              </a:rPr>
              <a:t>05</a:t>
            </a:r>
            <a:endParaRPr lang="zh-CN" altLang="en-US" sz="8000" dirty="0">
              <a:solidFill>
                <a:schemeClr val="accent2"/>
              </a:solidFill>
              <a:latin typeface="Lifeline JL" panose="00000400000000000000" pitchFamily="2" charset="0"/>
              <a:ea typeface="+mj-ea"/>
            </a:endParaRPr>
          </a:p>
        </p:txBody>
      </p:sp>
      <p:sp>
        <p:nvSpPr>
          <p:cNvPr id="16" name="Oval 39"/>
          <p:cNvSpPr>
            <a:spLocks noChangeAspect="1" noChangeArrowheads="1"/>
          </p:cNvSpPr>
          <p:nvPr/>
        </p:nvSpPr>
        <p:spPr bwMode="auto">
          <a:xfrm>
            <a:off x="3841073" y="4125878"/>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7" name="Oval 40"/>
          <p:cNvSpPr>
            <a:spLocks noChangeAspect="1" noChangeArrowheads="1"/>
          </p:cNvSpPr>
          <p:nvPr/>
        </p:nvSpPr>
        <p:spPr bwMode="auto">
          <a:xfrm>
            <a:off x="3841073" y="4623270"/>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8" name="Oval 42"/>
          <p:cNvSpPr>
            <a:spLocks noChangeAspect="1" noChangeArrowheads="1"/>
          </p:cNvSpPr>
          <p:nvPr/>
        </p:nvSpPr>
        <p:spPr bwMode="auto">
          <a:xfrm>
            <a:off x="6494611" y="4125878"/>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19" name="TextBox 19"/>
          <p:cNvSpPr txBox="1"/>
          <p:nvPr/>
        </p:nvSpPr>
        <p:spPr>
          <a:xfrm>
            <a:off x="4204290" y="4034436"/>
            <a:ext cx="2264889" cy="400110"/>
          </a:xfrm>
          <a:prstGeom prst="rect">
            <a:avLst/>
          </a:prstGeom>
          <a:noFill/>
        </p:spPr>
        <p:txBody>
          <a:bodyPr wrap="square" rtlCol="0">
            <a:spAutoFit/>
          </a:bodyPr>
          <a:lstStyle/>
          <a:p>
            <a:r>
              <a:rPr lang="zh-CN" altLang="en-US" sz="2000" dirty="0">
                <a:latin typeface="+mn-ea"/>
                <a:ea typeface="+mn-ea"/>
              </a:rPr>
              <a:t>各项成本预算</a:t>
            </a:r>
          </a:p>
        </p:txBody>
      </p:sp>
      <p:sp>
        <p:nvSpPr>
          <p:cNvPr id="20" name="TextBox 20"/>
          <p:cNvSpPr txBox="1"/>
          <p:nvPr/>
        </p:nvSpPr>
        <p:spPr>
          <a:xfrm>
            <a:off x="4204290" y="4531828"/>
            <a:ext cx="2264889" cy="400110"/>
          </a:xfrm>
          <a:prstGeom prst="rect">
            <a:avLst/>
          </a:prstGeom>
          <a:noFill/>
        </p:spPr>
        <p:txBody>
          <a:bodyPr wrap="square" rtlCol="0">
            <a:spAutoFit/>
          </a:bodyPr>
          <a:lstStyle/>
          <a:p>
            <a:r>
              <a:rPr lang="zh-CN" altLang="en-US" sz="2000" dirty="0">
                <a:latin typeface="+mn-ea"/>
                <a:ea typeface="+mn-ea"/>
              </a:rPr>
              <a:t>融资计划</a:t>
            </a:r>
          </a:p>
        </p:txBody>
      </p:sp>
      <p:sp>
        <p:nvSpPr>
          <p:cNvPr id="21" name="Oval 42"/>
          <p:cNvSpPr>
            <a:spLocks noChangeAspect="1" noChangeArrowheads="1"/>
          </p:cNvSpPr>
          <p:nvPr/>
        </p:nvSpPr>
        <p:spPr bwMode="auto">
          <a:xfrm>
            <a:off x="6494611" y="4623270"/>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22" name="TextBox 24"/>
          <p:cNvSpPr txBox="1"/>
          <p:nvPr/>
        </p:nvSpPr>
        <p:spPr>
          <a:xfrm>
            <a:off x="6857828" y="4034436"/>
            <a:ext cx="2264889" cy="400110"/>
          </a:xfrm>
          <a:prstGeom prst="rect">
            <a:avLst/>
          </a:prstGeom>
          <a:noFill/>
        </p:spPr>
        <p:txBody>
          <a:bodyPr wrap="square" rtlCol="0">
            <a:spAutoFit/>
          </a:bodyPr>
          <a:lstStyle/>
          <a:p>
            <a:r>
              <a:rPr lang="zh-CN" altLang="en-US" sz="2000" dirty="0">
                <a:latin typeface="+mn-ea"/>
                <a:ea typeface="+mn-ea"/>
              </a:rPr>
              <a:t>资金缺口</a:t>
            </a:r>
          </a:p>
        </p:txBody>
      </p:sp>
      <p:sp>
        <p:nvSpPr>
          <p:cNvPr id="23" name="TextBox 26"/>
          <p:cNvSpPr txBox="1"/>
          <p:nvPr/>
        </p:nvSpPr>
        <p:spPr>
          <a:xfrm>
            <a:off x="6857828" y="4531828"/>
            <a:ext cx="2264889" cy="400110"/>
          </a:xfrm>
          <a:prstGeom prst="rect">
            <a:avLst/>
          </a:prstGeom>
          <a:noFill/>
        </p:spPr>
        <p:txBody>
          <a:bodyPr wrap="square" rtlCol="0">
            <a:spAutoFit/>
          </a:bodyPr>
          <a:lstStyle/>
          <a:p>
            <a:r>
              <a:rPr lang="zh-CN" altLang="en-US" sz="2000" dirty="0">
                <a:latin typeface="+mn-ea"/>
                <a:ea typeface="+mn-ea"/>
              </a:rPr>
              <a:t>融资主要用途</a:t>
            </a:r>
          </a:p>
        </p:txBody>
      </p:sp>
    </p:spTree>
    <p:extLst>
      <p:ext uri="{BB962C8B-B14F-4D97-AF65-F5344CB8AC3E}">
        <p14:creationId xmlns:p14="http://schemas.microsoft.com/office/powerpoint/2010/main" val="1024905432"/>
      </p:ext>
    </p:extLst>
  </p:cSld>
  <p:clrMapOvr>
    <a:masterClrMapping/>
  </p:clrMapOvr>
  <p:transition spd="slow" advTm="8561">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bwMode="auto">
          <a:xfrm>
            <a:off x="5306293" y="980199"/>
            <a:ext cx="1584176" cy="1584176"/>
          </a:xfrm>
          <a:prstGeom prst="roundRect">
            <a:avLst>
              <a:gd name="adj" fmla="val 4586"/>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0" name="TextBox 58"/>
          <p:cNvSpPr txBox="1"/>
          <p:nvPr/>
        </p:nvSpPr>
        <p:spPr>
          <a:xfrm>
            <a:off x="5605931" y="1110567"/>
            <a:ext cx="992579" cy="1323439"/>
          </a:xfrm>
          <a:prstGeom prst="rect">
            <a:avLst/>
          </a:prstGeom>
          <a:noFill/>
        </p:spPr>
        <p:txBody>
          <a:bodyPr wrap="none" rtlCol="0">
            <a:spAutoFit/>
          </a:bodyPr>
          <a:lstStyle/>
          <a:p>
            <a:pPr algn="ctr"/>
            <a:r>
              <a:rPr lang="en-US" altLang="zh-CN" sz="8000" dirty="0">
                <a:solidFill>
                  <a:schemeClr val="accent2"/>
                </a:solidFill>
                <a:latin typeface="Lifeline JL" panose="00000400000000000000" pitchFamily="2" charset="0"/>
                <a:ea typeface="+mj-ea"/>
              </a:rPr>
              <a:t>01</a:t>
            </a:r>
            <a:endParaRPr lang="zh-CN" altLang="en-US" sz="8000" dirty="0">
              <a:solidFill>
                <a:schemeClr val="accent2"/>
              </a:solidFill>
              <a:latin typeface="Lifeline JL" panose="00000400000000000000" pitchFamily="2" charset="0"/>
              <a:ea typeface="+mj-ea"/>
            </a:endParaRPr>
          </a:p>
        </p:txBody>
      </p:sp>
      <p:sp>
        <p:nvSpPr>
          <p:cNvPr id="31" name="TextBox 12"/>
          <p:cNvSpPr txBox="1"/>
          <p:nvPr/>
        </p:nvSpPr>
        <p:spPr>
          <a:xfrm>
            <a:off x="2969396" y="2700078"/>
            <a:ext cx="6257970" cy="1107996"/>
          </a:xfrm>
          <a:prstGeom prst="rect">
            <a:avLst/>
          </a:prstGeom>
          <a:noFill/>
        </p:spPr>
        <p:txBody>
          <a:bodyPr wrap="square" rtlCol="0">
            <a:spAutoFit/>
          </a:bodyPr>
          <a:lstStyle>
            <a:defPPr>
              <a:defRPr lang="zh-CN"/>
            </a:defPPr>
            <a:lvl1pPr algn="ctr">
              <a:defRPr sz="5400" b="1">
                <a:latin typeface="微软雅黑"/>
                <a:ea typeface="微软雅黑"/>
              </a:defRPr>
            </a:lvl1pPr>
          </a:lstStyle>
          <a:p>
            <a:r>
              <a:rPr lang="zh-CN" altLang="en-US" sz="6600" dirty="0"/>
              <a:t>项目背景及分析</a:t>
            </a:r>
          </a:p>
        </p:txBody>
      </p:sp>
      <p:cxnSp>
        <p:nvCxnSpPr>
          <p:cNvPr id="32" name="直接连接符 31"/>
          <p:cNvCxnSpPr/>
          <p:nvPr/>
        </p:nvCxnSpPr>
        <p:spPr bwMode="auto">
          <a:xfrm>
            <a:off x="2641997" y="3861048"/>
            <a:ext cx="691276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Oval 39"/>
          <p:cNvSpPr>
            <a:spLocks noChangeAspect="1" noChangeArrowheads="1"/>
          </p:cNvSpPr>
          <p:nvPr/>
        </p:nvSpPr>
        <p:spPr bwMode="auto">
          <a:xfrm>
            <a:off x="3866505" y="4131972"/>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68" name="Oval 40"/>
          <p:cNvSpPr>
            <a:spLocks noChangeAspect="1" noChangeArrowheads="1"/>
          </p:cNvSpPr>
          <p:nvPr/>
        </p:nvSpPr>
        <p:spPr bwMode="auto">
          <a:xfrm>
            <a:off x="3866505" y="4568436"/>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69" name="Oval 41"/>
          <p:cNvSpPr>
            <a:spLocks noChangeAspect="1" noChangeArrowheads="1"/>
          </p:cNvSpPr>
          <p:nvPr/>
        </p:nvSpPr>
        <p:spPr bwMode="auto">
          <a:xfrm>
            <a:off x="3866505" y="4990017"/>
            <a:ext cx="216000" cy="216000"/>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70" name="Oval 42"/>
          <p:cNvSpPr>
            <a:spLocks noChangeAspect="1" noChangeArrowheads="1"/>
          </p:cNvSpPr>
          <p:nvPr/>
        </p:nvSpPr>
        <p:spPr bwMode="auto">
          <a:xfrm>
            <a:off x="6520043" y="4131972"/>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71" name="TextBox 19"/>
          <p:cNvSpPr txBox="1"/>
          <p:nvPr/>
        </p:nvSpPr>
        <p:spPr>
          <a:xfrm>
            <a:off x="4229722" y="4040530"/>
            <a:ext cx="2264889" cy="400110"/>
          </a:xfrm>
          <a:prstGeom prst="rect">
            <a:avLst/>
          </a:prstGeom>
          <a:noFill/>
        </p:spPr>
        <p:txBody>
          <a:bodyPr wrap="square" rtlCol="0">
            <a:spAutoFit/>
          </a:bodyPr>
          <a:lstStyle/>
          <a:p>
            <a:r>
              <a:rPr lang="zh-CN" altLang="en-US" sz="2000" dirty="0">
                <a:latin typeface="+mn-ea"/>
                <a:ea typeface="+mn-ea"/>
              </a:rPr>
              <a:t>项目来源</a:t>
            </a:r>
          </a:p>
        </p:txBody>
      </p:sp>
      <p:sp>
        <p:nvSpPr>
          <p:cNvPr id="72" name="TextBox 20"/>
          <p:cNvSpPr txBox="1"/>
          <p:nvPr/>
        </p:nvSpPr>
        <p:spPr>
          <a:xfrm>
            <a:off x="4229722" y="4476994"/>
            <a:ext cx="2264889" cy="400110"/>
          </a:xfrm>
          <a:prstGeom prst="rect">
            <a:avLst/>
          </a:prstGeom>
          <a:noFill/>
        </p:spPr>
        <p:txBody>
          <a:bodyPr wrap="square" rtlCol="0">
            <a:spAutoFit/>
          </a:bodyPr>
          <a:lstStyle/>
          <a:p>
            <a:r>
              <a:rPr lang="zh-CN" altLang="en-US" sz="2000" dirty="0">
                <a:latin typeface="+mn-ea"/>
                <a:ea typeface="+mn-ea"/>
              </a:rPr>
              <a:t>项目解决的问题</a:t>
            </a:r>
          </a:p>
        </p:txBody>
      </p:sp>
      <p:sp>
        <p:nvSpPr>
          <p:cNvPr id="73" name="TextBox 21"/>
          <p:cNvSpPr txBox="1"/>
          <p:nvPr/>
        </p:nvSpPr>
        <p:spPr>
          <a:xfrm>
            <a:off x="4229722" y="4897962"/>
            <a:ext cx="2264889" cy="400110"/>
          </a:xfrm>
          <a:prstGeom prst="rect">
            <a:avLst/>
          </a:prstGeom>
          <a:noFill/>
        </p:spPr>
        <p:txBody>
          <a:bodyPr wrap="square"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2000" dirty="0">
                <a:solidFill>
                  <a:schemeClr val="tx1"/>
                </a:solidFill>
              </a:rPr>
              <a:t>竞争对手</a:t>
            </a:r>
          </a:p>
        </p:txBody>
      </p:sp>
      <p:sp>
        <p:nvSpPr>
          <p:cNvPr id="74" name="TextBox 22"/>
          <p:cNvSpPr txBox="1"/>
          <p:nvPr/>
        </p:nvSpPr>
        <p:spPr>
          <a:xfrm>
            <a:off x="6883260" y="4897962"/>
            <a:ext cx="2264889" cy="400110"/>
          </a:xfrm>
          <a:prstGeom prst="rect">
            <a:avLst/>
          </a:prstGeom>
          <a:noFill/>
        </p:spPr>
        <p:txBody>
          <a:bodyPr wrap="square" rtlCol="0">
            <a:spAutoFit/>
          </a:bodyPr>
          <a:lstStyle/>
          <a:p>
            <a:r>
              <a:rPr lang="zh-CN" altLang="en-US" sz="2000" dirty="0">
                <a:latin typeface="+mn-ea"/>
                <a:ea typeface="+mn-ea"/>
              </a:rPr>
              <a:t>可行性分析</a:t>
            </a:r>
          </a:p>
        </p:txBody>
      </p:sp>
      <p:sp>
        <p:nvSpPr>
          <p:cNvPr id="75" name="Oval 42"/>
          <p:cNvSpPr>
            <a:spLocks noChangeAspect="1" noChangeArrowheads="1"/>
          </p:cNvSpPr>
          <p:nvPr/>
        </p:nvSpPr>
        <p:spPr bwMode="auto">
          <a:xfrm>
            <a:off x="6520043" y="4568436"/>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76" name="TextBox 24"/>
          <p:cNvSpPr txBox="1"/>
          <p:nvPr/>
        </p:nvSpPr>
        <p:spPr>
          <a:xfrm>
            <a:off x="6883260" y="4040530"/>
            <a:ext cx="2264889" cy="400110"/>
          </a:xfrm>
          <a:prstGeom prst="rect">
            <a:avLst/>
          </a:prstGeom>
          <a:noFill/>
        </p:spPr>
        <p:txBody>
          <a:bodyPr wrap="square" rtlCol="0">
            <a:spAutoFit/>
          </a:bodyPr>
          <a:lstStyle/>
          <a:p>
            <a:r>
              <a:rPr lang="zh-CN" altLang="en-US" sz="2000" dirty="0">
                <a:latin typeface="+mn-ea"/>
                <a:ea typeface="+mn-ea"/>
              </a:rPr>
              <a:t>需求分析</a:t>
            </a:r>
          </a:p>
        </p:txBody>
      </p:sp>
      <p:sp>
        <p:nvSpPr>
          <p:cNvPr id="77" name="Oval 42"/>
          <p:cNvSpPr>
            <a:spLocks noChangeAspect="1" noChangeArrowheads="1"/>
          </p:cNvSpPr>
          <p:nvPr/>
        </p:nvSpPr>
        <p:spPr bwMode="auto">
          <a:xfrm>
            <a:off x="6520043" y="4989404"/>
            <a:ext cx="216000" cy="217227"/>
          </a:xfrm>
          <a:prstGeom prst="ellipse">
            <a:avLst/>
          </a:prstGeom>
          <a:solidFill>
            <a:schemeClr val="bg2"/>
          </a:solidFill>
          <a:ln w="285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2000"/>
          </a:p>
        </p:txBody>
      </p:sp>
      <p:sp>
        <p:nvSpPr>
          <p:cNvPr id="78" name="TextBox 26"/>
          <p:cNvSpPr txBox="1"/>
          <p:nvPr/>
        </p:nvSpPr>
        <p:spPr>
          <a:xfrm>
            <a:off x="6883260" y="4476994"/>
            <a:ext cx="2264889" cy="400110"/>
          </a:xfrm>
          <a:prstGeom prst="rect">
            <a:avLst/>
          </a:prstGeom>
          <a:noFill/>
        </p:spPr>
        <p:txBody>
          <a:bodyPr wrap="square" rtlCol="0">
            <a:spAutoFit/>
          </a:bodyPr>
          <a:lstStyle/>
          <a:p>
            <a:r>
              <a:rPr lang="zh-CN" altLang="en-US" sz="2000" dirty="0">
                <a:latin typeface="+mn-ea"/>
                <a:ea typeface="+mn-ea"/>
              </a:rPr>
              <a:t>行业前景</a:t>
            </a:r>
          </a:p>
        </p:txBody>
      </p:sp>
    </p:spTree>
    <p:extLst>
      <p:ext uri="{BB962C8B-B14F-4D97-AF65-F5344CB8AC3E}">
        <p14:creationId xmlns:p14="http://schemas.microsoft.com/office/powerpoint/2010/main" val="2826737430"/>
      </p:ext>
    </p:extLst>
  </p:cSld>
  <p:clrMapOvr>
    <a:masterClrMapping/>
  </p:clrMapOvr>
  <p:transition spd="slow" advTm="8561">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各项成本预测</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矩形: 对角圆角 43"/>
          <p:cNvSpPr/>
          <p:nvPr/>
        </p:nvSpPr>
        <p:spPr bwMode="auto">
          <a:xfrm flipH="1">
            <a:off x="4036431" y="2561389"/>
            <a:ext cx="1885831" cy="1605538"/>
          </a:xfrm>
          <a:prstGeom prst="round2DiagRect">
            <a:avLst>
              <a:gd name="adj1" fmla="val 48493"/>
              <a:gd name="adj2" fmla="val 0"/>
            </a:avLst>
          </a:prstGeom>
          <a:solidFill>
            <a:schemeClr val="tx1"/>
          </a:solidFill>
          <a:ln w="9"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Lifeline JL" panose="00000400000000000000" pitchFamily="2" charset="0"/>
            </a:endParaRPr>
          </a:p>
        </p:txBody>
      </p:sp>
      <p:sp>
        <p:nvSpPr>
          <p:cNvPr id="45" name="矩形: 对角圆角 44"/>
          <p:cNvSpPr/>
          <p:nvPr/>
        </p:nvSpPr>
        <p:spPr bwMode="auto">
          <a:xfrm>
            <a:off x="6152978" y="1984928"/>
            <a:ext cx="2560368" cy="2179819"/>
          </a:xfrm>
          <a:prstGeom prst="round2DiagRect">
            <a:avLst>
              <a:gd name="adj1" fmla="val 48493"/>
              <a:gd name="adj2" fmla="val 0"/>
            </a:avLst>
          </a:prstGeom>
          <a:solidFill>
            <a:schemeClr val="accent4"/>
          </a:solidFill>
          <a:ln w="9"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Lifeline JL" panose="00000400000000000000" pitchFamily="2" charset="0"/>
            </a:endParaRPr>
          </a:p>
        </p:txBody>
      </p:sp>
      <p:sp>
        <p:nvSpPr>
          <p:cNvPr id="46" name="矩形: 对角圆角 45"/>
          <p:cNvSpPr/>
          <p:nvPr/>
        </p:nvSpPr>
        <p:spPr bwMode="auto">
          <a:xfrm>
            <a:off x="4030868" y="4393348"/>
            <a:ext cx="1886976" cy="1606514"/>
          </a:xfrm>
          <a:prstGeom prst="round2DiagRect">
            <a:avLst>
              <a:gd name="adj1" fmla="val 48493"/>
              <a:gd name="adj2" fmla="val 0"/>
            </a:avLst>
          </a:prstGeom>
          <a:solidFill>
            <a:schemeClr val="bg2"/>
          </a:solidFill>
          <a:ln w="9"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Lifeline JL" panose="00000400000000000000" pitchFamily="2" charset="0"/>
            </a:endParaRPr>
          </a:p>
        </p:txBody>
      </p:sp>
      <p:sp>
        <p:nvSpPr>
          <p:cNvPr id="47" name="矩形: 对角圆角 46"/>
          <p:cNvSpPr/>
          <p:nvPr/>
        </p:nvSpPr>
        <p:spPr bwMode="auto">
          <a:xfrm flipH="1">
            <a:off x="6142946" y="4393348"/>
            <a:ext cx="1748756" cy="1488838"/>
          </a:xfrm>
          <a:prstGeom prst="round2DiagRect">
            <a:avLst>
              <a:gd name="adj1" fmla="val 48493"/>
              <a:gd name="adj2" fmla="val 0"/>
            </a:avLst>
          </a:prstGeom>
          <a:solidFill>
            <a:schemeClr val="tx1"/>
          </a:solidFill>
          <a:ln w="9"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2"/>
              </a:solidFill>
              <a:latin typeface="Lifeline JL" panose="00000400000000000000" pitchFamily="2" charset="0"/>
            </a:endParaRPr>
          </a:p>
        </p:txBody>
      </p:sp>
      <p:sp>
        <p:nvSpPr>
          <p:cNvPr id="48" name="文本框 47"/>
          <p:cNvSpPr txBox="1"/>
          <p:nvPr/>
        </p:nvSpPr>
        <p:spPr>
          <a:xfrm flipH="1">
            <a:off x="6181710" y="2777644"/>
            <a:ext cx="1681871" cy="1046410"/>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pPr algn="ctr"/>
            <a:r>
              <a:rPr lang="en-US" altLang="zh-CN" sz="6000" b="0" dirty="0">
                <a:solidFill>
                  <a:schemeClr val="accent2"/>
                </a:solidFill>
                <a:effectLst/>
                <a:latin typeface="Lifeline JL" panose="00000400000000000000" pitchFamily="2" charset="0"/>
              </a:rPr>
              <a:t>45</a:t>
            </a:r>
            <a:r>
              <a:rPr lang="en-US" altLang="zh-CN" sz="2800" b="0" dirty="0">
                <a:solidFill>
                  <a:schemeClr val="accent2"/>
                </a:solidFill>
                <a:effectLst/>
                <a:latin typeface="Lifeline JL" panose="00000400000000000000" pitchFamily="2" charset="0"/>
              </a:rPr>
              <a:t>%</a:t>
            </a:r>
            <a:endParaRPr lang="zh-CN" altLang="en-US" sz="4800" b="0" dirty="0">
              <a:solidFill>
                <a:schemeClr val="accent2"/>
              </a:solidFill>
              <a:effectLst/>
              <a:latin typeface="Lifeline JL" panose="00000400000000000000" pitchFamily="2" charset="0"/>
            </a:endParaRPr>
          </a:p>
        </p:txBody>
      </p:sp>
      <p:sp>
        <p:nvSpPr>
          <p:cNvPr id="49" name="文本框 48"/>
          <p:cNvSpPr txBox="1"/>
          <p:nvPr/>
        </p:nvSpPr>
        <p:spPr>
          <a:xfrm flipH="1">
            <a:off x="4517408" y="3055359"/>
            <a:ext cx="1176303"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pPr algn="ctr"/>
            <a:r>
              <a:rPr lang="en-US" altLang="zh-CN" sz="4800" b="0" dirty="0">
                <a:solidFill>
                  <a:schemeClr val="accent2"/>
                </a:solidFill>
                <a:effectLst/>
                <a:latin typeface="Lifeline JL" panose="00000400000000000000" pitchFamily="2" charset="0"/>
              </a:rPr>
              <a:t>22</a:t>
            </a:r>
            <a:r>
              <a:rPr lang="en-US" altLang="zh-CN" sz="2800" b="0" dirty="0">
                <a:solidFill>
                  <a:schemeClr val="accent2"/>
                </a:solidFill>
                <a:effectLst/>
                <a:latin typeface="Lifeline JL" panose="00000400000000000000" pitchFamily="2" charset="0"/>
              </a:rPr>
              <a:t>%</a:t>
            </a:r>
            <a:endParaRPr lang="zh-CN" altLang="en-US" sz="4800" b="0" dirty="0">
              <a:solidFill>
                <a:schemeClr val="accent2"/>
              </a:solidFill>
              <a:effectLst/>
              <a:latin typeface="Lifeline JL" panose="00000400000000000000" pitchFamily="2" charset="0"/>
            </a:endParaRPr>
          </a:p>
        </p:txBody>
      </p:sp>
      <p:sp>
        <p:nvSpPr>
          <p:cNvPr id="50" name="文本框 49"/>
          <p:cNvSpPr txBox="1"/>
          <p:nvPr/>
        </p:nvSpPr>
        <p:spPr>
          <a:xfrm flipH="1">
            <a:off x="4120303" y="4680831"/>
            <a:ext cx="1681871"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pPr algn="ctr"/>
            <a:r>
              <a:rPr lang="en-US" altLang="zh-CN" sz="4800" b="0" dirty="0">
                <a:solidFill>
                  <a:schemeClr val="accent2"/>
                </a:solidFill>
                <a:effectLst/>
                <a:latin typeface="Lifeline JL" panose="00000400000000000000" pitchFamily="2" charset="0"/>
              </a:rPr>
              <a:t>14</a:t>
            </a:r>
            <a:r>
              <a:rPr lang="en-US" altLang="zh-CN" sz="2800" b="0" dirty="0">
                <a:solidFill>
                  <a:schemeClr val="accent2"/>
                </a:solidFill>
                <a:effectLst/>
                <a:latin typeface="Lifeline JL" panose="00000400000000000000" pitchFamily="2" charset="0"/>
              </a:rPr>
              <a:t>%</a:t>
            </a:r>
            <a:endParaRPr lang="zh-CN" altLang="en-US" sz="4800" b="0" dirty="0">
              <a:solidFill>
                <a:schemeClr val="accent2"/>
              </a:solidFill>
              <a:effectLst/>
              <a:latin typeface="Lifeline JL" panose="00000400000000000000" pitchFamily="2" charset="0"/>
            </a:endParaRPr>
          </a:p>
        </p:txBody>
      </p:sp>
      <p:sp>
        <p:nvSpPr>
          <p:cNvPr id="51" name="文本框 50"/>
          <p:cNvSpPr txBox="1"/>
          <p:nvPr/>
        </p:nvSpPr>
        <p:spPr>
          <a:xfrm flipH="1">
            <a:off x="6359219" y="4661163"/>
            <a:ext cx="1255406" cy="861744"/>
          </a:xfrm>
          <a:prstGeom prst="rect">
            <a:avLst/>
          </a:prstGeom>
          <a:effectLst/>
        </p:spPr>
        <p:txBody>
          <a:bodyPr wrap="square" lIns="121890" tIns="60945" rIns="121890" bIns="60945">
            <a:spAutoFit/>
          </a:bodyPr>
          <a:lstStyle>
            <a:defPPr>
              <a:defRPr lang="zh-CN"/>
            </a:defPPr>
            <a:lvl1pPr defTabSz="1245235">
              <a:spcBef>
                <a:spcPts val="0"/>
              </a:spcBef>
              <a:spcAft>
                <a:spcPts val="0"/>
              </a:spcAft>
              <a:defRPr sz="5400" b="1" kern="0">
                <a:solidFill>
                  <a:schemeClr val="bg2"/>
                </a:solidFill>
                <a:effectLst>
                  <a:innerShdw blurRad="63500" dist="50800" dir="10800000">
                    <a:prstClr val="black">
                      <a:alpha val="50000"/>
                    </a:prstClr>
                  </a:innerShdw>
                </a:effectLst>
                <a:latin typeface="+mj-ea"/>
                <a:ea typeface="+mj-ea"/>
              </a:defRPr>
            </a:lvl1pPr>
          </a:lstStyle>
          <a:p>
            <a:pPr algn="ctr"/>
            <a:r>
              <a:rPr lang="en-US" altLang="zh-CN" sz="4800" b="0" dirty="0">
                <a:solidFill>
                  <a:schemeClr val="accent2"/>
                </a:solidFill>
                <a:effectLst/>
                <a:latin typeface="Lifeline JL" panose="00000400000000000000" pitchFamily="2" charset="0"/>
              </a:rPr>
              <a:t>1 9 </a:t>
            </a:r>
            <a:r>
              <a:rPr lang="en-US" altLang="zh-CN" sz="2800" b="0" dirty="0">
                <a:solidFill>
                  <a:schemeClr val="accent2"/>
                </a:solidFill>
                <a:effectLst/>
                <a:latin typeface="Lifeline JL" panose="00000400000000000000" pitchFamily="2" charset="0"/>
              </a:rPr>
              <a:t>%</a:t>
            </a:r>
            <a:endParaRPr lang="zh-CN" altLang="en-US" sz="4800" b="0" dirty="0">
              <a:solidFill>
                <a:schemeClr val="accent2"/>
              </a:solidFill>
              <a:effectLst/>
              <a:latin typeface="Lifeline JL" panose="00000400000000000000" pitchFamily="2" charset="0"/>
            </a:endParaRPr>
          </a:p>
        </p:txBody>
      </p:sp>
      <p:sp>
        <p:nvSpPr>
          <p:cNvPr id="52" name="TextBox 21"/>
          <p:cNvSpPr txBox="1"/>
          <p:nvPr/>
        </p:nvSpPr>
        <p:spPr>
          <a:xfrm flipH="1">
            <a:off x="1848210" y="2475656"/>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办公房租</a:t>
            </a:r>
          </a:p>
        </p:txBody>
      </p:sp>
      <p:sp>
        <p:nvSpPr>
          <p:cNvPr id="53" name="TextBox 22"/>
          <p:cNvSpPr txBox="1"/>
          <p:nvPr/>
        </p:nvSpPr>
        <p:spPr>
          <a:xfrm flipH="1">
            <a:off x="934057" y="2869083"/>
            <a:ext cx="3102374" cy="923330"/>
          </a:xfrm>
          <a:prstGeom prst="rect">
            <a:avLst/>
          </a:prstGeom>
          <a:noFill/>
        </p:spPr>
        <p:txBody>
          <a:bodyPr wrap="square" rtlCol="0">
            <a:spAutoFit/>
          </a:bodyPr>
          <a:lstStyle/>
          <a:p>
            <a:r>
              <a:rPr lang="zh-CN" altLang="en-US">
                <a:latin typeface="+mn-ea"/>
              </a:rPr>
              <a:t>这里可以添加主要内容这里可以添加主要内容这里可以添加主要内容</a:t>
            </a:r>
            <a:endParaRPr lang="zh-CN" altLang="en-US" dirty="0">
              <a:latin typeface="+mn-ea"/>
            </a:endParaRPr>
          </a:p>
        </p:txBody>
      </p:sp>
      <p:sp>
        <p:nvSpPr>
          <p:cNvPr id="54" name="TextBox 21"/>
          <p:cNvSpPr txBox="1"/>
          <p:nvPr/>
        </p:nvSpPr>
        <p:spPr>
          <a:xfrm flipH="1">
            <a:off x="8787024" y="2275601"/>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人力成本</a:t>
            </a:r>
          </a:p>
        </p:txBody>
      </p:sp>
      <p:sp>
        <p:nvSpPr>
          <p:cNvPr id="56" name="TextBox 22"/>
          <p:cNvSpPr txBox="1"/>
          <p:nvPr/>
        </p:nvSpPr>
        <p:spPr>
          <a:xfrm flipH="1">
            <a:off x="8787024" y="2669028"/>
            <a:ext cx="2787220" cy="646331"/>
          </a:xfrm>
          <a:prstGeom prst="rect">
            <a:avLst/>
          </a:prstGeom>
          <a:noFill/>
        </p:spPr>
        <p:txBody>
          <a:bodyPr wrap="square" rtlCol="0">
            <a:spAutoFit/>
          </a:bodyPr>
          <a:lstStyle/>
          <a:p>
            <a:r>
              <a:rPr lang="zh-CN" altLang="en-US" dirty="0">
                <a:latin typeface="+mn-ea"/>
              </a:rPr>
              <a:t>这里可以添加主要内容这里可以添加</a:t>
            </a:r>
          </a:p>
        </p:txBody>
      </p:sp>
      <p:sp>
        <p:nvSpPr>
          <p:cNvPr id="57" name="TextBox 21"/>
          <p:cNvSpPr txBox="1"/>
          <p:nvPr/>
        </p:nvSpPr>
        <p:spPr>
          <a:xfrm flipH="1">
            <a:off x="1848210" y="4799756"/>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其他费用</a:t>
            </a:r>
          </a:p>
        </p:txBody>
      </p:sp>
      <p:sp>
        <p:nvSpPr>
          <p:cNvPr id="58" name="TextBox 22"/>
          <p:cNvSpPr txBox="1"/>
          <p:nvPr/>
        </p:nvSpPr>
        <p:spPr>
          <a:xfrm flipH="1">
            <a:off x="934056" y="5193183"/>
            <a:ext cx="2981141" cy="646331"/>
          </a:xfrm>
          <a:prstGeom prst="rect">
            <a:avLst/>
          </a:prstGeom>
          <a:noFill/>
        </p:spPr>
        <p:txBody>
          <a:bodyPr wrap="square" rtlCol="0">
            <a:spAutoFit/>
          </a:bodyPr>
          <a:lstStyle/>
          <a:p>
            <a:r>
              <a:rPr lang="zh-CN" altLang="en-US" dirty="0">
                <a:latin typeface="+mn-ea"/>
              </a:rPr>
              <a:t>这里可以添加主要内容这里可以添加主要</a:t>
            </a:r>
          </a:p>
        </p:txBody>
      </p:sp>
      <p:sp>
        <p:nvSpPr>
          <p:cNvPr id="59" name="TextBox 21"/>
          <p:cNvSpPr txBox="1"/>
          <p:nvPr/>
        </p:nvSpPr>
        <p:spPr>
          <a:xfrm flipH="1">
            <a:off x="7944567" y="4907854"/>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推广费用</a:t>
            </a:r>
          </a:p>
        </p:txBody>
      </p:sp>
      <p:sp>
        <p:nvSpPr>
          <p:cNvPr id="60" name="TextBox 22"/>
          <p:cNvSpPr txBox="1"/>
          <p:nvPr/>
        </p:nvSpPr>
        <p:spPr>
          <a:xfrm flipH="1">
            <a:off x="7944566" y="5301281"/>
            <a:ext cx="3629677" cy="646331"/>
          </a:xfrm>
          <a:prstGeom prst="rect">
            <a:avLst/>
          </a:prstGeom>
          <a:noFill/>
        </p:spPr>
        <p:txBody>
          <a:bodyPr wrap="square" rtlCol="0">
            <a:spAutoFit/>
          </a:bodyPr>
          <a:lstStyle/>
          <a:p>
            <a:r>
              <a:rPr lang="zh-CN" altLang="en-US" dirty="0">
                <a:latin typeface="+mn-ea"/>
              </a:rPr>
              <a:t>这里可以添加主要内容这里可以添加主要内容这里可以添加</a:t>
            </a:r>
          </a:p>
        </p:txBody>
      </p:sp>
      <p:sp>
        <p:nvSpPr>
          <p:cNvPr id="61" name="文本框 60"/>
          <p:cNvSpPr txBox="1"/>
          <p:nvPr/>
        </p:nvSpPr>
        <p:spPr>
          <a:xfrm>
            <a:off x="2844109" y="910883"/>
            <a:ext cx="2470548" cy="923330"/>
          </a:xfrm>
          <a:prstGeom prst="rect">
            <a:avLst/>
          </a:prstGeom>
          <a:noFill/>
        </p:spPr>
        <p:txBody>
          <a:bodyPr wrap="none" rtlCol="0">
            <a:spAutoFit/>
          </a:bodyPr>
          <a:lstStyle/>
          <a:p>
            <a:r>
              <a:rPr lang="en-US" altLang="zh-CN" sz="5400" dirty="0">
                <a:solidFill>
                  <a:schemeClr val="bg2"/>
                </a:solidFill>
                <a:latin typeface="Lifeline JL" panose="00000400000000000000" pitchFamily="2" charset="0"/>
              </a:rPr>
              <a:t>235000</a:t>
            </a:r>
            <a:endParaRPr lang="zh-CN" altLang="en-US" sz="5400" dirty="0">
              <a:solidFill>
                <a:schemeClr val="bg2"/>
              </a:solidFill>
              <a:latin typeface="Lifeline JL" panose="00000400000000000000" pitchFamily="2" charset="0"/>
            </a:endParaRPr>
          </a:p>
        </p:txBody>
      </p:sp>
      <p:sp>
        <p:nvSpPr>
          <p:cNvPr id="62" name="文本框 61"/>
          <p:cNvSpPr txBox="1"/>
          <p:nvPr/>
        </p:nvSpPr>
        <p:spPr>
          <a:xfrm>
            <a:off x="934968" y="1390270"/>
            <a:ext cx="1980029" cy="400110"/>
          </a:xfrm>
          <a:prstGeom prst="rect">
            <a:avLst/>
          </a:prstGeom>
          <a:noFill/>
        </p:spPr>
        <p:txBody>
          <a:bodyPr wrap="none" rtlCol="0">
            <a:spAutoFit/>
          </a:bodyPr>
          <a:lstStyle/>
          <a:p>
            <a:r>
              <a:rPr lang="zh-CN" altLang="en-US" sz="2000" b="1" dirty="0">
                <a:solidFill>
                  <a:schemeClr val="accent1"/>
                </a:solidFill>
                <a:latin typeface="+mj-ea"/>
                <a:ea typeface="+mj-ea"/>
              </a:rPr>
              <a:t>前期流动资金：</a:t>
            </a:r>
          </a:p>
        </p:txBody>
      </p:sp>
      <p:sp>
        <p:nvSpPr>
          <p:cNvPr id="63" name="文本框 62"/>
          <p:cNvSpPr txBox="1"/>
          <p:nvPr/>
        </p:nvSpPr>
        <p:spPr>
          <a:xfrm>
            <a:off x="5245102" y="1390270"/>
            <a:ext cx="441146" cy="400110"/>
          </a:xfrm>
          <a:prstGeom prst="rect">
            <a:avLst/>
          </a:prstGeom>
          <a:noFill/>
        </p:spPr>
        <p:txBody>
          <a:bodyPr wrap="none" rtlCol="0">
            <a:spAutoFit/>
          </a:bodyPr>
          <a:lstStyle/>
          <a:p>
            <a:r>
              <a:rPr lang="zh-CN" altLang="en-US" sz="2000" dirty="0">
                <a:solidFill>
                  <a:schemeClr val="accent1"/>
                </a:solidFill>
                <a:latin typeface="+mj-ea"/>
                <a:ea typeface="+mj-ea"/>
              </a:rPr>
              <a:t>元</a:t>
            </a:r>
          </a:p>
        </p:txBody>
      </p:sp>
    </p:spTree>
    <p:extLst>
      <p:ext uri="{BB962C8B-B14F-4D97-AF65-F5344CB8AC3E}">
        <p14:creationId xmlns:p14="http://schemas.microsoft.com/office/powerpoint/2010/main" val="1083575092"/>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资金缺口</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6"/>
          <p:cNvSpPr>
            <a:spLocks/>
          </p:cNvSpPr>
          <p:nvPr/>
        </p:nvSpPr>
        <p:spPr bwMode="auto">
          <a:xfrm>
            <a:off x="2028791" y="1626733"/>
            <a:ext cx="3529011" cy="4210409"/>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850622" y="3112352"/>
            <a:ext cx="2336248" cy="278734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椭圆 6"/>
          <p:cNvSpPr/>
          <p:nvPr/>
        </p:nvSpPr>
        <p:spPr bwMode="auto">
          <a:xfrm>
            <a:off x="4604478" y="1639770"/>
            <a:ext cx="936104" cy="936104"/>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8" name="椭圆 7"/>
          <p:cNvSpPr/>
          <p:nvPr/>
        </p:nvSpPr>
        <p:spPr bwMode="auto">
          <a:xfrm>
            <a:off x="6607880" y="3244217"/>
            <a:ext cx="782712" cy="782712"/>
          </a:xfrm>
          <a:prstGeom prst="ellipse">
            <a:avLst/>
          </a:prstGeom>
          <a:solidFill>
            <a:schemeClr val="bg1"/>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9" name="TextBox 7"/>
          <p:cNvSpPr txBox="1"/>
          <p:nvPr/>
        </p:nvSpPr>
        <p:spPr>
          <a:xfrm>
            <a:off x="4605297" y="1830823"/>
            <a:ext cx="952505" cy="553998"/>
          </a:xfrm>
          <a:prstGeom prst="rect">
            <a:avLst/>
          </a:prstGeom>
          <a:noFill/>
        </p:spPr>
        <p:txBody>
          <a:bodyPr wrap="none" rtlCol="0">
            <a:spAutoFit/>
          </a:bodyPr>
          <a:lstStyle/>
          <a:p>
            <a:r>
              <a:rPr lang="en-US" altLang="zh-CN" sz="3000" dirty="0">
                <a:solidFill>
                  <a:srgbClr val="F8F8F8"/>
                </a:solidFill>
              </a:rPr>
              <a:t>75%</a:t>
            </a:r>
            <a:endParaRPr lang="zh-CN" altLang="en-US" sz="3000" dirty="0">
              <a:solidFill>
                <a:srgbClr val="F8F8F8"/>
              </a:solidFill>
            </a:endParaRPr>
          </a:p>
        </p:txBody>
      </p:sp>
      <p:sp>
        <p:nvSpPr>
          <p:cNvPr id="10" name="TextBox 8"/>
          <p:cNvSpPr txBox="1"/>
          <p:nvPr/>
        </p:nvSpPr>
        <p:spPr>
          <a:xfrm>
            <a:off x="6624502" y="3404740"/>
            <a:ext cx="801823" cy="461665"/>
          </a:xfrm>
          <a:prstGeom prst="rect">
            <a:avLst/>
          </a:prstGeom>
          <a:noFill/>
        </p:spPr>
        <p:txBody>
          <a:bodyPr wrap="none" rtlCol="0">
            <a:spAutoFit/>
          </a:bodyPr>
          <a:lstStyle/>
          <a:p>
            <a:r>
              <a:rPr lang="en-US" altLang="zh-CN" sz="2400" dirty="0">
                <a:solidFill>
                  <a:srgbClr val="F8F8F8"/>
                </a:solidFill>
              </a:rPr>
              <a:t>34%</a:t>
            </a:r>
            <a:endParaRPr lang="zh-CN" altLang="en-US" sz="2400" dirty="0">
              <a:solidFill>
                <a:srgbClr val="F8F8F8"/>
              </a:solidFill>
            </a:endParaRPr>
          </a:p>
        </p:txBody>
      </p:sp>
      <p:sp>
        <p:nvSpPr>
          <p:cNvPr id="11" name="TextBox 9"/>
          <p:cNvSpPr txBox="1"/>
          <p:nvPr/>
        </p:nvSpPr>
        <p:spPr>
          <a:xfrm>
            <a:off x="2873188" y="2151799"/>
            <a:ext cx="1826141" cy="584775"/>
          </a:xfrm>
          <a:prstGeom prst="rect">
            <a:avLst/>
          </a:prstGeom>
          <a:noFill/>
        </p:spPr>
        <p:txBody>
          <a:bodyPr wrap="none" rtlCol="0">
            <a:spAutoFit/>
          </a:bodyPr>
          <a:lstStyle/>
          <a:p>
            <a:r>
              <a:rPr lang="zh-CN" altLang="en-US" sz="3200" dirty="0">
                <a:solidFill>
                  <a:srgbClr val="F8F8F8"/>
                </a:solidFill>
                <a:latin typeface="+mj-ea"/>
                <a:ea typeface="+mj-ea"/>
              </a:rPr>
              <a:t>预计数字</a:t>
            </a:r>
          </a:p>
        </p:txBody>
      </p:sp>
      <p:sp>
        <p:nvSpPr>
          <p:cNvPr id="12" name="TextBox 10"/>
          <p:cNvSpPr txBox="1"/>
          <p:nvPr/>
        </p:nvSpPr>
        <p:spPr>
          <a:xfrm>
            <a:off x="2439063" y="2751696"/>
            <a:ext cx="2611611" cy="1754326"/>
          </a:xfrm>
          <a:prstGeom prst="rect">
            <a:avLst/>
          </a:prstGeom>
          <a:noFill/>
        </p:spPr>
        <p:txBody>
          <a:bodyPr wrap="square" rtlCol="0">
            <a:spAutoFit/>
          </a:bodyPr>
          <a:lstStyle/>
          <a:p>
            <a:pPr algn="ctr"/>
            <a:r>
              <a:rPr lang="zh-CN" altLang="en-US" dirty="0">
                <a:solidFill>
                  <a:srgbClr val="F8F8F8"/>
                </a:solidFill>
                <a:latin typeface="+mn-ea"/>
                <a:ea typeface="+mn-ea"/>
              </a:rPr>
              <a:t>请输入您的文字对目标进行说明请输入您的文字对目标进行说明请输入您的文字对目标进行说明</a:t>
            </a:r>
          </a:p>
          <a:p>
            <a:pPr algn="ctr"/>
            <a:endParaRPr lang="zh-CN" altLang="en-US" dirty="0">
              <a:solidFill>
                <a:srgbClr val="F8F8F8"/>
              </a:solidFill>
              <a:latin typeface="+mn-ea"/>
              <a:ea typeface="+mn-ea"/>
            </a:endParaRPr>
          </a:p>
        </p:txBody>
      </p:sp>
      <p:sp>
        <p:nvSpPr>
          <p:cNvPr id="13" name="TextBox 11"/>
          <p:cNvSpPr txBox="1"/>
          <p:nvPr/>
        </p:nvSpPr>
        <p:spPr>
          <a:xfrm>
            <a:off x="5199067" y="3724680"/>
            <a:ext cx="1620957" cy="523220"/>
          </a:xfrm>
          <a:prstGeom prst="rect">
            <a:avLst/>
          </a:prstGeom>
          <a:noFill/>
        </p:spPr>
        <p:txBody>
          <a:bodyPr wrap="none" rtlCol="0">
            <a:spAutoFit/>
          </a:bodyPr>
          <a:lstStyle/>
          <a:p>
            <a:r>
              <a:rPr lang="zh-CN" altLang="en-US" sz="2800">
                <a:solidFill>
                  <a:srgbClr val="F8F8F8"/>
                </a:solidFill>
                <a:latin typeface="+mj-ea"/>
                <a:ea typeface="+mj-ea"/>
              </a:rPr>
              <a:t>现有资金</a:t>
            </a:r>
            <a:endParaRPr lang="zh-CN" altLang="en-US" sz="2800" dirty="0">
              <a:solidFill>
                <a:srgbClr val="F8F8F8"/>
              </a:solidFill>
              <a:latin typeface="+mj-ea"/>
              <a:ea typeface="+mj-ea"/>
            </a:endParaRPr>
          </a:p>
        </p:txBody>
      </p:sp>
      <p:sp>
        <p:nvSpPr>
          <p:cNvPr id="14" name="TextBox 12"/>
          <p:cNvSpPr txBox="1"/>
          <p:nvPr/>
        </p:nvSpPr>
        <p:spPr>
          <a:xfrm>
            <a:off x="5018255" y="4197366"/>
            <a:ext cx="1982582" cy="923330"/>
          </a:xfrm>
          <a:prstGeom prst="rect">
            <a:avLst/>
          </a:prstGeom>
          <a:noFill/>
        </p:spPr>
        <p:txBody>
          <a:bodyPr wrap="square" rtlCol="0">
            <a:spAutoFit/>
          </a:bodyPr>
          <a:lstStyle/>
          <a:p>
            <a:pPr algn="ctr"/>
            <a:r>
              <a:rPr lang="zh-CN" altLang="en-US" dirty="0">
                <a:solidFill>
                  <a:srgbClr val="F8F8F8"/>
                </a:solidFill>
                <a:latin typeface="+mn-ea"/>
                <a:ea typeface="+mn-ea"/>
              </a:rPr>
              <a:t>请输入您的文字对实际情况进行说明</a:t>
            </a:r>
          </a:p>
        </p:txBody>
      </p:sp>
      <p:sp>
        <p:nvSpPr>
          <p:cNvPr id="15" name="TextBox 13"/>
          <p:cNvSpPr txBox="1"/>
          <p:nvPr/>
        </p:nvSpPr>
        <p:spPr>
          <a:xfrm>
            <a:off x="5808172" y="1461491"/>
            <a:ext cx="4104456" cy="923330"/>
          </a:xfrm>
          <a:prstGeom prst="rect">
            <a:avLst/>
          </a:prstGeom>
          <a:noFill/>
        </p:spPr>
        <p:txBody>
          <a:bodyPr wrap="square" rtlCol="0">
            <a:spAutoFit/>
          </a:bodyPr>
          <a:lstStyle/>
          <a:p>
            <a:r>
              <a:rPr lang="zh-CN" altLang="en-US" dirty="0">
                <a:solidFill>
                  <a:schemeClr val="accent1"/>
                </a:solidFill>
                <a:latin typeface="+mn-ea"/>
                <a:ea typeface="+mn-ea"/>
              </a:rPr>
              <a:t>请输入您的文字请输入您的文字请输入您的文字请输入您的文字请输入您的文字</a:t>
            </a:r>
          </a:p>
        </p:txBody>
      </p:sp>
      <p:sp>
        <p:nvSpPr>
          <p:cNvPr id="16" name="TextBox 14"/>
          <p:cNvSpPr txBox="1"/>
          <p:nvPr/>
        </p:nvSpPr>
        <p:spPr>
          <a:xfrm>
            <a:off x="7525670" y="3160136"/>
            <a:ext cx="2232248" cy="1477328"/>
          </a:xfrm>
          <a:prstGeom prst="rect">
            <a:avLst/>
          </a:prstGeom>
          <a:noFill/>
        </p:spPr>
        <p:txBody>
          <a:bodyPr wrap="square" rtlCol="0">
            <a:spAutoFit/>
          </a:bodyPr>
          <a:lstStyle/>
          <a:p>
            <a:r>
              <a:rPr lang="zh-CN" altLang="en-US" dirty="0">
                <a:solidFill>
                  <a:schemeClr val="accent1"/>
                </a:solidFill>
                <a:latin typeface="+mn-ea"/>
                <a:ea typeface="+mn-ea"/>
              </a:rPr>
              <a:t>请输入您的文字请输入您的文字请输入您的文字请输入您的文字请输入您的文字</a:t>
            </a:r>
          </a:p>
        </p:txBody>
      </p:sp>
    </p:spTree>
    <p:extLst>
      <p:ext uri="{BB962C8B-B14F-4D97-AF65-F5344CB8AC3E}">
        <p14:creationId xmlns:p14="http://schemas.microsoft.com/office/powerpoint/2010/main" val="142753148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融资计划</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6"/>
          <p:cNvSpPr>
            <a:spLocks noChangeArrowheads="1"/>
          </p:cNvSpPr>
          <p:nvPr/>
        </p:nvSpPr>
        <p:spPr bwMode="auto">
          <a:xfrm>
            <a:off x="6493614" y="2809875"/>
            <a:ext cx="1806575" cy="1804988"/>
          </a:xfrm>
          <a:prstGeom prst="ellipse">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3776237" y="1635125"/>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Oval 8"/>
          <p:cNvSpPr>
            <a:spLocks noChangeArrowheads="1"/>
          </p:cNvSpPr>
          <p:nvPr/>
        </p:nvSpPr>
        <p:spPr bwMode="auto">
          <a:xfrm>
            <a:off x="4176287" y="1196975"/>
            <a:ext cx="1219200" cy="122078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Oval 9"/>
          <p:cNvSpPr>
            <a:spLocks noChangeArrowheads="1"/>
          </p:cNvSpPr>
          <p:nvPr/>
        </p:nvSpPr>
        <p:spPr bwMode="auto">
          <a:xfrm>
            <a:off x="3299987" y="3055938"/>
            <a:ext cx="1220788" cy="121920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Oval 10"/>
          <p:cNvSpPr>
            <a:spLocks noChangeArrowheads="1"/>
          </p:cNvSpPr>
          <p:nvPr/>
        </p:nvSpPr>
        <p:spPr bwMode="auto">
          <a:xfrm>
            <a:off x="4300112" y="4857750"/>
            <a:ext cx="1220788" cy="1219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Line 11"/>
          <p:cNvSpPr>
            <a:spLocks noChangeShapeType="1"/>
          </p:cNvSpPr>
          <p:nvPr/>
        </p:nvSpPr>
        <p:spPr bwMode="auto">
          <a:xfrm>
            <a:off x="5405487" y="2129051"/>
            <a:ext cx="1255593" cy="900752"/>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Line 12"/>
          <p:cNvSpPr>
            <a:spLocks noChangeShapeType="1"/>
          </p:cNvSpPr>
          <p:nvPr/>
        </p:nvSpPr>
        <p:spPr bwMode="auto">
          <a:xfrm flipV="1">
            <a:off x="5487373" y="4435522"/>
            <a:ext cx="1201002" cy="70968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Line 13"/>
          <p:cNvSpPr>
            <a:spLocks noChangeShapeType="1"/>
          </p:cNvSpPr>
          <p:nvPr/>
        </p:nvSpPr>
        <p:spPr bwMode="auto">
          <a:xfrm>
            <a:off x="4716702" y="3661723"/>
            <a:ext cx="1669256" cy="0"/>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14"/>
          <p:cNvSpPr>
            <a:spLocks noChangeArrowheads="1"/>
          </p:cNvSpPr>
          <p:nvPr/>
        </p:nvSpPr>
        <p:spPr bwMode="auto">
          <a:xfrm>
            <a:off x="6584101" y="2898775"/>
            <a:ext cx="1625600" cy="162560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TextBox 12"/>
          <p:cNvSpPr txBox="1"/>
          <p:nvPr/>
        </p:nvSpPr>
        <p:spPr>
          <a:xfrm>
            <a:off x="4397943" y="1453426"/>
            <a:ext cx="775887" cy="707886"/>
          </a:xfrm>
          <a:prstGeom prst="rect">
            <a:avLst/>
          </a:prstGeom>
          <a:noFill/>
        </p:spPr>
        <p:txBody>
          <a:bodyPr wrap="square" rtlCol="0">
            <a:spAutoFit/>
          </a:bodyPr>
          <a:lstStyle/>
          <a:p>
            <a:pPr algn="ctr"/>
            <a:r>
              <a:rPr lang="zh-CN" altLang="en-US" sz="2000" dirty="0">
                <a:solidFill>
                  <a:schemeClr val="accent2"/>
                </a:solidFill>
                <a:latin typeface="+mn-ea"/>
                <a:ea typeface="+mn-ea"/>
              </a:rPr>
              <a:t>添加</a:t>
            </a:r>
            <a:endParaRPr lang="en-US" altLang="zh-CN" sz="2000" dirty="0">
              <a:solidFill>
                <a:schemeClr val="accent2"/>
              </a:solidFill>
              <a:latin typeface="+mn-ea"/>
              <a:ea typeface="+mn-ea"/>
            </a:endParaRPr>
          </a:p>
          <a:p>
            <a:pPr algn="ctr"/>
            <a:r>
              <a:rPr lang="zh-CN" altLang="en-US" sz="2000" dirty="0">
                <a:solidFill>
                  <a:schemeClr val="accent2"/>
                </a:solidFill>
                <a:latin typeface="+mn-ea"/>
                <a:ea typeface="+mn-ea"/>
              </a:rPr>
              <a:t>标题</a:t>
            </a:r>
            <a:endParaRPr lang="en-US" altLang="zh-CN" sz="2000" dirty="0">
              <a:solidFill>
                <a:schemeClr val="accent2"/>
              </a:solidFill>
              <a:latin typeface="+mn-ea"/>
              <a:ea typeface="+mn-ea"/>
            </a:endParaRPr>
          </a:p>
        </p:txBody>
      </p:sp>
      <p:sp>
        <p:nvSpPr>
          <p:cNvPr id="15" name="TextBox 13"/>
          <p:cNvSpPr txBox="1"/>
          <p:nvPr/>
        </p:nvSpPr>
        <p:spPr>
          <a:xfrm>
            <a:off x="3497191" y="3323169"/>
            <a:ext cx="775887" cy="707886"/>
          </a:xfrm>
          <a:prstGeom prst="rect">
            <a:avLst/>
          </a:prstGeom>
          <a:noFill/>
        </p:spPr>
        <p:txBody>
          <a:bodyPr wrap="square" rtlCol="0">
            <a:spAutoFit/>
          </a:bodyPr>
          <a:lstStyle/>
          <a:p>
            <a:pPr algn="ctr"/>
            <a:r>
              <a:rPr lang="zh-CN" altLang="en-US" sz="2000" dirty="0">
                <a:solidFill>
                  <a:schemeClr val="accent2"/>
                </a:solidFill>
                <a:latin typeface="+mn-ea"/>
                <a:ea typeface="+mn-ea"/>
              </a:rPr>
              <a:t>添加</a:t>
            </a:r>
            <a:endParaRPr lang="en-US" altLang="zh-CN" sz="2000" dirty="0">
              <a:solidFill>
                <a:schemeClr val="accent2"/>
              </a:solidFill>
              <a:latin typeface="+mn-ea"/>
              <a:ea typeface="+mn-ea"/>
            </a:endParaRPr>
          </a:p>
          <a:p>
            <a:pPr algn="ctr"/>
            <a:r>
              <a:rPr lang="zh-CN" altLang="en-US" sz="2000" dirty="0">
                <a:solidFill>
                  <a:schemeClr val="accent2"/>
                </a:solidFill>
                <a:latin typeface="+mn-ea"/>
                <a:ea typeface="+mn-ea"/>
              </a:rPr>
              <a:t>标题</a:t>
            </a:r>
            <a:endParaRPr lang="en-US" altLang="zh-CN" sz="2000" dirty="0">
              <a:solidFill>
                <a:schemeClr val="accent2"/>
              </a:solidFill>
              <a:latin typeface="+mn-ea"/>
              <a:ea typeface="+mn-ea"/>
            </a:endParaRPr>
          </a:p>
        </p:txBody>
      </p:sp>
      <p:sp>
        <p:nvSpPr>
          <p:cNvPr id="16" name="TextBox 14"/>
          <p:cNvSpPr txBox="1"/>
          <p:nvPr/>
        </p:nvSpPr>
        <p:spPr>
          <a:xfrm>
            <a:off x="4534421" y="5124673"/>
            <a:ext cx="775887" cy="707886"/>
          </a:xfrm>
          <a:prstGeom prst="rect">
            <a:avLst/>
          </a:prstGeom>
          <a:noFill/>
        </p:spPr>
        <p:txBody>
          <a:bodyPr wrap="square" rtlCol="0">
            <a:spAutoFit/>
          </a:bodyPr>
          <a:lstStyle/>
          <a:p>
            <a:pPr algn="ctr"/>
            <a:r>
              <a:rPr lang="zh-CN" altLang="en-US" sz="2000" dirty="0">
                <a:solidFill>
                  <a:schemeClr val="accent2"/>
                </a:solidFill>
                <a:latin typeface="+mn-ea"/>
                <a:ea typeface="+mn-ea"/>
              </a:rPr>
              <a:t>添加</a:t>
            </a:r>
            <a:endParaRPr lang="en-US" altLang="zh-CN" sz="2000" dirty="0">
              <a:solidFill>
                <a:schemeClr val="accent2"/>
              </a:solidFill>
              <a:latin typeface="+mn-ea"/>
              <a:ea typeface="+mn-ea"/>
            </a:endParaRPr>
          </a:p>
          <a:p>
            <a:pPr algn="ctr"/>
            <a:r>
              <a:rPr lang="zh-CN" altLang="en-US" sz="2000" dirty="0">
                <a:solidFill>
                  <a:schemeClr val="accent2"/>
                </a:solidFill>
                <a:latin typeface="+mn-ea"/>
                <a:ea typeface="+mn-ea"/>
              </a:rPr>
              <a:t>标题</a:t>
            </a:r>
            <a:endParaRPr lang="en-US" altLang="zh-CN" sz="2000" dirty="0">
              <a:solidFill>
                <a:schemeClr val="accent2"/>
              </a:solidFill>
              <a:latin typeface="+mn-ea"/>
              <a:ea typeface="+mn-ea"/>
            </a:endParaRPr>
          </a:p>
        </p:txBody>
      </p:sp>
      <p:sp>
        <p:nvSpPr>
          <p:cNvPr id="17" name="TextBox 15"/>
          <p:cNvSpPr txBox="1"/>
          <p:nvPr/>
        </p:nvSpPr>
        <p:spPr>
          <a:xfrm>
            <a:off x="6990476" y="3364112"/>
            <a:ext cx="775887" cy="707886"/>
          </a:xfrm>
          <a:prstGeom prst="rect">
            <a:avLst/>
          </a:prstGeom>
          <a:noFill/>
        </p:spPr>
        <p:txBody>
          <a:bodyPr wrap="square" rtlCol="0">
            <a:spAutoFit/>
          </a:bodyPr>
          <a:lstStyle/>
          <a:p>
            <a:pPr algn="ctr"/>
            <a:r>
              <a:rPr lang="zh-CN" altLang="en-US" sz="2000" dirty="0">
                <a:solidFill>
                  <a:schemeClr val="accent2"/>
                </a:solidFill>
                <a:latin typeface="+mn-ea"/>
                <a:ea typeface="+mn-ea"/>
              </a:rPr>
              <a:t>融资计划</a:t>
            </a:r>
            <a:endParaRPr lang="en-US" altLang="zh-CN" sz="2000" dirty="0">
              <a:solidFill>
                <a:schemeClr val="accent2"/>
              </a:solidFill>
              <a:latin typeface="+mn-ea"/>
              <a:ea typeface="+mn-ea"/>
            </a:endParaRPr>
          </a:p>
        </p:txBody>
      </p:sp>
      <p:sp>
        <p:nvSpPr>
          <p:cNvPr id="18" name="TextBox 16"/>
          <p:cNvSpPr txBox="1"/>
          <p:nvPr/>
        </p:nvSpPr>
        <p:spPr>
          <a:xfrm>
            <a:off x="1355275" y="1311959"/>
            <a:ext cx="2788915" cy="369332"/>
          </a:xfrm>
          <a:prstGeom prst="rect">
            <a:avLst/>
          </a:prstGeom>
          <a:noFill/>
        </p:spPr>
        <p:txBody>
          <a:bodyPr wrap="square" rtlCol="0">
            <a:spAutoFit/>
          </a:bodyPr>
          <a:lstStyle/>
          <a:p>
            <a:pPr algn="r"/>
            <a:r>
              <a:rPr lang="zh-CN" altLang="en-US" dirty="0">
                <a:solidFill>
                  <a:schemeClr val="accent1"/>
                </a:solidFill>
                <a:latin typeface="+mn-ea"/>
                <a:ea typeface="+mn-ea"/>
              </a:rPr>
              <a:t>这里可以添加主要内容</a:t>
            </a:r>
          </a:p>
        </p:txBody>
      </p:sp>
      <p:sp>
        <p:nvSpPr>
          <p:cNvPr id="19" name="TextBox 17"/>
          <p:cNvSpPr txBox="1"/>
          <p:nvPr/>
        </p:nvSpPr>
        <p:spPr>
          <a:xfrm>
            <a:off x="528709" y="3413714"/>
            <a:ext cx="2714729" cy="369332"/>
          </a:xfrm>
          <a:prstGeom prst="rect">
            <a:avLst/>
          </a:prstGeom>
          <a:noFill/>
        </p:spPr>
        <p:txBody>
          <a:bodyPr wrap="square" rtlCol="0">
            <a:spAutoFit/>
          </a:bodyPr>
          <a:lstStyle/>
          <a:p>
            <a:pPr algn="r"/>
            <a:r>
              <a:rPr lang="zh-CN" altLang="en-US" dirty="0">
                <a:solidFill>
                  <a:schemeClr val="accent1"/>
                </a:solidFill>
                <a:latin typeface="+mn-ea"/>
                <a:ea typeface="+mn-ea"/>
              </a:rPr>
              <a:t>这里可以添加主要内容</a:t>
            </a:r>
          </a:p>
        </p:txBody>
      </p:sp>
      <p:sp>
        <p:nvSpPr>
          <p:cNvPr id="20" name="TextBox 18"/>
          <p:cNvSpPr txBox="1"/>
          <p:nvPr/>
        </p:nvSpPr>
        <p:spPr>
          <a:xfrm>
            <a:off x="1538643" y="5283458"/>
            <a:ext cx="2714729" cy="369332"/>
          </a:xfrm>
          <a:prstGeom prst="rect">
            <a:avLst/>
          </a:prstGeom>
          <a:noFill/>
        </p:spPr>
        <p:txBody>
          <a:bodyPr wrap="square" rtlCol="0">
            <a:spAutoFit/>
          </a:bodyPr>
          <a:lstStyle/>
          <a:p>
            <a:pPr algn="r"/>
            <a:r>
              <a:rPr lang="zh-CN" altLang="en-US" dirty="0">
                <a:solidFill>
                  <a:schemeClr val="accent1"/>
                </a:solidFill>
                <a:latin typeface="+mn-ea"/>
                <a:ea typeface="+mn-ea"/>
              </a:rPr>
              <a:t>这里可以添加主要内容</a:t>
            </a:r>
          </a:p>
        </p:txBody>
      </p:sp>
      <p:sp>
        <p:nvSpPr>
          <p:cNvPr id="21" name="TextBox 19"/>
          <p:cNvSpPr txBox="1"/>
          <p:nvPr/>
        </p:nvSpPr>
        <p:spPr>
          <a:xfrm>
            <a:off x="8402925" y="3249910"/>
            <a:ext cx="2714729" cy="923330"/>
          </a:xfrm>
          <a:prstGeom prst="rect">
            <a:avLst/>
          </a:prstGeom>
          <a:noFill/>
        </p:spPr>
        <p:txBody>
          <a:bodyPr wrap="square" rtlCol="0">
            <a:spAutoFit/>
          </a:bodyPr>
          <a:lstStyle/>
          <a:p>
            <a:r>
              <a:rPr lang="zh-CN" altLang="en-US" dirty="0">
                <a:solidFill>
                  <a:schemeClr val="accent1"/>
                </a:solidFill>
                <a:latin typeface="+mn-ea"/>
                <a:ea typeface="+mn-ea"/>
              </a:rPr>
              <a:t>这里可以添加主要内容</a:t>
            </a:r>
            <a:endParaRPr lang="en-US" altLang="zh-CN" dirty="0">
              <a:solidFill>
                <a:schemeClr val="accent1"/>
              </a:solidFill>
              <a:latin typeface="+mn-ea"/>
              <a:ea typeface="+mn-ea"/>
            </a:endParaRPr>
          </a:p>
          <a:p>
            <a:r>
              <a:rPr lang="zh-CN" altLang="en-US" dirty="0">
                <a:solidFill>
                  <a:schemeClr val="accent1"/>
                </a:solidFill>
                <a:latin typeface="+mn-ea"/>
                <a:ea typeface="+mn-ea"/>
              </a:rPr>
              <a:t>这里可以添加主要内容</a:t>
            </a:r>
          </a:p>
          <a:p>
            <a:r>
              <a:rPr lang="zh-CN" altLang="en-US" dirty="0">
                <a:solidFill>
                  <a:schemeClr val="accent1"/>
                </a:solidFill>
                <a:latin typeface="+mn-ea"/>
                <a:ea typeface="+mn-ea"/>
              </a:rPr>
              <a:t>这里可以添加主要内容</a:t>
            </a:r>
          </a:p>
        </p:txBody>
      </p:sp>
    </p:spTree>
    <p:extLst>
      <p:ext uri="{BB962C8B-B14F-4D97-AF65-F5344CB8AC3E}">
        <p14:creationId xmlns:p14="http://schemas.microsoft.com/office/powerpoint/2010/main" val="259581645"/>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融资主要用途</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5"/>
          <p:cNvSpPr>
            <a:spLocks noChangeArrowheads="1"/>
          </p:cNvSpPr>
          <p:nvPr/>
        </p:nvSpPr>
        <p:spPr bwMode="auto">
          <a:xfrm>
            <a:off x="2395538" y="1228649"/>
            <a:ext cx="5095875" cy="5110163"/>
          </a:xfrm>
          <a:prstGeom prst="ellipse">
            <a:avLst/>
          </a:prstGeom>
          <a:noFill/>
          <a:ln w="12700"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 name="Line 11"/>
          <p:cNvSpPr>
            <a:spLocks noChangeShapeType="1"/>
          </p:cNvSpPr>
          <p:nvPr/>
        </p:nvSpPr>
        <p:spPr bwMode="auto">
          <a:xfrm flipH="1" flipV="1">
            <a:off x="4011613" y="1912862"/>
            <a:ext cx="619125" cy="612775"/>
          </a:xfrm>
          <a:prstGeom prst="line">
            <a:avLst/>
          </a:prstGeom>
          <a:noFill/>
          <a:ln w="12700" cap="flat">
            <a:solidFill>
              <a:schemeClr val="accent1"/>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7" name="Line 12"/>
          <p:cNvSpPr>
            <a:spLocks noChangeShapeType="1"/>
          </p:cNvSpPr>
          <p:nvPr/>
        </p:nvSpPr>
        <p:spPr bwMode="auto">
          <a:xfrm flipH="1">
            <a:off x="4030663" y="5073574"/>
            <a:ext cx="619125" cy="611188"/>
          </a:xfrm>
          <a:prstGeom prst="line">
            <a:avLst/>
          </a:prstGeom>
          <a:noFill/>
          <a:ln w="12700" cap="flat">
            <a:solidFill>
              <a:schemeClr val="accent1"/>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8" name="Line 13"/>
          <p:cNvSpPr>
            <a:spLocks noChangeShapeType="1"/>
          </p:cNvSpPr>
          <p:nvPr/>
        </p:nvSpPr>
        <p:spPr bwMode="auto">
          <a:xfrm>
            <a:off x="2894013" y="3782937"/>
            <a:ext cx="1241425" cy="0"/>
          </a:xfrm>
          <a:prstGeom prst="line">
            <a:avLst/>
          </a:pr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9" name="Line 14"/>
          <p:cNvSpPr>
            <a:spLocks noChangeShapeType="1"/>
          </p:cNvSpPr>
          <p:nvPr/>
        </p:nvSpPr>
        <p:spPr bwMode="auto">
          <a:xfrm>
            <a:off x="3168650" y="2733599"/>
            <a:ext cx="1116013" cy="400050"/>
          </a:xfrm>
          <a:prstGeom prst="line">
            <a:avLst/>
          </a:pr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0" name="Line 15"/>
          <p:cNvSpPr>
            <a:spLocks noChangeShapeType="1"/>
          </p:cNvSpPr>
          <p:nvPr/>
        </p:nvSpPr>
        <p:spPr bwMode="auto">
          <a:xfrm flipV="1">
            <a:off x="3160713" y="4454449"/>
            <a:ext cx="1114425" cy="400050"/>
          </a:xfrm>
          <a:prstGeom prst="line">
            <a:avLst/>
          </a:pr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1" name="Oval 16"/>
          <p:cNvSpPr>
            <a:spLocks noChangeArrowheads="1"/>
          </p:cNvSpPr>
          <p:nvPr/>
        </p:nvSpPr>
        <p:spPr bwMode="auto">
          <a:xfrm>
            <a:off x="4518025" y="1228649"/>
            <a:ext cx="5094288" cy="5110163"/>
          </a:xfrm>
          <a:prstGeom prst="ellipse">
            <a:avLst/>
          </a:prstGeom>
          <a:noFill/>
          <a:ln w="12700"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2" name="Line 22"/>
          <p:cNvSpPr>
            <a:spLocks noChangeShapeType="1"/>
          </p:cNvSpPr>
          <p:nvPr/>
        </p:nvSpPr>
        <p:spPr bwMode="auto">
          <a:xfrm flipV="1">
            <a:off x="7378700" y="1912862"/>
            <a:ext cx="619125" cy="612775"/>
          </a:xfrm>
          <a:prstGeom prst="line">
            <a:avLst/>
          </a:prstGeom>
          <a:noFill/>
          <a:ln w="11" cap="flat">
            <a:solidFill>
              <a:schemeClr val="accent1"/>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3" name="Line 23"/>
          <p:cNvSpPr>
            <a:spLocks noChangeShapeType="1"/>
          </p:cNvSpPr>
          <p:nvPr/>
        </p:nvSpPr>
        <p:spPr bwMode="auto">
          <a:xfrm>
            <a:off x="7358063" y="5073574"/>
            <a:ext cx="619125" cy="611188"/>
          </a:xfrm>
          <a:prstGeom prst="line">
            <a:avLst/>
          </a:prstGeom>
          <a:noFill/>
          <a:ln w="11" cap="flat">
            <a:solidFill>
              <a:schemeClr val="accent1"/>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4" name="Line 24"/>
          <p:cNvSpPr>
            <a:spLocks noChangeShapeType="1"/>
          </p:cNvSpPr>
          <p:nvPr/>
        </p:nvSpPr>
        <p:spPr bwMode="auto">
          <a:xfrm flipH="1">
            <a:off x="7872413" y="3782937"/>
            <a:ext cx="1241425" cy="0"/>
          </a:xfrm>
          <a:prstGeom prst="line">
            <a:avLst/>
          </a:prstGeom>
          <a:noFill/>
          <a:ln w="11"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5" name="Line 25"/>
          <p:cNvSpPr>
            <a:spLocks noChangeShapeType="1"/>
          </p:cNvSpPr>
          <p:nvPr/>
        </p:nvSpPr>
        <p:spPr bwMode="auto">
          <a:xfrm flipH="1">
            <a:off x="7724775" y="2733599"/>
            <a:ext cx="1114425" cy="400050"/>
          </a:xfrm>
          <a:prstGeom prst="line">
            <a:avLst/>
          </a:prstGeom>
          <a:noFill/>
          <a:ln w="11"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6" name="Line 26"/>
          <p:cNvSpPr>
            <a:spLocks noChangeShapeType="1"/>
          </p:cNvSpPr>
          <p:nvPr/>
        </p:nvSpPr>
        <p:spPr bwMode="auto">
          <a:xfrm flipH="1" flipV="1">
            <a:off x="7732713" y="4454449"/>
            <a:ext cx="1116013" cy="400050"/>
          </a:xfrm>
          <a:prstGeom prst="line">
            <a:avLst/>
          </a:prstGeom>
          <a:noFill/>
          <a:ln w="11"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7" name="Oval 27"/>
          <p:cNvSpPr>
            <a:spLocks noChangeArrowheads="1"/>
          </p:cNvSpPr>
          <p:nvPr/>
        </p:nvSpPr>
        <p:spPr bwMode="auto">
          <a:xfrm>
            <a:off x="4195763" y="1970012"/>
            <a:ext cx="3616325" cy="3625850"/>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8" name="TextBox 17"/>
          <p:cNvSpPr txBox="1"/>
          <p:nvPr/>
        </p:nvSpPr>
        <p:spPr>
          <a:xfrm>
            <a:off x="4630738" y="3963693"/>
            <a:ext cx="2705810" cy="923330"/>
          </a:xfrm>
          <a:prstGeom prst="rect">
            <a:avLst/>
          </a:prstGeom>
          <a:noFill/>
        </p:spPr>
        <p:txBody>
          <a:bodyPr wrap="square" rtlCol="0">
            <a:spAutoFit/>
          </a:bodyPr>
          <a:lstStyle/>
          <a:p>
            <a:pPr algn="ctr"/>
            <a:r>
              <a:rPr lang="zh-CN" altLang="en-US" dirty="0">
                <a:solidFill>
                  <a:schemeClr val="accent2"/>
                </a:solidFill>
                <a:latin typeface="+mn-ea"/>
                <a:ea typeface="+mn-ea"/>
              </a:rPr>
              <a:t>资金主要用作营销推广和人力成本两大用途，</a:t>
            </a:r>
            <a:r>
              <a:rPr lang="en-US" altLang="zh-CN" dirty="0">
                <a:solidFill>
                  <a:schemeClr val="accent2"/>
                </a:solidFill>
                <a:latin typeface="+mn-ea"/>
                <a:ea typeface="+mn-ea"/>
              </a:rPr>
              <a:t>10</a:t>
            </a:r>
            <a:r>
              <a:rPr lang="zh-CN" altLang="en-US" dirty="0">
                <a:solidFill>
                  <a:schemeClr val="accent2"/>
                </a:solidFill>
                <a:latin typeface="+mn-ea"/>
                <a:ea typeface="+mn-ea"/>
              </a:rPr>
              <a:t>项具体用途。</a:t>
            </a:r>
          </a:p>
        </p:txBody>
      </p:sp>
      <p:sp>
        <p:nvSpPr>
          <p:cNvPr id="19" name="TextBox 18"/>
          <p:cNvSpPr txBox="1"/>
          <p:nvPr/>
        </p:nvSpPr>
        <p:spPr>
          <a:xfrm>
            <a:off x="4408843" y="3362835"/>
            <a:ext cx="3149600" cy="461665"/>
          </a:xfrm>
          <a:prstGeom prst="rect">
            <a:avLst/>
          </a:prstGeom>
          <a:noFill/>
        </p:spPr>
        <p:txBody>
          <a:bodyPr wrap="square" rtlCol="0">
            <a:spAutoFit/>
          </a:bodyPr>
          <a:lstStyle/>
          <a:p>
            <a:pPr algn="ctr"/>
            <a:r>
              <a:rPr lang="zh-CN" altLang="en-US" sz="2400" b="1" dirty="0">
                <a:solidFill>
                  <a:schemeClr val="accent2"/>
                </a:solidFill>
                <a:latin typeface="+mn-ea"/>
                <a:ea typeface="+mn-ea"/>
              </a:rPr>
              <a:t>资金主要用途</a:t>
            </a:r>
          </a:p>
        </p:txBody>
      </p:sp>
      <p:grpSp>
        <p:nvGrpSpPr>
          <p:cNvPr id="20" name="组合 19"/>
          <p:cNvGrpSpPr/>
          <p:nvPr/>
        </p:nvGrpSpPr>
        <p:grpSpPr>
          <a:xfrm>
            <a:off x="3279775" y="1139749"/>
            <a:ext cx="836613" cy="838200"/>
            <a:chOff x="3279775" y="1196975"/>
            <a:chExt cx="836613" cy="838200"/>
          </a:xfrm>
          <a:solidFill>
            <a:schemeClr val="tx1"/>
          </a:solidFill>
        </p:grpSpPr>
        <p:sp>
          <p:nvSpPr>
            <p:cNvPr id="21" name="Oval 9"/>
            <p:cNvSpPr>
              <a:spLocks noChangeArrowheads="1"/>
            </p:cNvSpPr>
            <p:nvPr/>
          </p:nvSpPr>
          <p:spPr bwMode="auto">
            <a:xfrm>
              <a:off x="3279775" y="1196975"/>
              <a:ext cx="836613"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2" name="矩形 21"/>
            <p:cNvSpPr/>
            <p:nvPr/>
          </p:nvSpPr>
          <p:spPr>
            <a:xfrm>
              <a:off x="3338041" y="1262126"/>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用途一</a:t>
              </a:r>
            </a:p>
          </p:txBody>
        </p:sp>
      </p:grpSp>
      <p:grpSp>
        <p:nvGrpSpPr>
          <p:cNvPr id="24" name="组合 23"/>
          <p:cNvGrpSpPr/>
          <p:nvPr/>
        </p:nvGrpSpPr>
        <p:grpSpPr>
          <a:xfrm>
            <a:off x="2314575" y="2119237"/>
            <a:ext cx="836613" cy="838200"/>
            <a:chOff x="2314575" y="2176463"/>
            <a:chExt cx="836613" cy="838200"/>
          </a:xfrm>
          <a:solidFill>
            <a:schemeClr val="tx1"/>
          </a:solidFill>
        </p:grpSpPr>
        <p:sp>
          <p:nvSpPr>
            <p:cNvPr id="25" name="Oval 7"/>
            <p:cNvSpPr>
              <a:spLocks noChangeArrowheads="1"/>
            </p:cNvSpPr>
            <p:nvPr/>
          </p:nvSpPr>
          <p:spPr bwMode="auto">
            <a:xfrm>
              <a:off x="2314575" y="2176463"/>
              <a:ext cx="836613"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6" name="矩形 25"/>
            <p:cNvSpPr/>
            <p:nvPr/>
          </p:nvSpPr>
          <p:spPr>
            <a:xfrm>
              <a:off x="2355402" y="2244765"/>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用途二</a:t>
              </a:r>
            </a:p>
          </p:txBody>
        </p:sp>
      </p:grpSp>
      <p:grpSp>
        <p:nvGrpSpPr>
          <p:cNvPr id="27" name="组合 26"/>
          <p:cNvGrpSpPr/>
          <p:nvPr/>
        </p:nvGrpSpPr>
        <p:grpSpPr>
          <a:xfrm>
            <a:off x="1993900" y="3363837"/>
            <a:ext cx="835025" cy="838200"/>
            <a:chOff x="1993900" y="3421063"/>
            <a:chExt cx="835025" cy="838200"/>
          </a:xfrm>
          <a:solidFill>
            <a:schemeClr val="tx1"/>
          </a:solidFill>
        </p:grpSpPr>
        <p:sp>
          <p:nvSpPr>
            <p:cNvPr id="28" name="Oval 6"/>
            <p:cNvSpPr>
              <a:spLocks noChangeArrowheads="1"/>
            </p:cNvSpPr>
            <p:nvPr/>
          </p:nvSpPr>
          <p:spPr bwMode="auto">
            <a:xfrm>
              <a:off x="1993900" y="3421063"/>
              <a:ext cx="835025"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9" name="矩形 28"/>
            <p:cNvSpPr/>
            <p:nvPr/>
          </p:nvSpPr>
          <p:spPr>
            <a:xfrm>
              <a:off x="2027855" y="3486711"/>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用途三</a:t>
              </a:r>
            </a:p>
          </p:txBody>
        </p:sp>
      </p:grpSp>
      <p:grpSp>
        <p:nvGrpSpPr>
          <p:cNvPr id="30" name="组合 29"/>
          <p:cNvGrpSpPr/>
          <p:nvPr/>
        </p:nvGrpSpPr>
        <p:grpSpPr>
          <a:xfrm>
            <a:off x="2314575" y="4610024"/>
            <a:ext cx="836613" cy="836613"/>
            <a:chOff x="2314575" y="4667250"/>
            <a:chExt cx="836613" cy="836613"/>
          </a:xfrm>
          <a:solidFill>
            <a:schemeClr val="tx1"/>
          </a:solidFill>
        </p:grpSpPr>
        <p:sp>
          <p:nvSpPr>
            <p:cNvPr id="31" name="Oval 8"/>
            <p:cNvSpPr>
              <a:spLocks noChangeArrowheads="1"/>
            </p:cNvSpPr>
            <p:nvPr/>
          </p:nvSpPr>
          <p:spPr bwMode="auto">
            <a:xfrm>
              <a:off x="2314575" y="4667250"/>
              <a:ext cx="836613" cy="8366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2" name="矩形 31"/>
            <p:cNvSpPr/>
            <p:nvPr/>
          </p:nvSpPr>
          <p:spPr>
            <a:xfrm>
              <a:off x="2355402" y="4755953"/>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用途四</a:t>
              </a:r>
            </a:p>
          </p:txBody>
        </p:sp>
      </p:grpSp>
      <p:grpSp>
        <p:nvGrpSpPr>
          <p:cNvPr id="33" name="组合 32"/>
          <p:cNvGrpSpPr/>
          <p:nvPr/>
        </p:nvGrpSpPr>
        <p:grpSpPr>
          <a:xfrm>
            <a:off x="3279775" y="5589512"/>
            <a:ext cx="836613" cy="836613"/>
            <a:chOff x="3279775" y="5646738"/>
            <a:chExt cx="836613" cy="836613"/>
          </a:xfrm>
          <a:solidFill>
            <a:schemeClr val="tx1"/>
          </a:solidFill>
        </p:grpSpPr>
        <p:sp>
          <p:nvSpPr>
            <p:cNvPr id="34" name="Oval 10"/>
            <p:cNvSpPr>
              <a:spLocks noChangeArrowheads="1"/>
            </p:cNvSpPr>
            <p:nvPr/>
          </p:nvSpPr>
          <p:spPr bwMode="auto">
            <a:xfrm>
              <a:off x="3279775" y="5646738"/>
              <a:ext cx="836613" cy="8366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5" name="矩形 34"/>
            <p:cNvSpPr/>
            <p:nvPr/>
          </p:nvSpPr>
          <p:spPr>
            <a:xfrm>
              <a:off x="3324393" y="5711297"/>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用途五</a:t>
              </a:r>
            </a:p>
          </p:txBody>
        </p:sp>
      </p:grpSp>
      <p:grpSp>
        <p:nvGrpSpPr>
          <p:cNvPr id="36" name="组合 35"/>
          <p:cNvGrpSpPr/>
          <p:nvPr/>
        </p:nvGrpSpPr>
        <p:grpSpPr>
          <a:xfrm>
            <a:off x="7893050" y="5589512"/>
            <a:ext cx="836613" cy="836613"/>
            <a:chOff x="7893050" y="5646738"/>
            <a:chExt cx="836613" cy="836613"/>
          </a:xfrm>
          <a:solidFill>
            <a:schemeClr val="tx1"/>
          </a:solidFill>
        </p:grpSpPr>
        <p:sp>
          <p:nvSpPr>
            <p:cNvPr id="37" name="Oval 21"/>
            <p:cNvSpPr>
              <a:spLocks noChangeArrowheads="1"/>
            </p:cNvSpPr>
            <p:nvPr/>
          </p:nvSpPr>
          <p:spPr bwMode="auto">
            <a:xfrm>
              <a:off x="7893050" y="5646738"/>
              <a:ext cx="836613" cy="8366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8" name="矩形 37"/>
            <p:cNvSpPr/>
            <p:nvPr/>
          </p:nvSpPr>
          <p:spPr>
            <a:xfrm>
              <a:off x="7950984" y="5711297"/>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用途十</a:t>
              </a:r>
              <a:r>
                <a:rPr lang="en-US" altLang="zh-CN" sz="2000" dirty="0">
                  <a:solidFill>
                    <a:schemeClr val="accent2"/>
                  </a:solidFill>
                  <a:latin typeface="微软雅黑" pitchFamily="34" charset="-122"/>
                  <a:ea typeface="微软雅黑" pitchFamily="34" charset="-122"/>
                  <a:sym typeface="微软雅黑" pitchFamily="34" charset="-122"/>
                </a:rPr>
                <a:t> </a:t>
              </a:r>
              <a:endParaRPr lang="zh-CN" altLang="en-US" sz="2000" dirty="0">
                <a:solidFill>
                  <a:schemeClr val="accent2"/>
                </a:solidFill>
                <a:latin typeface="微软雅黑" pitchFamily="34" charset="-122"/>
                <a:ea typeface="微软雅黑" pitchFamily="34" charset="-122"/>
                <a:sym typeface="微软雅黑" pitchFamily="34" charset="-122"/>
              </a:endParaRPr>
            </a:p>
          </p:txBody>
        </p:sp>
      </p:grpSp>
      <p:grpSp>
        <p:nvGrpSpPr>
          <p:cNvPr id="39" name="组合 38"/>
          <p:cNvGrpSpPr/>
          <p:nvPr/>
        </p:nvGrpSpPr>
        <p:grpSpPr>
          <a:xfrm>
            <a:off x="8856663" y="4610024"/>
            <a:ext cx="836613" cy="836613"/>
            <a:chOff x="8856663" y="4667250"/>
            <a:chExt cx="836613" cy="836613"/>
          </a:xfrm>
          <a:solidFill>
            <a:schemeClr val="tx1"/>
          </a:solidFill>
        </p:grpSpPr>
        <p:sp>
          <p:nvSpPr>
            <p:cNvPr id="40" name="Oval 19"/>
            <p:cNvSpPr>
              <a:spLocks noChangeArrowheads="1"/>
            </p:cNvSpPr>
            <p:nvPr/>
          </p:nvSpPr>
          <p:spPr bwMode="auto">
            <a:xfrm>
              <a:off x="8856663" y="4667250"/>
              <a:ext cx="836613" cy="8366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41" name="矩形 40"/>
            <p:cNvSpPr/>
            <p:nvPr/>
          </p:nvSpPr>
          <p:spPr>
            <a:xfrm>
              <a:off x="8919975" y="4755953"/>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用途九</a:t>
              </a:r>
            </a:p>
          </p:txBody>
        </p:sp>
      </p:grpSp>
      <p:grpSp>
        <p:nvGrpSpPr>
          <p:cNvPr id="42" name="组合 41"/>
          <p:cNvGrpSpPr/>
          <p:nvPr/>
        </p:nvGrpSpPr>
        <p:grpSpPr>
          <a:xfrm>
            <a:off x="9178925" y="3363837"/>
            <a:ext cx="836613" cy="838200"/>
            <a:chOff x="9178925" y="3421063"/>
            <a:chExt cx="836613" cy="838200"/>
          </a:xfrm>
          <a:solidFill>
            <a:schemeClr val="tx1"/>
          </a:solidFill>
        </p:grpSpPr>
        <p:sp>
          <p:nvSpPr>
            <p:cNvPr id="43" name="Oval 17"/>
            <p:cNvSpPr>
              <a:spLocks noChangeArrowheads="1"/>
            </p:cNvSpPr>
            <p:nvPr/>
          </p:nvSpPr>
          <p:spPr bwMode="auto">
            <a:xfrm>
              <a:off x="9178925" y="3421063"/>
              <a:ext cx="836613"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44" name="矩形 43"/>
            <p:cNvSpPr/>
            <p:nvPr/>
          </p:nvSpPr>
          <p:spPr>
            <a:xfrm>
              <a:off x="9233873" y="3486711"/>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用途八</a:t>
              </a:r>
            </a:p>
          </p:txBody>
        </p:sp>
      </p:grpSp>
      <p:grpSp>
        <p:nvGrpSpPr>
          <p:cNvPr id="45" name="组合 44"/>
          <p:cNvGrpSpPr/>
          <p:nvPr/>
        </p:nvGrpSpPr>
        <p:grpSpPr>
          <a:xfrm>
            <a:off x="8856663" y="2119237"/>
            <a:ext cx="836613" cy="838200"/>
            <a:chOff x="8856663" y="2176463"/>
            <a:chExt cx="836613" cy="838200"/>
          </a:xfrm>
          <a:solidFill>
            <a:schemeClr val="tx1"/>
          </a:solidFill>
        </p:grpSpPr>
        <p:sp>
          <p:nvSpPr>
            <p:cNvPr id="46" name="Oval 18"/>
            <p:cNvSpPr>
              <a:spLocks noChangeArrowheads="1"/>
            </p:cNvSpPr>
            <p:nvPr/>
          </p:nvSpPr>
          <p:spPr bwMode="auto">
            <a:xfrm>
              <a:off x="8856663" y="2176463"/>
              <a:ext cx="836613"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47" name="矩形 46"/>
            <p:cNvSpPr/>
            <p:nvPr/>
          </p:nvSpPr>
          <p:spPr>
            <a:xfrm>
              <a:off x="8892680" y="2244765"/>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用途七</a:t>
              </a:r>
            </a:p>
          </p:txBody>
        </p:sp>
      </p:grpSp>
      <p:grpSp>
        <p:nvGrpSpPr>
          <p:cNvPr id="48" name="组合 47"/>
          <p:cNvGrpSpPr/>
          <p:nvPr/>
        </p:nvGrpSpPr>
        <p:grpSpPr>
          <a:xfrm>
            <a:off x="7893050" y="1139749"/>
            <a:ext cx="836613" cy="838200"/>
            <a:chOff x="7893050" y="1196975"/>
            <a:chExt cx="836613" cy="838200"/>
          </a:xfrm>
          <a:solidFill>
            <a:schemeClr val="tx1"/>
          </a:solidFill>
        </p:grpSpPr>
        <p:sp>
          <p:nvSpPr>
            <p:cNvPr id="49" name="Oval 20"/>
            <p:cNvSpPr>
              <a:spLocks noChangeArrowheads="1"/>
            </p:cNvSpPr>
            <p:nvPr/>
          </p:nvSpPr>
          <p:spPr bwMode="auto">
            <a:xfrm>
              <a:off x="7893050" y="1196975"/>
              <a:ext cx="836613" cy="83820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50" name="矩形 49"/>
            <p:cNvSpPr/>
            <p:nvPr/>
          </p:nvSpPr>
          <p:spPr>
            <a:xfrm>
              <a:off x="7950984" y="1262126"/>
              <a:ext cx="720080" cy="707886"/>
            </a:xfrm>
            <a:prstGeom prst="rect">
              <a:avLst/>
            </a:prstGeom>
            <a:noFill/>
          </p:spPr>
          <p:txBody>
            <a:bodyPr wrap="square">
              <a:spAutoFit/>
            </a:bodyPr>
            <a:lstStyle/>
            <a:p>
              <a:pPr algn="ctr"/>
              <a:r>
                <a:rPr lang="zh-CN" altLang="en-US" sz="2000" dirty="0">
                  <a:solidFill>
                    <a:schemeClr val="accent2"/>
                  </a:solidFill>
                  <a:latin typeface="微软雅黑" pitchFamily="34" charset="-122"/>
                  <a:ea typeface="微软雅黑" pitchFamily="34" charset="-122"/>
                  <a:sym typeface="微软雅黑" pitchFamily="34" charset="-122"/>
                </a:rPr>
                <a:t>用途六</a:t>
              </a:r>
            </a:p>
          </p:txBody>
        </p:sp>
      </p:grpSp>
      <p:sp>
        <p:nvSpPr>
          <p:cNvPr id="51" name="Freeform 16"/>
          <p:cNvSpPr>
            <a:spLocks noEditPoints="1"/>
          </p:cNvSpPr>
          <p:nvPr/>
        </p:nvSpPr>
        <p:spPr bwMode="auto">
          <a:xfrm>
            <a:off x="5513016" y="2384910"/>
            <a:ext cx="800100" cy="1044575"/>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444994406"/>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备用图标</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Freeform 8"/>
          <p:cNvSpPr>
            <a:spLocks noEditPoints="1"/>
          </p:cNvSpPr>
          <p:nvPr/>
        </p:nvSpPr>
        <p:spPr bwMode="auto">
          <a:xfrm>
            <a:off x="3444849" y="2048726"/>
            <a:ext cx="622730" cy="580229"/>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3" name="Freeform 9"/>
          <p:cNvSpPr>
            <a:spLocks noEditPoints="1"/>
          </p:cNvSpPr>
          <p:nvPr/>
        </p:nvSpPr>
        <p:spPr bwMode="auto">
          <a:xfrm>
            <a:off x="1218176" y="2061662"/>
            <a:ext cx="609794" cy="517401"/>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6 h 724"/>
              <a:gd name="T14" fmla="*/ 382 w 857"/>
              <a:gd name="T15" fmla="*/ 356 h 724"/>
              <a:gd name="T16" fmla="*/ 382 w 857"/>
              <a:gd name="T17" fmla="*/ 230 h 724"/>
              <a:gd name="T18" fmla="*/ 475 w 857"/>
              <a:gd name="T19" fmla="*/ 230 h 724"/>
              <a:gd name="T20" fmla="*/ 475 w 857"/>
              <a:gd name="T21" fmla="*/ 356 h 724"/>
              <a:gd name="T22" fmla="*/ 601 w 857"/>
              <a:gd name="T23" fmla="*/ 356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6"/>
                </a:lnTo>
                <a:lnTo>
                  <a:pt x="382" y="356"/>
                </a:lnTo>
                <a:lnTo>
                  <a:pt x="382" y="230"/>
                </a:lnTo>
                <a:lnTo>
                  <a:pt x="475" y="230"/>
                </a:lnTo>
                <a:lnTo>
                  <a:pt x="475" y="356"/>
                </a:lnTo>
                <a:lnTo>
                  <a:pt x="601" y="356"/>
                </a:lnTo>
                <a:lnTo>
                  <a:pt x="601" y="449"/>
                </a:lnTo>
                <a:close/>
                <a:moveTo>
                  <a:pt x="787" y="232"/>
                </a:moveTo>
                <a:cubicBezTo>
                  <a:pt x="725" y="0"/>
                  <a:pt x="470" y="147"/>
                  <a:pt x="428" y="172"/>
                </a:cubicBezTo>
                <a:cubicBezTo>
                  <a:pt x="385" y="145"/>
                  <a:pt x="131" y="1"/>
                  <a:pt x="70" y="233"/>
                </a:cubicBezTo>
                <a:cubicBezTo>
                  <a:pt x="0" y="500"/>
                  <a:pt x="427" y="721"/>
                  <a:pt x="429" y="724"/>
                </a:cubicBezTo>
                <a:cubicBezTo>
                  <a:pt x="429" y="724"/>
                  <a:pt x="857" y="497"/>
                  <a:pt x="787" y="23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4" name="Freeform 10"/>
          <p:cNvSpPr>
            <a:spLocks noEditPoints="1"/>
          </p:cNvSpPr>
          <p:nvPr/>
        </p:nvSpPr>
        <p:spPr bwMode="auto">
          <a:xfrm>
            <a:off x="3550177" y="1245113"/>
            <a:ext cx="558054" cy="558054"/>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8 w 782"/>
              <a:gd name="T19" fmla="*/ 380 h 782"/>
              <a:gd name="T20" fmla="*/ 402 w 782"/>
              <a:gd name="T21" fmla="*/ 415 h 782"/>
              <a:gd name="T22" fmla="*/ 610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4 h 782"/>
              <a:gd name="T40" fmla="*/ 526 w 782"/>
              <a:gd name="T41" fmla="*/ 104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9 w 782"/>
              <a:gd name="T61" fmla="*/ 391 h 782"/>
              <a:gd name="T62" fmla="*/ 391 w 782"/>
              <a:gd name="T63" fmla="*/ 568 h 782"/>
              <a:gd name="T64" fmla="*/ 214 w 782"/>
              <a:gd name="T65" fmla="*/ 391 h 782"/>
              <a:gd name="T66" fmla="*/ 391 w 782"/>
              <a:gd name="T67" fmla="*/ 214 h 782"/>
              <a:gd name="T68" fmla="*/ 454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9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8" y="380"/>
                </a:lnTo>
                <a:lnTo>
                  <a:pt x="402" y="415"/>
                </a:lnTo>
                <a:lnTo>
                  <a:pt x="610" y="208"/>
                </a:lnTo>
                <a:lnTo>
                  <a:pt x="679" y="208"/>
                </a:lnTo>
                <a:lnTo>
                  <a:pt x="782" y="104"/>
                </a:lnTo>
                <a:lnTo>
                  <a:pt x="682" y="100"/>
                </a:lnTo>
                <a:close/>
                <a:moveTo>
                  <a:pt x="679" y="256"/>
                </a:moveTo>
                <a:cubicBezTo>
                  <a:pt x="698" y="297"/>
                  <a:pt x="709" y="343"/>
                  <a:pt x="709" y="391"/>
                </a:cubicBezTo>
                <a:cubicBezTo>
                  <a:pt x="709" y="566"/>
                  <a:pt x="567" y="709"/>
                  <a:pt x="391" y="709"/>
                </a:cubicBezTo>
                <a:cubicBezTo>
                  <a:pt x="216" y="709"/>
                  <a:pt x="74" y="566"/>
                  <a:pt x="74" y="391"/>
                </a:cubicBezTo>
                <a:cubicBezTo>
                  <a:pt x="74" y="216"/>
                  <a:pt x="216" y="74"/>
                  <a:pt x="391" y="74"/>
                </a:cubicBezTo>
                <a:cubicBezTo>
                  <a:pt x="440" y="74"/>
                  <a:pt x="485" y="84"/>
                  <a:pt x="526" y="104"/>
                </a:cubicBezTo>
                <a:cubicBezTo>
                  <a:pt x="526" y="91"/>
                  <a:pt x="531" y="78"/>
                  <a:pt x="540" y="69"/>
                </a:cubicBezTo>
                <a:lnTo>
                  <a:pt x="567" y="42"/>
                </a:lnTo>
                <a:cubicBezTo>
                  <a:pt x="515"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9" y="391"/>
                </a:moveTo>
                <a:cubicBezTo>
                  <a:pt x="569" y="489"/>
                  <a:pt x="489" y="568"/>
                  <a:pt x="391" y="568"/>
                </a:cubicBezTo>
                <a:cubicBezTo>
                  <a:pt x="294" y="568"/>
                  <a:pt x="214" y="489"/>
                  <a:pt x="214" y="391"/>
                </a:cubicBezTo>
                <a:cubicBezTo>
                  <a:pt x="214" y="294"/>
                  <a:pt x="294" y="214"/>
                  <a:pt x="391" y="214"/>
                </a:cubicBezTo>
                <a:cubicBezTo>
                  <a:pt x="413" y="214"/>
                  <a:pt x="434" y="218"/>
                  <a:pt x="454" y="225"/>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5" y="348"/>
                  <a:pt x="569" y="369"/>
                  <a:pt x="569" y="39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6" name="Freeform 11"/>
          <p:cNvSpPr>
            <a:spLocks noEditPoints="1"/>
          </p:cNvSpPr>
          <p:nvPr/>
        </p:nvSpPr>
        <p:spPr bwMode="auto">
          <a:xfrm>
            <a:off x="4655199" y="1326419"/>
            <a:ext cx="750232" cy="471205"/>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7" name="Freeform 13"/>
          <p:cNvSpPr>
            <a:spLocks noEditPoints="1"/>
          </p:cNvSpPr>
          <p:nvPr/>
        </p:nvSpPr>
        <p:spPr bwMode="auto">
          <a:xfrm>
            <a:off x="5848918" y="2207642"/>
            <a:ext cx="565446" cy="484140"/>
          </a:xfrm>
          <a:custGeom>
            <a:avLst/>
            <a:gdLst>
              <a:gd name="T0" fmla="*/ 507 w 792"/>
              <a:gd name="T1" fmla="*/ 294 h 677"/>
              <a:gd name="T2" fmla="*/ 441 w 792"/>
              <a:gd name="T3" fmla="*/ 294 h 677"/>
              <a:gd name="T4" fmla="*/ 424 w 792"/>
              <a:gd name="T5" fmla="*/ 346 h 677"/>
              <a:gd name="T6" fmla="*/ 441 w 792"/>
              <a:gd name="T7" fmla="*/ 558 h 677"/>
              <a:gd name="T8" fmla="*/ 396 w 792"/>
              <a:gd name="T9" fmla="*/ 634 h 677"/>
              <a:gd name="T10" fmla="*/ 354 w 792"/>
              <a:gd name="T11" fmla="*/ 558 h 677"/>
              <a:gd name="T12" fmla="*/ 378 w 792"/>
              <a:gd name="T13" fmla="*/ 346 h 677"/>
              <a:gd name="T14" fmla="*/ 361 w 792"/>
              <a:gd name="T15" fmla="*/ 294 h 677"/>
              <a:gd name="T16" fmla="*/ 288 w 792"/>
              <a:gd name="T17" fmla="*/ 294 h 677"/>
              <a:gd name="T18" fmla="*/ 288 w 792"/>
              <a:gd name="T19" fmla="*/ 294 h 677"/>
              <a:gd name="T20" fmla="*/ 166 w 792"/>
              <a:gd name="T21" fmla="*/ 421 h 677"/>
              <a:gd name="T22" fmla="*/ 184 w 792"/>
              <a:gd name="T23" fmla="*/ 552 h 677"/>
              <a:gd name="T24" fmla="*/ 305 w 792"/>
              <a:gd name="T25" fmla="*/ 677 h 677"/>
              <a:gd name="T26" fmla="*/ 490 w 792"/>
              <a:gd name="T27" fmla="*/ 677 h 677"/>
              <a:gd name="T28" fmla="*/ 611 w 792"/>
              <a:gd name="T29" fmla="*/ 550 h 677"/>
              <a:gd name="T30" fmla="*/ 629 w 792"/>
              <a:gd name="T31" fmla="*/ 419 h 677"/>
              <a:gd name="T32" fmla="*/ 507 w 792"/>
              <a:gd name="T33" fmla="*/ 294 h 677"/>
              <a:gd name="T34" fmla="*/ 150 w 792"/>
              <a:gd name="T35" fmla="*/ 212 h 677"/>
              <a:gd name="T36" fmla="*/ 228 w 792"/>
              <a:gd name="T37" fmla="*/ 135 h 677"/>
              <a:gd name="T38" fmla="*/ 150 w 792"/>
              <a:gd name="T39" fmla="*/ 58 h 677"/>
              <a:gd name="T40" fmla="*/ 73 w 792"/>
              <a:gd name="T41" fmla="*/ 135 h 677"/>
              <a:gd name="T42" fmla="*/ 150 w 792"/>
              <a:gd name="T43" fmla="*/ 212 h 677"/>
              <a:gd name="T44" fmla="*/ 219 w 792"/>
              <a:gd name="T45" fmla="*/ 237 h 677"/>
              <a:gd name="T46" fmla="*/ 81 w 792"/>
              <a:gd name="T47" fmla="*/ 237 h 677"/>
              <a:gd name="T48" fmla="*/ 81 w 792"/>
              <a:gd name="T49" fmla="*/ 237 h 677"/>
              <a:gd name="T50" fmla="*/ 5 w 792"/>
              <a:gd name="T51" fmla="*/ 316 h 677"/>
              <a:gd name="T52" fmla="*/ 16 w 792"/>
              <a:gd name="T53" fmla="*/ 397 h 677"/>
              <a:gd name="T54" fmla="*/ 92 w 792"/>
              <a:gd name="T55" fmla="*/ 475 h 677"/>
              <a:gd name="T56" fmla="*/ 132 w 792"/>
              <a:gd name="T57" fmla="*/ 475 h 677"/>
              <a:gd name="T58" fmla="*/ 124 w 792"/>
              <a:gd name="T59" fmla="*/ 418 h 677"/>
              <a:gd name="T60" fmla="*/ 124 w 792"/>
              <a:gd name="T61" fmla="*/ 417 h 677"/>
              <a:gd name="T62" fmla="*/ 124 w 792"/>
              <a:gd name="T63" fmla="*/ 417 h 677"/>
              <a:gd name="T64" fmla="*/ 159 w 792"/>
              <a:gd name="T65" fmla="*/ 309 h 677"/>
              <a:gd name="T66" fmla="*/ 212 w 792"/>
              <a:gd name="T67" fmla="*/ 271 h 677"/>
              <a:gd name="T68" fmla="*/ 267 w 792"/>
              <a:gd name="T69" fmla="*/ 253 h 677"/>
              <a:gd name="T70" fmla="*/ 219 w 792"/>
              <a:gd name="T71" fmla="*/ 237 h 677"/>
              <a:gd name="T72" fmla="*/ 641 w 792"/>
              <a:gd name="T73" fmla="*/ 212 h 677"/>
              <a:gd name="T74" fmla="*/ 719 w 792"/>
              <a:gd name="T75" fmla="*/ 135 h 677"/>
              <a:gd name="T76" fmla="*/ 641 w 792"/>
              <a:gd name="T77" fmla="*/ 58 h 677"/>
              <a:gd name="T78" fmla="*/ 564 w 792"/>
              <a:gd name="T79" fmla="*/ 135 h 677"/>
              <a:gd name="T80" fmla="*/ 641 w 792"/>
              <a:gd name="T81" fmla="*/ 212 h 677"/>
              <a:gd name="T82" fmla="*/ 710 w 792"/>
              <a:gd name="T83" fmla="*/ 237 h 677"/>
              <a:gd name="T84" fmla="*/ 572 w 792"/>
              <a:gd name="T85" fmla="*/ 237 h 677"/>
              <a:gd name="T86" fmla="*/ 572 w 792"/>
              <a:gd name="T87" fmla="*/ 237 h 677"/>
              <a:gd name="T88" fmla="*/ 526 w 792"/>
              <a:gd name="T89" fmla="*/ 252 h 677"/>
              <a:gd name="T90" fmla="*/ 583 w 792"/>
              <a:gd name="T91" fmla="*/ 271 h 677"/>
              <a:gd name="T92" fmla="*/ 637 w 792"/>
              <a:gd name="T93" fmla="*/ 310 h 677"/>
              <a:gd name="T94" fmla="*/ 671 w 792"/>
              <a:gd name="T95" fmla="*/ 415 h 677"/>
              <a:gd name="T96" fmla="*/ 671 w 792"/>
              <a:gd name="T97" fmla="*/ 416 h 677"/>
              <a:gd name="T98" fmla="*/ 671 w 792"/>
              <a:gd name="T99" fmla="*/ 416 h 677"/>
              <a:gd name="T100" fmla="*/ 663 w 792"/>
              <a:gd name="T101" fmla="*/ 475 h 677"/>
              <a:gd name="T102" fmla="*/ 699 w 792"/>
              <a:gd name="T103" fmla="*/ 475 h 677"/>
              <a:gd name="T104" fmla="*/ 775 w 792"/>
              <a:gd name="T105" fmla="*/ 396 h 677"/>
              <a:gd name="T106" fmla="*/ 786 w 792"/>
              <a:gd name="T107" fmla="*/ 314 h 677"/>
              <a:gd name="T108" fmla="*/ 710 w 792"/>
              <a:gd name="T109" fmla="*/ 237 h 677"/>
              <a:gd name="T110" fmla="*/ 521 w 792"/>
              <a:gd name="T111" fmla="*/ 127 h 677"/>
              <a:gd name="T112" fmla="*/ 397 w 792"/>
              <a:gd name="T113" fmla="*/ 254 h 677"/>
              <a:gd name="T114" fmla="*/ 274 w 792"/>
              <a:gd name="T115" fmla="*/ 127 h 677"/>
              <a:gd name="T116" fmla="*/ 397 w 792"/>
              <a:gd name="T117" fmla="*/ 0 h 677"/>
              <a:gd name="T118" fmla="*/ 521 w 792"/>
              <a:gd name="T119" fmla="*/ 12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677">
                <a:moveTo>
                  <a:pt x="507" y="294"/>
                </a:moveTo>
                <a:lnTo>
                  <a:pt x="441" y="294"/>
                </a:lnTo>
                <a:cubicBezTo>
                  <a:pt x="441" y="301"/>
                  <a:pt x="442" y="333"/>
                  <a:pt x="424" y="346"/>
                </a:cubicBezTo>
                <a:cubicBezTo>
                  <a:pt x="424" y="346"/>
                  <a:pt x="453" y="506"/>
                  <a:pt x="441" y="558"/>
                </a:cubicBezTo>
                <a:cubicBezTo>
                  <a:pt x="436" y="580"/>
                  <a:pt x="418" y="634"/>
                  <a:pt x="396" y="634"/>
                </a:cubicBezTo>
                <a:cubicBezTo>
                  <a:pt x="375" y="634"/>
                  <a:pt x="358" y="579"/>
                  <a:pt x="354" y="558"/>
                </a:cubicBezTo>
                <a:cubicBezTo>
                  <a:pt x="344" y="506"/>
                  <a:pt x="378" y="346"/>
                  <a:pt x="378" y="346"/>
                </a:cubicBezTo>
                <a:cubicBezTo>
                  <a:pt x="373" y="344"/>
                  <a:pt x="363" y="335"/>
                  <a:pt x="361" y="294"/>
                </a:cubicBezTo>
                <a:lnTo>
                  <a:pt x="288" y="294"/>
                </a:lnTo>
                <a:lnTo>
                  <a:pt x="288" y="294"/>
                </a:lnTo>
                <a:cubicBezTo>
                  <a:pt x="221" y="294"/>
                  <a:pt x="158" y="352"/>
                  <a:pt x="166" y="421"/>
                </a:cubicBezTo>
                <a:lnTo>
                  <a:pt x="184" y="552"/>
                </a:lnTo>
                <a:cubicBezTo>
                  <a:pt x="197" y="621"/>
                  <a:pt x="238" y="677"/>
                  <a:pt x="305" y="677"/>
                </a:cubicBezTo>
                <a:lnTo>
                  <a:pt x="490" y="677"/>
                </a:lnTo>
                <a:cubicBezTo>
                  <a:pt x="557" y="677"/>
                  <a:pt x="598" y="619"/>
                  <a:pt x="611" y="550"/>
                </a:cubicBezTo>
                <a:lnTo>
                  <a:pt x="629" y="419"/>
                </a:lnTo>
                <a:cubicBezTo>
                  <a:pt x="637" y="351"/>
                  <a:pt x="574" y="294"/>
                  <a:pt x="507" y="294"/>
                </a:cubicBezTo>
                <a:close/>
                <a:moveTo>
                  <a:pt x="150" y="212"/>
                </a:moveTo>
                <a:cubicBezTo>
                  <a:pt x="193" y="212"/>
                  <a:pt x="228" y="178"/>
                  <a:pt x="228" y="135"/>
                </a:cubicBezTo>
                <a:cubicBezTo>
                  <a:pt x="228" y="92"/>
                  <a:pt x="193" y="58"/>
                  <a:pt x="150" y="58"/>
                </a:cubicBezTo>
                <a:cubicBezTo>
                  <a:pt x="108" y="58"/>
                  <a:pt x="73" y="92"/>
                  <a:pt x="73" y="135"/>
                </a:cubicBezTo>
                <a:cubicBezTo>
                  <a:pt x="73" y="178"/>
                  <a:pt x="108" y="212"/>
                  <a:pt x="150" y="212"/>
                </a:cubicBezTo>
                <a:close/>
                <a:moveTo>
                  <a:pt x="219" y="237"/>
                </a:moveTo>
                <a:lnTo>
                  <a:pt x="81" y="237"/>
                </a:lnTo>
                <a:lnTo>
                  <a:pt x="81" y="237"/>
                </a:lnTo>
                <a:cubicBezTo>
                  <a:pt x="39" y="237"/>
                  <a:pt x="0" y="272"/>
                  <a:pt x="5" y="316"/>
                </a:cubicBezTo>
                <a:lnTo>
                  <a:pt x="16" y="397"/>
                </a:lnTo>
                <a:cubicBezTo>
                  <a:pt x="25" y="440"/>
                  <a:pt x="50" y="475"/>
                  <a:pt x="92" y="475"/>
                </a:cubicBezTo>
                <a:lnTo>
                  <a:pt x="132" y="475"/>
                </a:lnTo>
                <a:lnTo>
                  <a:pt x="124" y="418"/>
                </a:lnTo>
                <a:lnTo>
                  <a:pt x="124" y="417"/>
                </a:lnTo>
                <a:lnTo>
                  <a:pt x="124" y="417"/>
                </a:lnTo>
                <a:cubicBezTo>
                  <a:pt x="120" y="378"/>
                  <a:pt x="132" y="340"/>
                  <a:pt x="159" y="309"/>
                </a:cubicBezTo>
                <a:cubicBezTo>
                  <a:pt x="174" y="293"/>
                  <a:pt x="192" y="280"/>
                  <a:pt x="212" y="271"/>
                </a:cubicBezTo>
                <a:cubicBezTo>
                  <a:pt x="229" y="261"/>
                  <a:pt x="248" y="255"/>
                  <a:pt x="267" y="253"/>
                </a:cubicBezTo>
                <a:cubicBezTo>
                  <a:pt x="253" y="243"/>
                  <a:pt x="236" y="237"/>
                  <a:pt x="219" y="237"/>
                </a:cubicBezTo>
                <a:close/>
                <a:moveTo>
                  <a:pt x="641" y="212"/>
                </a:moveTo>
                <a:cubicBezTo>
                  <a:pt x="684" y="212"/>
                  <a:pt x="719" y="178"/>
                  <a:pt x="719" y="135"/>
                </a:cubicBezTo>
                <a:cubicBezTo>
                  <a:pt x="719" y="92"/>
                  <a:pt x="684" y="58"/>
                  <a:pt x="641" y="58"/>
                </a:cubicBezTo>
                <a:cubicBezTo>
                  <a:pt x="599" y="58"/>
                  <a:pt x="564" y="92"/>
                  <a:pt x="564" y="135"/>
                </a:cubicBezTo>
                <a:cubicBezTo>
                  <a:pt x="564" y="178"/>
                  <a:pt x="599" y="212"/>
                  <a:pt x="641" y="212"/>
                </a:cubicBezTo>
                <a:close/>
                <a:moveTo>
                  <a:pt x="710" y="237"/>
                </a:moveTo>
                <a:lnTo>
                  <a:pt x="572" y="237"/>
                </a:lnTo>
                <a:lnTo>
                  <a:pt x="572" y="237"/>
                </a:lnTo>
                <a:cubicBezTo>
                  <a:pt x="555" y="237"/>
                  <a:pt x="539" y="242"/>
                  <a:pt x="526" y="252"/>
                </a:cubicBezTo>
                <a:cubicBezTo>
                  <a:pt x="546" y="255"/>
                  <a:pt x="566" y="261"/>
                  <a:pt x="583" y="271"/>
                </a:cubicBezTo>
                <a:cubicBezTo>
                  <a:pt x="604" y="280"/>
                  <a:pt x="622" y="293"/>
                  <a:pt x="637" y="310"/>
                </a:cubicBezTo>
                <a:cubicBezTo>
                  <a:pt x="663" y="340"/>
                  <a:pt x="675" y="377"/>
                  <a:pt x="671" y="415"/>
                </a:cubicBezTo>
                <a:lnTo>
                  <a:pt x="671" y="416"/>
                </a:lnTo>
                <a:lnTo>
                  <a:pt x="671" y="416"/>
                </a:lnTo>
                <a:lnTo>
                  <a:pt x="663" y="475"/>
                </a:lnTo>
                <a:lnTo>
                  <a:pt x="699" y="475"/>
                </a:lnTo>
                <a:cubicBezTo>
                  <a:pt x="741" y="475"/>
                  <a:pt x="767" y="439"/>
                  <a:pt x="775" y="396"/>
                </a:cubicBezTo>
                <a:lnTo>
                  <a:pt x="786" y="314"/>
                </a:lnTo>
                <a:cubicBezTo>
                  <a:pt x="792" y="272"/>
                  <a:pt x="752" y="237"/>
                  <a:pt x="710" y="237"/>
                </a:cubicBezTo>
                <a:close/>
                <a:moveTo>
                  <a:pt x="521" y="127"/>
                </a:moveTo>
                <a:cubicBezTo>
                  <a:pt x="521" y="197"/>
                  <a:pt x="466" y="254"/>
                  <a:pt x="397" y="254"/>
                </a:cubicBezTo>
                <a:cubicBezTo>
                  <a:pt x="329" y="254"/>
                  <a:pt x="274" y="197"/>
                  <a:pt x="274" y="127"/>
                </a:cubicBezTo>
                <a:cubicBezTo>
                  <a:pt x="274" y="57"/>
                  <a:pt x="329" y="0"/>
                  <a:pt x="397" y="0"/>
                </a:cubicBezTo>
                <a:cubicBezTo>
                  <a:pt x="466" y="0"/>
                  <a:pt x="521" y="57"/>
                  <a:pt x="521" y="12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8" name="Freeform 14"/>
          <p:cNvSpPr>
            <a:spLocks noEditPoints="1"/>
          </p:cNvSpPr>
          <p:nvPr/>
        </p:nvSpPr>
        <p:spPr bwMode="auto">
          <a:xfrm>
            <a:off x="6946548" y="2152206"/>
            <a:ext cx="406530" cy="595012"/>
          </a:xfrm>
          <a:custGeom>
            <a:avLst/>
            <a:gdLst>
              <a:gd name="T0" fmla="*/ 270 w 569"/>
              <a:gd name="T1" fmla="*/ 535 h 832"/>
              <a:gd name="T2" fmla="*/ 364 w 569"/>
              <a:gd name="T3" fmla="*/ 482 h 832"/>
              <a:gd name="T4" fmla="*/ 422 w 569"/>
              <a:gd name="T5" fmla="*/ 498 h 832"/>
              <a:gd name="T6" fmla="*/ 477 w 569"/>
              <a:gd name="T7" fmla="*/ 391 h 832"/>
              <a:gd name="T8" fmla="*/ 517 w 569"/>
              <a:gd name="T9" fmla="*/ 361 h 832"/>
              <a:gd name="T10" fmla="*/ 519 w 569"/>
              <a:gd name="T11" fmla="*/ 232 h 832"/>
              <a:gd name="T12" fmla="*/ 480 w 569"/>
              <a:gd name="T13" fmla="*/ 200 h 832"/>
              <a:gd name="T14" fmla="*/ 435 w 569"/>
              <a:gd name="T15" fmla="*/ 94 h 832"/>
              <a:gd name="T16" fmla="*/ 388 w 569"/>
              <a:gd name="T17" fmla="*/ 103 h 832"/>
              <a:gd name="T18" fmla="*/ 299 w 569"/>
              <a:gd name="T19" fmla="*/ 51 h 832"/>
              <a:gd name="T20" fmla="*/ 277 w 569"/>
              <a:gd name="T21" fmla="*/ 51 h 832"/>
              <a:gd name="T22" fmla="*/ 211 w 569"/>
              <a:gd name="T23" fmla="*/ 103 h 832"/>
              <a:gd name="T24" fmla="*/ 190 w 569"/>
              <a:gd name="T25" fmla="*/ 97 h 832"/>
              <a:gd name="T26" fmla="*/ 136 w 569"/>
              <a:gd name="T27" fmla="*/ 101 h 832"/>
              <a:gd name="T28" fmla="*/ 59 w 569"/>
              <a:gd name="T29" fmla="*/ 205 h 832"/>
              <a:gd name="T30" fmla="*/ 72 w 569"/>
              <a:gd name="T31" fmla="*/ 253 h 832"/>
              <a:gd name="T32" fmla="*/ 46 w 569"/>
              <a:gd name="T33" fmla="*/ 366 h 832"/>
              <a:gd name="T34" fmla="*/ 132 w 569"/>
              <a:gd name="T35" fmla="*/ 445 h 832"/>
              <a:gd name="T36" fmla="*/ 142 w 569"/>
              <a:gd name="T37" fmla="*/ 494 h 832"/>
              <a:gd name="T38" fmla="*/ 198 w 569"/>
              <a:gd name="T39" fmla="*/ 480 h 832"/>
              <a:gd name="T40" fmla="*/ 215 w 569"/>
              <a:gd name="T41" fmla="*/ 530 h 832"/>
              <a:gd name="T42" fmla="*/ 161 w 569"/>
              <a:gd name="T43" fmla="*/ 534 h 832"/>
              <a:gd name="T44" fmla="*/ 89 w 569"/>
              <a:gd name="T45" fmla="*/ 444 h 832"/>
              <a:gd name="T46" fmla="*/ 5 w 569"/>
              <a:gd name="T47" fmla="*/ 379 h 832"/>
              <a:gd name="T48" fmla="*/ 37 w 569"/>
              <a:gd name="T49" fmla="*/ 279 h 832"/>
              <a:gd name="T50" fmla="*/ 46 w 569"/>
              <a:gd name="T51" fmla="*/ 163 h 832"/>
              <a:gd name="T52" fmla="*/ 93 w 569"/>
              <a:gd name="T53" fmla="*/ 101 h 832"/>
              <a:gd name="T54" fmla="*/ 202 w 569"/>
              <a:gd name="T55" fmla="*/ 55 h 832"/>
              <a:gd name="T56" fmla="*/ 218 w 569"/>
              <a:gd name="T57" fmla="*/ 59 h 832"/>
              <a:gd name="T58" fmla="*/ 288 w 569"/>
              <a:gd name="T59" fmla="*/ 0 h 832"/>
              <a:gd name="T60" fmla="*/ 371 w 569"/>
              <a:gd name="T61" fmla="*/ 63 h 832"/>
              <a:gd name="T62" fmla="*/ 466 w 569"/>
              <a:gd name="T63" fmla="*/ 64 h 832"/>
              <a:gd name="T64" fmla="*/ 493 w 569"/>
              <a:gd name="T65" fmla="*/ 159 h 832"/>
              <a:gd name="T66" fmla="*/ 553 w 569"/>
              <a:gd name="T67" fmla="*/ 258 h 832"/>
              <a:gd name="T68" fmla="*/ 552 w 569"/>
              <a:gd name="T69" fmla="*/ 336 h 832"/>
              <a:gd name="T70" fmla="*/ 489 w 569"/>
              <a:gd name="T71" fmla="*/ 433 h 832"/>
              <a:gd name="T72" fmla="*/ 422 w 569"/>
              <a:gd name="T73" fmla="*/ 542 h 832"/>
              <a:gd name="T74" fmla="*/ 364 w 569"/>
              <a:gd name="T75" fmla="*/ 525 h 832"/>
              <a:gd name="T76" fmla="*/ 281 w 569"/>
              <a:gd name="T77" fmla="*/ 585 h 832"/>
              <a:gd name="T78" fmla="*/ 283 w 569"/>
              <a:gd name="T79" fmla="*/ 450 h 832"/>
              <a:gd name="T80" fmla="*/ 283 w 569"/>
              <a:gd name="T81" fmla="*/ 475 h 832"/>
              <a:gd name="T82" fmla="*/ 457 w 569"/>
              <a:gd name="T83" fmla="*/ 302 h 832"/>
              <a:gd name="T84" fmla="*/ 283 w 569"/>
              <a:gd name="T85" fmla="*/ 426 h 832"/>
              <a:gd name="T86" fmla="*/ 408 w 569"/>
              <a:gd name="T87" fmla="*/ 302 h 832"/>
              <a:gd name="T88" fmla="*/ 389 w 569"/>
              <a:gd name="T89" fmla="*/ 570 h 832"/>
              <a:gd name="T90" fmla="*/ 316 w 569"/>
              <a:gd name="T91" fmla="*/ 613 h 832"/>
              <a:gd name="T92" fmla="*/ 376 w 569"/>
              <a:gd name="T93" fmla="*/ 733 h 832"/>
              <a:gd name="T94" fmla="*/ 489 w 569"/>
              <a:gd name="T95" fmla="*/ 797 h 832"/>
              <a:gd name="T96" fmla="*/ 206 w 569"/>
              <a:gd name="T97" fmla="*/ 579 h 832"/>
              <a:gd name="T98" fmla="*/ 142 w 569"/>
              <a:gd name="T99" fmla="*/ 572 h 832"/>
              <a:gd name="T100" fmla="*/ 99 w 569"/>
              <a:gd name="T101" fmla="*/ 817 h 832"/>
              <a:gd name="T102" fmla="*/ 263 w 569"/>
              <a:gd name="T103" fmla="*/ 806 h 832"/>
              <a:gd name="T104" fmla="*/ 281 w 569"/>
              <a:gd name="T105" fmla="*/ 62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9" h="832">
                <a:moveTo>
                  <a:pt x="198" y="480"/>
                </a:moveTo>
                <a:cubicBezTo>
                  <a:pt x="219" y="480"/>
                  <a:pt x="240" y="490"/>
                  <a:pt x="251" y="506"/>
                </a:cubicBezTo>
                <a:lnTo>
                  <a:pt x="270" y="535"/>
                </a:lnTo>
                <a:cubicBezTo>
                  <a:pt x="277" y="544"/>
                  <a:pt x="285" y="544"/>
                  <a:pt x="292" y="535"/>
                </a:cubicBezTo>
                <a:lnTo>
                  <a:pt x="312" y="507"/>
                </a:lnTo>
                <a:cubicBezTo>
                  <a:pt x="323" y="492"/>
                  <a:pt x="343" y="482"/>
                  <a:pt x="364" y="482"/>
                </a:cubicBezTo>
                <a:cubicBezTo>
                  <a:pt x="370" y="482"/>
                  <a:pt x="376" y="483"/>
                  <a:pt x="382" y="485"/>
                </a:cubicBezTo>
                <a:lnTo>
                  <a:pt x="415" y="497"/>
                </a:lnTo>
                <a:cubicBezTo>
                  <a:pt x="418" y="498"/>
                  <a:pt x="420" y="498"/>
                  <a:pt x="422" y="498"/>
                </a:cubicBezTo>
                <a:cubicBezTo>
                  <a:pt x="432" y="498"/>
                  <a:pt x="433" y="490"/>
                  <a:pt x="433" y="485"/>
                </a:cubicBezTo>
                <a:lnTo>
                  <a:pt x="433" y="450"/>
                </a:lnTo>
                <a:cubicBezTo>
                  <a:pt x="433" y="424"/>
                  <a:pt x="452" y="398"/>
                  <a:pt x="477" y="391"/>
                </a:cubicBezTo>
                <a:lnTo>
                  <a:pt x="511" y="381"/>
                </a:lnTo>
                <a:cubicBezTo>
                  <a:pt x="516" y="380"/>
                  <a:pt x="519" y="377"/>
                  <a:pt x="521" y="373"/>
                </a:cubicBezTo>
                <a:cubicBezTo>
                  <a:pt x="522" y="370"/>
                  <a:pt x="521" y="365"/>
                  <a:pt x="517" y="361"/>
                </a:cubicBezTo>
                <a:lnTo>
                  <a:pt x="497" y="332"/>
                </a:lnTo>
                <a:cubicBezTo>
                  <a:pt x="482" y="312"/>
                  <a:pt x="482" y="280"/>
                  <a:pt x="498" y="259"/>
                </a:cubicBezTo>
                <a:lnTo>
                  <a:pt x="519" y="232"/>
                </a:lnTo>
                <a:cubicBezTo>
                  <a:pt x="523" y="227"/>
                  <a:pt x="524" y="223"/>
                  <a:pt x="523" y="219"/>
                </a:cubicBezTo>
                <a:cubicBezTo>
                  <a:pt x="522" y="216"/>
                  <a:pt x="518" y="213"/>
                  <a:pt x="513" y="211"/>
                </a:cubicBezTo>
                <a:lnTo>
                  <a:pt x="480" y="200"/>
                </a:lnTo>
                <a:cubicBezTo>
                  <a:pt x="455" y="192"/>
                  <a:pt x="437" y="166"/>
                  <a:pt x="437" y="140"/>
                </a:cubicBezTo>
                <a:lnTo>
                  <a:pt x="438" y="105"/>
                </a:lnTo>
                <a:cubicBezTo>
                  <a:pt x="439" y="101"/>
                  <a:pt x="437" y="97"/>
                  <a:pt x="435" y="94"/>
                </a:cubicBezTo>
                <a:cubicBezTo>
                  <a:pt x="433" y="92"/>
                  <a:pt x="430" y="91"/>
                  <a:pt x="427" y="91"/>
                </a:cubicBezTo>
                <a:cubicBezTo>
                  <a:pt x="425" y="91"/>
                  <a:pt x="423" y="92"/>
                  <a:pt x="421" y="92"/>
                </a:cubicBezTo>
                <a:lnTo>
                  <a:pt x="388" y="103"/>
                </a:lnTo>
                <a:cubicBezTo>
                  <a:pt x="382" y="105"/>
                  <a:pt x="377" y="106"/>
                  <a:pt x="371" y="106"/>
                </a:cubicBezTo>
                <a:cubicBezTo>
                  <a:pt x="350" y="106"/>
                  <a:pt x="329" y="96"/>
                  <a:pt x="319" y="80"/>
                </a:cubicBezTo>
                <a:lnTo>
                  <a:pt x="299" y="51"/>
                </a:lnTo>
                <a:cubicBezTo>
                  <a:pt x="296" y="46"/>
                  <a:pt x="292" y="43"/>
                  <a:pt x="288" y="43"/>
                </a:cubicBezTo>
                <a:cubicBezTo>
                  <a:pt x="283" y="43"/>
                  <a:pt x="282" y="43"/>
                  <a:pt x="278" y="49"/>
                </a:cubicBezTo>
                <a:lnTo>
                  <a:pt x="277" y="51"/>
                </a:lnTo>
                <a:cubicBezTo>
                  <a:pt x="268" y="64"/>
                  <a:pt x="257" y="81"/>
                  <a:pt x="248" y="90"/>
                </a:cubicBezTo>
                <a:cubicBezTo>
                  <a:pt x="242" y="96"/>
                  <a:pt x="232" y="104"/>
                  <a:pt x="220" y="104"/>
                </a:cubicBezTo>
                <a:cubicBezTo>
                  <a:pt x="216" y="104"/>
                  <a:pt x="213" y="103"/>
                  <a:pt x="211" y="103"/>
                </a:cubicBezTo>
                <a:lnTo>
                  <a:pt x="208" y="103"/>
                </a:lnTo>
                <a:lnTo>
                  <a:pt x="205" y="101"/>
                </a:lnTo>
                <a:cubicBezTo>
                  <a:pt x="202" y="100"/>
                  <a:pt x="196" y="98"/>
                  <a:pt x="190" y="97"/>
                </a:cubicBezTo>
                <a:cubicBezTo>
                  <a:pt x="181" y="94"/>
                  <a:pt x="166" y="90"/>
                  <a:pt x="163" y="89"/>
                </a:cubicBezTo>
                <a:cubicBezTo>
                  <a:pt x="157" y="88"/>
                  <a:pt x="149" y="87"/>
                  <a:pt x="147" y="87"/>
                </a:cubicBezTo>
                <a:cubicBezTo>
                  <a:pt x="139" y="87"/>
                  <a:pt x="136" y="94"/>
                  <a:pt x="136" y="101"/>
                </a:cubicBezTo>
                <a:lnTo>
                  <a:pt x="136" y="136"/>
                </a:lnTo>
                <a:cubicBezTo>
                  <a:pt x="136" y="162"/>
                  <a:pt x="117" y="187"/>
                  <a:pt x="92" y="195"/>
                </a:cubicBezTo>
                <a:lnTo>
                  <a:pt x="59" y="205"/>
                </a:lnTo>
                <a:cubicBezTo>
                  <a:pt x="53" y="206"/>
                  <a:pt x="50" y="209"/>
                  <a:pt x="48" y="213"/>
                </a:cubicBezTo>
                <a:cubicBezTo>
                  <a:pt x="47" y="216"/>
                  <a:pt x="48" y="221"/>
                  <a:pt x="52" y="225"/>
                </a:cubicBezTo>
                <a:lnTo>
                  <a:pt x="72" y="253"/>
                </a:lnTo>
                <a:cubicBezTo>
                  <a:pt x="87" y="274"/>
                  <a:pt x="87" y="306"/>
                  <a:pt x="71" y="326"/>
                </a:cubicBezTo>
                <a:lnTo>
                  <a:pt x="50" y="354"/>
                </a:lnTo>
                <a:cubicBezTo>
                  <a:pt x="46" y="359"/>
                  <a:pt x="45" y="363"/>
                  <a:pt x="46" y="366"/>
                </a:cubicBezTo>
                <a:cubicBezTo>
                  <a:pt x="47" y="370"/>
                  <a:pt x="51" y="373"/>
                  <a:pt x="56" y="375"/>
                </a:cubicBezTo>
                <a:lnTo>
                  <a:pt x="89" y="386"/>
                </a:lnTo>
                <a:cubicBezTo>
                  <a:pt x="114" y="394"/>
                  <a:pt x="132" y="420"/>
                  <a:pt x="132" y="445"/>
                </a:cubicBezTo>
                <a:lnTo>
                  <a:pt x="131" y="481"/>
                </a:lnTo>
                <a:cubicBezTo>
                  <a:pt x="131" y="485"/>
                  <a:pt x="132" y="489"/>
                  <a:pt x="134" y="492"/>
                </a:cubicBezTo>
                <a:cubicBezTo>
                  <a:pt x="136" y="494"/>
                  <a:pt x="140" y="494"/>
                  <a:pt x="142" y="494"/>
                </a:cubicBezTo>
                <a:cubicBezTo>
                  <a:pt x="144" y="494"/>
                  <a:pt x="146" y="494"/>
                  <a:pt x="148" y="493"/>
                </a:cubicBezTo>
                <a:lnTo>
                  <a:pt x="181" y="483"/>
                </a:lnTo>
                <a:cubicBezTo>
                  <a:pt x="187" y="481"/>
                  <a:pt x="193" y="480"/>
                  <a:pt x="198" y="480"/>
                </a:cubicBezTo>
                <a:close/>
                <a:moveTo>
                  <a:pt x="281" y="585"/>
                </a:moveTo>
                <a:cubicBezTo>
                  <a:pt x="263" y="585"/>
                  <a:pt x="246" y="576"/>
                  <a:pt x="235" y="559"/>
                </a:cubicBezTo>
                <a:lnTo>
                  <a:pt x="215" y="530"/>
                </a:lnTo>
                <a:cubicBezTo>
                  <a:pt x="212" y="527"/>
                  <a:pt x="206" y="523"/>
                  <a:pt x="198" y="523"/>
                </a:cubicBezTo>
                <a:cubicBezTo>
                  <a:pt x="197" y="523"/>
                  <a:pt x="196" y="523"/>
                  <a:pt x="194" y="524"/>
                </a:cubicBezTo>
                <a:lnTo>
                  <a:pt x="161" y="534"/>
                </a:lnTo>
                <a:cubicBezTo>
                  <a:pt x="140" y="541"/>
                  <a:pt x="117" y="536"/>
                  <a:pt x="103" y="522"/>
                </a:cubicBezTo>
                <a:cubicBezTo>
                  <a:pt x="93" y="511"/>
                  <a:pt x="87" y="496"/>
                  <a:pt x="88" y="479"/>
                </a:cubicBezTo>
                <a:lnTo>
                  <a:pt x="89" y="444"/>
                </a:lnTo>
                <a:cubicBezTo>
                  <a:pt x="89" y="438"/>
                  <a:pt x="82" y="429"/>
                  <a:pt x="76" y="427"/>
                </a:cubicBezTo>
                <a:lnTo>
                  <a:pt x="43" y="416"/>
                </a:lnTo>
                <a:cubicBezTo>
                  <a:pt x="24" y="410"/>
                  <a:pt x="10" y="396"/>
                  <a:pt x="5" y="379"/>
                </a:cubicBezTo>
                <a:cubicBezTo>
                  <a:pt x="0" y="362"/>
                  <a:pt x="4" y="344"/>
                  <a:pt x="16" y="328"/>
                </a:cubicBezTo>
                <a:lnTo>
                  <a:pt x="37" y="300"/>
                </a:lnTo>
                <a:cubicBezTo>
                  <a:pt x="41" y="295"/>
                  <a:pt x="41" y="284"/>
                  <a:pt x="37" y="279"/>
                </a:cubicBezTo>
                <a:lnTo>
                  <a:pt x="17" y="250"/>
                </a:lnTo>
                <a:cubicBezTo>
                  <a:pt x="5" y="234"/>
                  <a:pt x="2" y="216"/>
                  <a:pt x="8" y="199"/>
                </a:cubicBezTo>
                <a:cubicBezTo>
                  <a:pt x="14" y="181"/>
                  <a:pt x="28" y="169"/>
                  <a:pt x="46" y="163"/>
                </a:cubicBezTo>
                <a:lnTo>
                  <a:pt x="80" y="153"/>
                </a:lnTo>
                <a:cubicBezTo>
                  <a:pt x="86" y="151"/>
                  <a:pt x="93" y="142"/>
                  <a:pt x="93" y="136"/>
                </a:cubicBezTo>
                <a:lnTo>
                  <a:pt x="93" y="101"/>
                </a:lnTo>
                <a:cubicBezTo>
                  <a:pt x="93" y="68"/>
                  <a:pt x="116" y="44"/>
                  <a:pt x="147" y="44"/>
                </a:cubicBezTo>
                <a:cubicBezTo>
                  <a:pt x="155" y="44"/>
                  <a:pt x="167" y="46"/>
                  <a:pt x="172" y="47"/>
                </a:cubicBezTo>
                <a:cubicBezTo>
                  <a:pt x="175" y="48"/>
                  <a:pt x="184" y="50"/>
                  <a:pt x="202" y="55"/>
                </a:cubicBezTo>
                <a:cubicBezTo>
                  <a:pt x="208" y="57"/>
                  <a:pt x="213" y="58"/>
                  <a:pt x="217" y="59"/>
                </a:cubicBezTo>
                <a:lnTo>
                  <a:pt x="218" y="59"/>
                </a:lnTo>
                <a:cubicBezTo>
                  <a:pt x="218" y="59"/>
                  <a:pt x="218" y="59"/>
                  <a:pt x="218" y="59"/>
                </a:cubicBezTo>
                <a:cubicBezTo>
                  <a:pt x="222" y="55"/>
                  <a:pt x="230" y="44"/>
                  <a:pt x="241" y="27"/>
                </a:cubicBezTo>
                <a:lnTo>
                  <a:pt x="242" y="26"/>
                </a:lnTo>
                <a:cubicBezTo>
                  <a:pt x="253" y="9"/>
                  <a:pt x="268" y="0"/>
                  <a:pt x="288" y="0"/>
                </a:cubicBezTo>
                <a:cubicBezTo>
                  <a:pt x="306" y="0"/>
                  <a:pt x="323" y="10"/>
                  <a:pt x="334" y="26"/>
                </a:cubicBezTo>
                <a:lnTo>
                  <a:pt x="354" y="55"/>
                </a:lnTo>
                <a:cubicBezTo>
                  <a:pt x="357" y="59"/>
                  <a:pt x="364" y="63"/>
                  <a:pt x="371" y="63"/>
                </a:cubicBezTo>
                <a:cubicBezTo>
                  <a:pt x="373" y="63"/>
                  <a:pt x="374" y="62"/>
                  <a:pt x="375" y="62"/>
                </a:cubicBezTo>
                <a:lnTo>
                  <a:pt x="408" y="51"/>
                </a:lnTo>
                <a:cubicBezTo>
                  <a:pt x="429" y="44"/>
                  <a:pt x="452" y="49"/>
                  <a:pt x="466" y="64"/>
                </a:cubicBezTo>
                <a:cubicBezTo>
                  <a:pt x="476" y="75"/>
                  <a:pt x="482" y="90"/>
                  <a:pt x="482" y="106"/>
                </a:cubicBezTo>
                <a:lnTo>
                  <a:pt x="480" y="142"/>
                </a:lnTo>
                <a:cubicBezTo>
                  <a:pt x="480" y="148"/>
                  <a:pt x="487" y="157"/>
                  <a:pt x="493" y="159"/>
                </a:cubicBezTo>
                <a:lnTo>
                  <a:pt x="526" y="170"/>
                </a:lnTo>
                <a:cubicBezTo>
                  <a:pt x="545" y="176"/>
                  <a:pt x="559" y="189"/>
                  <a:pt x="564" y="206"/>
                </a:cubicBezTo>
                <a:cubicBezTo>
                  <a:pt x="569" y="224"/>
                  <a:pt x="565" y="242"/>
                  <a:pt x="553" y="258"/>
                </a:cubicBezTo>
                <a:lnTo>
                  <a:pt x="532" y="286"/>
                </a:lnTo>
                <a:cubicBezTo>
                  <a:pt x="528" y="291"/>
                  <a:pt x="528" y="302"/>
                  <a:pt x="532" y="307"/>
                </a:cubicBezTo>
                <a:lnTo>
                  <a:pt x="552" y="336"/>
                </a:lnTo>
                <a:cubicBezTo>
                  <a:pt x="564" y="352"/>
                  <a:pt x="567" y="370"/>
                  <a:pt x="561" y="387"/>
                </a:cubicBezTo>
                <a:cubicBezTo>
                  <a:pt x="556" y="404"/>
                  <a:pt x="542" y="417"/>
                  <a:pt x="523" y="423"/>
                </a:cubicBezTo>
                <a:lnTo>
                  <a:pt x="489" y="433"/>
                </a:lnTo>
                <a:cubicBezTo>
                  <a:pt x="483" y="434"/>
                  <a:pt x="476" y="443"/>
                  <a:pt x="476" y="450"/>
                </a:cubicBezTo>
                <a:lnTo>
                  <a:pt x="476" y="485"/>
                </a:lnTo>
                <a:cubicBezTo>
                  <a:pt x="476" y="518"/>
                  <a:pt x="453" y="542"/>
                  <a:pt x="422" y="542"/>
                </a:cubicBezTo>
                <a:cubicBezTo>
                  <a:pt x="415" y="542"/>
                  <a:pt x="408" y="540"/>
                  <a:pt x="401" y="538"/>
                </a:cubicBezTo>
                <a:lnTo>
                  <a:pt x="368" y="526"/>
                </a:lnTo>
                <a:cubicBezTo>
                  <a:pt x="367" y="526"/>
                  <a:pt x="365" y="525"/>
                  <a:pt x="364" y="525"/>
                </a:cubicBezTo>
                <a:cubicBezTo>
                  <a:pt x="357" y="525"/>
                  <a:pt x="350" y="529"/>
                  <a:pt x="347" y="532"/>
                </a:cubicBezTo>
                <a:lnTo>
                  <a:pt x="327" y="561"/>
                </a:lnTo>
                <a:cubicBezTo>
                  <a:pt x="315" y="577"/>
                  <a:pt x="299" y="585"/>
                  <a:pt x="281" y="585"/>
                </a:cubicBezTo>
                <a:close/>
                <a:moveTo>
                  <a:pt x="283" y="154"/>
                </a:moveTo>
                <a:cubicBezTo>
                  <a:pt x="202" y="154"/>
                  <a:pt x="136" y="220"/>
                  <a:pt x="136" y="302"/>
                </a:cubicBezTo>
                <a:cubicBezTo>
                  <a:pt x="136" y="383"/>
                  <a:pt x="202" y="450"/>
                  <a:pt x="283" y="450"/>
                </a:cubicBezTo>
                <a:cubicBezTo>
                  <a:pt x="365" y="450"/>
                  <a:pt x="431" y="383"/>
                  <a:pt x="431" y="302"/>
                </a:cubicBezTo>
                <a:cubicBezTo>
                  <a:pt x="431" y="220"/>
                  <a:pt x="365" y="154"/>
                  <a:pt x="283" y="154"/>
                </a:cubicBezTo>
                <a:close/>
                <a:moveTo>
                  <a:pt x="283" y="475"/>
                </a:moveTo>
                <a:cubicBezTo>
                  <a:pt x="188" y="475"/>
                  <a:pt x="110" y="397"/>
                  <a:pt x="110" y="302"/>
                </a:cubicBezTo>
                <a:cubicBezTo>
                  <a:pt x="110" y="206"/>
                  <a:pt x="188" y="128"/>
                  <a:pt x="283" y="128"/>
                </a:cubicBezTo>
                <a:cubicBezTo>
                  <a:pt x="379" y="128"/>
                  <a:pt x="457" y="206"/>
                  <a:pt x="457" y="302"/>
                </a:cubicBezTo>
                <a:cubicBezTo>
                  <a:pt x="457" y="397"/>
                  <a:pt x="379" y="475"/>
                  <a:pt x="283" y="475"/>
                </a:cubicBezTo>
                <a:close/>
                <a:moveTo>
                  <a:pt x="408" y="302"/>
                </a:moveTo>
                <a:cubicBezTo>
                  <a:pt x="408" y="370"/>
                  <a:pt x="352" y="426"/>
                  <a:pt x="283" y="426"/>
                </a:cubicBezTo>
                <a:cubicBezTo>
                  <a:pt x="215" y="426"/>
                  <a:pt x="159" y="370"/>
                  <a:pt x="159" y="302"/>
                </a:cubicBezTo>
                <a:cubicBezTo>
                  <a:pt x="159" y="233"/>
                  <a:pt x="215" y="177"/>
                  <a:pt x="283" y="177"/>
                </a:cubicBezTo>
                <a:cubicBezTo>
                  <a:pt x="352" y="177"/>
                  <a:pt x="408" y="233"/>
                  <a:pt x="408" y="302"/>
                </a:cubicBezTo>
                <a:close/>
                <a:moveTo>
                  <a:pt x="424" y="576"/>
                </a:moveTo>
                <a:cubicBezTo>
                  <a:pt x="424" y="576"/>
                  <a:pt x="423" y="576"/>
                  <a:pt x="422" y="576"/>
                </a:cubicBezTo>
                <a:cubicBezTo>
                  <a:pt x="411" y="576"/>
                  <a:pt x="400" y="574"/>
                  <a:pt x="389" y="570"/>
                </a:cubicBezTo>
                <a:lnTo>
                  <a:pt x="368" y="563"/>
                </a:lnTo>
                <a:lnTo>
                  <a:pt x="355" y="581"/>
                </a:lnTo>
                <a:cubicBezTo>
                  <a:pt x="344" y="595"/>
                  <a:pt x="331" y="606"/>
                  <a:pt x="316" y="613"/>
                </a:cubicBezTo>
                <a:lnTo>
                  <a:pt x="326" y="785"/>
                </a:lnTo>
                <a:cubicBezTo>
                  <a:pt x="327" y="799"/>
                  <a:pt x="334" y="801"/>
                  <a:pt x="341" y="789"/>
                </a:cubicBezTo>
                <a:lnTo>
                  <a:pt x="376" y="733"/>
                </a:lnTo>
                <a:cubicBezTo>
                  <a:pt x="383" y="721"/>
                  <a:pt x="397" y="719"/>
                  <a:pt x="406" y="729"/>
                </a:cubicBezTo>
                <a:lnTo>
                  <a:pt x="478" y="803"/>
                </a:lnTo>
                <a:cubicBezTo>
                  <a:pt x="487" y="813"/>
                  <a:pt x="492" y="810"/>
                  <a:pt x="489" y="797"/>
                </a:cubicBezTo>
                <a:cubicBezTo>
                  <a:pt x="489" y="797"/>
                  <a:pt x="444" y="643"/>
                  <a:pt x="424" y="576"/>
                </a:cubicBezTo>
                <a:close/>
                <a:moveTo>
                  <a:pt x="281" y="620"/>
                </a:moveTo>
                <a:cubicBezTo>
                  <a:pt x="251" y="620"/>
                  <a:pt x="224" y="605"/>
                  <a:pt x="206" y="579"/>
                </a:cubicBezTo>
                <a:lnTo>
                  <a:pt x="193" y="560"/>
                </a:lnTo>
                <a:lnTo>
                  <a:pt x="172" y="567"/>
                </a:lnTo>
                <a:cubicBezTo>
                  <a:pt x="162" y="570"/>
                  <a:pt x="152" y="572"/>
                  <a:pt x="142" y="572"/>
                </a:cubicBezTo>
                <a:cubicBezTo>
                  <a:pt x="138" y="572"/>
                  <a:pt x="133" y="572"/>
                  <a:pt x="129" y="571"/>
                </a:cubicBezTo>
                <a:cubicBezTo>
                  <a:pt x="111" y="638"/>
                  <a:pt x="70" y="791"/>
                  <a:pt x="69" y="795"/>
                </a:cubicBezTo>
                <a:cubicBezTo>
                  <a:pt x="66" y="809"/>
                  <a:pt x="75" y="832"/>
                  <a:pt x="99" y="817"/>
                </a:cubicBezTo>
                <a:cubicBezTo>
                  <a:pt x="103" y="815"/>
                  <a:pt x="175" y="755"/>
                  <a:pt x="175" y="755"/>
                </a:cubicBezTo>
                <a:cubicBezTo>
                  <a:pt x="186" y="746"/>
                  <a:pt x="195" y="745"/>
                  <a:pt x="207" y="756"/>
                </a:cubicBezTo>
                <a:lnTo>
                  <a:pt x="263" y="806"/>
                </a:lnTo>
                <a:cubicBezTo>
                  <a:pt x="273" y="815"/>
                  <a:pt x="289" y="810"/>
                  <a:pt x="288" y="796"/>
                </a:cubicBezTo>
                <a:lnTo>
                  <a:pt x="283" y="620"/>
                </a:lnTo>
                <a:cubicBezTo>
                  <a:pt x="282" y="620"/>
                  <a:pt x="282" y="620"/>
                  <a:pt x="281" y="6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9" name="Freeform 15"/>
          <p:cNvSpPr>
            <a:spLocks noEditPoints="1"/>
          </p:cNvSpPr>
          <p:nvPr/>
        </p:nvSpPr>
        <p:spPr bwMode="auto">
          <a:xfrm>
            <a:off x="1279154" y="3020615"/>
            <a:ext cx="478597" cy="480444"/>
          </a:xfrm>
          <a:custGeom>
            <a:avLst/>
            <a:gdLst>
              <a:gd name="T0" fmla="*/ 246 w 672"/>
              <a:gd name="T1" fmla="*/ 46 h 672"/>
              <a:gd name="T2" fmla="*/ 104 w 672"/>
              <a:gd name="T3" fmla="*/ 104 h 672"/>
              <a:gd name="T4" fmla="*/ 46 w 672"/>
              <a:gd name="T5" fmla="*/ 246 h 672"/>
              <a:gd name="T6" fmla="*/ 104 w 672"/>
              <a:gd name="T7" fmla="*/ 387 h 672"/>
              <a:gd name="T8" fmla="*/ 246 w 672"/>
              <a:gd name="T9" fmla="*/ 445 h 672"/>
              <a:gd name="T10" fmla="*/ 387 w 672"/>
              <a:gd name="T11" fmla="*/ 387 h 672"/>
              <a:gd name="T12" fmla="*/ 387 w 672"/>
              <a:gd name="T13" fmla="*/ 104 h 672"/>
              <a:gd name="T14" fmla="*/ 246 w 672"/>
              <a:gd name="T15" fmla="*/ 46 h 672"/>
              <a:gd name="T16" fmla="*/ 246 w 672"/>
              <a:gd name="T17" fmla="*/ 491 h 672"/>
              <a:gd name="T18" fmla="*/ 72 w 672"/>
              <a:gd name="T19" fmla="*/ 419 h 672"/>
              <a:gd name="T20" fmla="*/ 0 w 672"/>
              <a:gd name="T21" fmla="*/ 246 h 672"/>
              <a:gd name="T22" fmla="*/ 72 w 672"/>
              <a:gd name="T23" fmla="*/ 72 h 672"/>
              <a:gd name="T24" fmla="*/ 246 w 672"/>
              <a:gd name="T25" fmla="*/ 0 h 672"/>
              <a:gd name="T26" fmla="*/ 419 w 672"/>
              <a:gd name="T27" fmla="*/ 72 h 672"/>
              <a:gd name="T28" fmla="*/ 419 w 672"/>
              <a:gd name="T29" fmla="*/ 419 h 672"/>
              <a:gd name="T30" fmla="*/ 246 w 672"/>
              <a:gd name="T31" fmla="*/ 491 h 672"/>
              <a:gd name="T32" fmla="*/ 459 w 672"/>
              <a:gd name="T33" fmla="*/ 388 h 672"/>
              <a:gd name="T34" fmla="*/ 459 w 672"/>
              <a:gd name="T35" fmla="*/ 419 h 672"/>
              <a:gd name="T36" fmla="*/ 419 w 672"/>
              <a:gd name="T37" fmla="*/ 458 h 672"/>
              <a:gd name="T38" fmla="*/ 388 w 672"/>
              <a:gd name="T39" fmla="*/ 458 h 672"/>
              <a:gd name="T40" fmla="*/ 387 w 672"/>
              <a:gd name="T41" fmla="*/ 457 h 672"/>
              <a:gd name="T42" fmla="*/ 387 w 672"/>
              <a:gd name="T43" fmla="*/ 426 h 672"/>
              <a:gd name="T44" fmla="*/ 426 w 672"/>
              <a:gd name="T45" fmla="*/ 387 h 672"/>
              <a:gd name="T46" fmla="*/ 457 w 672"/>
              <a:gd name="T47" fmla="*/ 387 h 672"/>
              <a:gd name="T48" fmla="*/ 459 w 672"/>
              <a:gd name="T49" fmla="*/ 388 h 672"/>
              <a:gd name="T50" fmla="*/ 509 w 672"/>
              <a:gd name="T51" fmla="*/ 454 h 672"/>
              <a:gd name="T52" fmla="*/ 509 w 672"/>
              <a:gd name="T53" fmla="*/ 509 h 672"/>
              <a:gd name="T54" fmla="*/ 454 w 672"/>
              <a:gd name="T55" fmla="*/ 509 h 672"/>
              <a:gd name="T56" fmla="*/ 454 w 672"/>
              <a:gd name="T57" fmla="*/ 454 h 672"/>
              <a:gd name="T58" fmla="*/ 509 w 672"/>
              <a:gd name="T59" fmla="*/ 454 h 672"/>
              <a:gd name="T60" fmla="*/ 664 w 672"/>
              <a:gd name="T61" fmla="*/ 601 h 672"/>
              <a:gd name="T62" fmla="*/ 663 w 672"/>
              <a:gd name="T63" fmla="*/ 631 h 672"/>
              <a:gd name="T64" fmla="*/ 631 w 672"/>
              <a:gd name="T65" fmla="*/ 663 h 672"/>
              <a:gd name="T66" fmla="*/ 601 w 672"/>
              <a:gd name="T67" fmla="*/ 664 h 672"/>
              <a:gd name="T68" fmla="*/ 508 w 672"/>
              <a:gd name="T69" fmla="*/ 570 h 672"/>
              <a:gd name="T70" fmla="*/ 509 w 672"/>
              <a:gd name="T71" fmla="*/ 540 h 672"/>
              <a:gd name="T72" fmla="*/ 541 w 672"/>
              <a:gd name="T73" fmla="*/ 509 h 672"/>
              <a:gd name="T74" fmla="*/ 570 w 672"/>
              <a:gd name="T75" fmla="*/ 508 h 672"/>
              <a:gd name="T76" fmla="*/ 664 w 672"/>
              <a:gd name="T77" fmla="*/ 601 h 672"/>
              <a:gd name="T78" fmla="*/ 246 w 672"/>
              <a:gd name="T79" fmla="*/ 98 h 672"/>
              <a:gd name="T80" fmla="*/ 142 w 672"/>
              <a:gd name="T81" fmla="*/ 141 h 672"/>
              <a:gd name="T82" fmla="*/ 98 w 672"/>
              <a:gd name="T83" fmla="*/ 245 h 672"/>
              <a:gd name="T84" fmla="*/ 142 w 672"/>
              <a:gd name="T85" fmla="*/ 350 h 672"/>
              <a:gd name="T86" fmla="*/ 246 w 672"/>
              <a:gd name="T87" fmla="*/ 393 h 672"/>
              <a:gd name="T88" fmla="*/ 350 w 672"/>
              <a:gd name="T89" fmla="*/ 350 h 672"/>
              <a:gd name="T90" fmla="*/ 350 w 672"/>
              <a:gd name="T91" fmla="*/ 141 h 672"/>
              <a:gd name="T92" fmla="*/ 246 w 672"/>
              <a:gd name="T93" fmla="*/ 98 h 672"/>
              <a:gd name="T94" fmla="*/ 246 w 672"/>
              <a:gd name="T95" fmla="*/ 423 h 672"/>
              <a:gd name="T96" fmla="*/ 120 w 672"/>
              <a:gd name="T97" fmla="*/ 371 h 672"/>
              <a:gd name="T98" fmla="*/ 68 w 672"/>
              <a:gd name="T99" fmla="*/ 245 h 672"/>
              <a:gd name="T100" fmla="*/ 120 w 672"/>
              <a:gd name="T101" fmla="*/ 120 h 672"/>
              <a:gd name="T102" fmla="*/ 246 w 672"/>
              <a:gd name="T103" fmla="*/ 68 h 672"/>
              <a:gd name="T104" fmla="*/ 371 w 672"/>
              <a:gd name="T105" fmla="*/ 120 h 672"/>
              <a:gd name="T106" fmla="*/ 371 w 672"/>
              <a:gd name="T107" fmla="*/ 371 h 672"/>
              <a:gd name="T108" fmla="*/ 246 w 672"/>
              <a:gd name="T109" fmla="*/ 42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672">
                <a:moveTo>
                  <a:pt x="246" y="46"/>
                </a:moveTo>
                <a:cubicBezTo>
                  <a:pt x="192" y="46"/>
                  <a:pt x="142" y="67"/>
                  <a:pt x="104" y="104"/>
                </a:cubicBezTo>
                <a:cubicBezTo>
                  <a:pt x="67" y="142"/>
                  <a:pt x="46" y="192"/>
                  <a:pt x="46" y="246"/>
                </a:cubicBezTo>
                <a:cubicBezTo>
                  <a:pt x="46" y="299"/>
                  <a:pt x="67" y="349"/>
                  <a:pt x="104" y="387"/>
                </a:cubicBezTo>
                <a:cubicBezTo>
                  <a:pt x="142" y="424"/>
                  <a:pt x="192" y="445"/>
                  <a:pt x="246" y="445"/>
                </a:cubicBezTo>
                <a:cubicBezTo>
                  <a:pt x="299" y="445"/>
                  <a:pt x="349" y="424"/>
                  <a:pt x="387" y="387"/>
                </a:cubicBezTo>
                <a:cubicBezTo>
                  <a:pt x="465" y="309"/>
                  <a:pt x="465" y="182"/>
                  <a:pt x="387" y="104"/>
                </a:cubicBezTo>
                <a:cubicBezTo>
                  <a:pt x="349" y="67"/>
                  <a:pt x="299" y="46"/>
                  <a:pt x="246" y="46"/>
                </a:cubicBezTo>
                <a:close/>
                <a:moveTo>
                  <a:pt x="246" y="491"/>
                </a:moveTo>
                <a:cubicBezTo>
                  <a:pt x="180" y="491"/>
                  <a:pt x="119" y="465"/>
                  <a:pt x="72" y="419"/>
                </a:cubicBezTo>
                <a:cubicBezTo>
                  <a:pt x="26" y="373"/>
                  <a:pt x="0" y="311"/>
                  <a:pt x="0" y="246"/>
                </a:cubicBezTo>
                <a:cubicBezTo>
                  <a:pt x="0" y="180"/>
                  <a:pt x="26" y="118"/>
                  <a:pt x="72" y="72"/>
                </a:cubicBezTo>
                <a:cubicBezTo>
                  <a:pt x="119" y="26"/>
                  <a:pt x="180" y="0"/>
                  <a:pt x="246" y="0"/>
                </a:cubicBezTo>
                <a:cubicBezTo>
                  <a:pt x="311" y="0"/>
                  <a:pt x="373" y="26"/>
                  <a:pt x="419" y="72"/>
                </a:cubicBezTo>
                <a:cubicBezTo>
                  <a:pt x="515" y="168"/>
                  <a:pt x="515" y="323"/>
                  <a:pt x="419" y="419"/>
                </a:cubicBezTo>
                <a:cubicBezTo>
                  <a:pt x="373" y="465"/>
                  <a:pt x="311" y="491"/>
                  <a:pt x="246" y="491"/>
                </a:cubicBezTo>
                <a:close/>
                <a:moveTo>
                  <a:pt x="459" y="388"/>
                </a:moveTo>
                <a:cubicBezTo>
                  <a:pt x="467" y="397"/>
                  <a:pt x="467" y="411"/>
                  <a:pt x="459" y="419"/>
                </a:cubicBezTo>
                <a:lnTo>
                  <a:pt x="419" y="458"/>
                </a:lnTo>
                <a:cubicBezTo>
                  <a:pt x="411" y="467"/>
                  <a:pt x="397" y="467"/>
                  <a:pt x="388" y="458"/>
                </a:cubicBezTo>
                <a:lnTo>
                  <a:pt x="387" y="457"/>
                </a:lnTo>
                <a:cubicBezTo>
                  <a:pt x="378" y="448"/>
                  <a:pt x="378" y="434"/>
                  <a:pt x="387" y="426"/>
                </a:cubicBezTo>
                <a:lnTo>
                  <a:pt x="426" y="387"/>
                </a:lnTo>
                <a:cubicBezTo>
                  <a:pt x="434" y="378"/>
                  <a:pt x="448" y="378"/>
                  <a:pt x="457" y="387"/>
                </a:cubicBezTo>
                <a:lnTo>
                  <a:pt x="459" y="388"/>
                </a:lnTo>
                <a:close/>
                <a:moveTo>
                  <a:pt x="509" y="454"/>
                </a:moveTo>
                <a:cubicBezTo>
                  <a:pt x="524" y="469"/>
                  <a:pt x="524" y="494"/>
                  <a:pt x="509" y="509"/>
                </a:cubicBezTo>
                <a:cubicBezTo>
                  <a:pt x="494" y="524"/>
                  <a:pt x="470" y="524"/>
                  <a:pt x="454" y="509"/>
                </a:cubicBezTo>
                <a:cubicBezTo>
                  <a:pt x="439" y="494"/>
                  <a:pt x="439" y="469"/>
                  <a:pt x="454" y="454"/>
                </a:cubicBezTo>
                <a:cubicBezTo>
                  <a:pt x="470" y="439"/>
                  <a:pt x="494" y="439"/>
                  <a:pt x="509" y="454"/>
                </a:cubicBezTo>
                <a:close/>
                <a:moveTo>
                  <a:pt x="664" y="601"/>
                </a:moveTo>
                <a:cubicBezTo>
                  <a:pt x="672" y="609"/>
                  <a:pt x="671" y="623"/>
                  <a:pt x="663" y="631"/>
                </a:cubicBezTo>
                <a:lnTo>
                  <a:pt x="631" y="663"/>
                </a:lnTo>
                <a:cubicBezTo>
                  <a:pt x="623" y="671"/>
                  <a:pt x="609" y="672"/>
                  <a:pt x="601" y="664"/>
                </a:cubicBezTo>
                <a:lnTo>
                  <a:pt x="508" y="570"/>
                </a:lnTo>
                <a:cubicBezTo>
                  <a:pt x="500" y="562"/>
                  <a:pt x="500" y="549"/>
                  <a:pt x="509" y="540"/>
                </a:cubicBezTo>
                <a:lnTo>
                  <a:pt x="541" y="509"/>
                </a:lnTo>
                <a:cubicBezTo>
                  <a:pt x="549" y="500"/>
                  <a:pt x="562" y="500"/>
                  <a:pt x="570" y="508"/>
                </a:cubicBezTo>
                <a:lnTo>
                  <a:pt x="664" y="601"/>
                </a:lnTo>
                <a:close/>
                <a:moveTo>
                  <a:pt x="246" y="98"/>
                </a:moveTo>
                <a:cubicBezTo>
                  <a:pt x="206" y="98"/>
                  <a:pt x="169" y="114"/>
                  <a:pt x="142" y="141"/>
                </a:cubicBezTo>
                <a:cubicBezTo>
                  <a:pt x="114" y="169"/>
                  <a:pt x="98" y="206"/>
                  <a:pt x="98" y="245"/>
                </a:cubicBezTo>
                <a:cubicBezTo>
                  <a:pt x="98" y="285"/>
                  <a:pt x="114" y="322"/>
                  <a:pt x="142" y="350"/>
                </a:cubicBezTo>
                <a:cubicBezTo>
                  <a:pt x="169" y="377"/>
                  <a:pt x="206" y="393"/>
                  <a:pt x="246" y="393"/>
                </a:cubicBezTo>
                <a:cubicBezTo>
                  <a:pt x="285" y="393"/>
                  <a:pt x="322" y="377"/>
                  <a:pt x="350" y="350"/>
                </a:cubicBezTo>
                <a:cubicBezTo>
                  <a:pt x="407" y="292"/>
                  <a:pt x="407" y="199"/>
                  <a:pt x="350" y="141"/>
                </a:cubicBezTo>
                <a:cubicBezTo>
                  <a:pt x="322" y="114"/>
                  <a:pt x="285" y="98"/>
                  <a:pt x="246" y="98"/>
                </a:cubicBezTo>
                <a:close/>
                <a:moveTo>
                  <a:pt x="246" y="423"/>
                </a:moveTo>
                <a:cubicBezTo>
                  <a:pt x="198" y="423"/>
                  <a:pt x="154" y="405"/>
                  <a:pt x="120" y="371"/>
                </a:cubicBezTo>
                <a:cubicBezTo>
                  <a:pt x="86" y="338"/>
                  <a:pt x="68" y="293"/>
                  <a:pt x="68" y="245"/>
                </a:cubicBezTo>
                <a:cubicBezTo>
                  <a:pt x="68" y="198"/>
                  <a:pt x="86" y="153"/>
                  <a:pt x="120" y="120"/>
                </a:cubicBezTo>
                <a:cubicBezTo>
                  <a:pt x="154" y="86"/>
                  <a:pt x="198" y="68"/>
                  <a:pt x="246" y="68"/>
                </a:cubicBezTo>
                <a:cubicBezTo>
                  <a:pt x="293" y="68"/>
                  <a:pt x="338" y="86"/>
                  <a:pt x="371" y="120"/>
                </a:cubicBezTo>
                <a:cubicBezTo>
                  <a:pt x="440" y="189"/>
                  <a:pt x="440" y="302"/>
                  <a:pt x="371" y="371"/>
                </a:cubicBezTo>
                <a:cubicBezTo>
                  <a:pt x="338" y="405"/>
                  <a:pt x="293" y="423"/>
                  <a:pt x="246" y="42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0" name="Freeform 16"/>
          <p:cNvSpPr>
            <a:spLocks noEditPoints="1"/>
          </p:cNvSpPr>
          <p:nvPr/>
        </p:nvSpPr>
        <p:spPr bwMode="auto">
          <a:xfrm>
            <a:off x="2391567" y="2930071"/>
            <a:ext cx="454574" cy="619034"/>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1" name="Freeform 17"/>
          <p:cNvSpPr>
            <a:spLocks noEditPoints="1"/>
          </p:cNvSpPr>
          <p:nvPr/>
        </p:nvSpPr>
        <p:spPr bwMode="auto">
          <a:xfrm>
            <a:off x="3733115" y="3257141"/>
            <a:ext cx="206961" cy="203265"/>
          </a:xfrm>
          <a:custGeom>
            <a:avLst/>
            <a:gdLst>
              <a:gd name="T0" fmla="*/ 198 w 289"/>
              <a:gd name="T1" fmla="*/ 156 h 283"/>
              <a:gd name="T2" fmla="*/ 233 w 289"/>
              <a:gd name="T3" fmla="*/ 191 h 283"/>
              <a:gd name="T4" fmla="*/ 198 w 289"/>
              <a:gd name="T5" fmla="*/ 226 h 283"/>
              <a:gd name="T6" fmla="*/ 163 w 289"/>
              <a:gd name="T7" fmla="*/ 191 h 283"/>
              <a:gd name="T8" fmla="*/ 198 w 289"/>
              <a:gd name="T9" fmla="*/ 156 h 283"/>
              <a:gd name="T10" fmla="*/ 64 w 289"/>
              <a:gd name="T11" fmla="*/ 3 h 283"/>
              <a:gd name="T12" fmla="*/ 73 w 289"/>
              <a:gd name="T13" fmla="*/ 21 h 283"/>
              <a:gd name="T14" fmla="*/ 54 w 289"/>
              <a:gd name="T15" fmla="*/ 40 h 283"/>
              <a:gd name="T16" fmla="*/ 36 w 289"/>
              <a:gd name="T17" fmla="*/ 57 h 283"/>
              <a:gd name="T18" fmla="*/ 0 w 289"/>
              <a:gd name="T19" fmla="*/ 80 h 283"/>
              <a:gd name="T20" fmla="*/ 119 w 289"/>
              <a:gd name="T21" fmla="*/ 199 h 283"/>
              <a:gd name="T22" fmla="*/ 176 w 289"/>
              <a:gd name="T23" fmla="*/ 275 h 283"/>
              <a:gd name="T24" fmla="*/ 206 w 289"/>
              <a:gd name="T25" fmla="*/ 283 h 283"/>
              <a:gd name="T26" fmla="*/ 289 w 289"/>
              <a:gd name="T27" fmla="*/ 199 h 283"/>
              <a:gd name="T28" fmla="*/ 281 w 289"/>
              <a:gd name="T29" fmla="*/ 169 h 283"/>
              <a:gd name="T30" fmla="*/ 206 w 289"/>
              <a:gd name="T31" fmla="*/ 113 h 283"/>
              <a:gd name="T32" fmla="*/ 93 w 289"/>
              <a:gd name="T33" fmla="*/ 0 h 283"/>
              <a:gd name="T34" fmla="*/ 82 w 289"/>
              <a:gd name="T35" fmla="*/ 12 h 283"/>
              <a:gd name="T36" fmla="*/ 64 w 289"/>
              <a:gd name="T37" fmla="*/ 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9" h="283">
                <a:moveTo>
                  <a:pt x="198" y="156"/>
                </a:moveTo>
                <a:cubicBezTo>
                  <a:pt x="217" y="156"/>
                  <a:pt x="233" y="171"/>
                  <a:pt x="233" y="191"/>
                </a:cubicBezTo>
                <a:cubicBezTo>
                  <a:pt x="233" y="210"/>
                  <a:pt x="217" y="226"/>
                  <a:pt x="198" y="226"/>
                </a:cubicBezTo>
                <a:cubicBezTo>
                  <a:pt x="178" y="226"/>
                  <a:pt x="163" y="210"/>
                  <a:pt x="163" y="191"/>
                </a:cubicBezTo>
                <a:cubicBezTo>
                  <a:pt x="163" y="171"/>
                  <a:pt x="178" y="156"/>
                  <a:pt x="198" y="156"/>
                </a:cubicBezTo>
                <a:close/>
                <a:moveTo>
                  <a:pt x="64" y="3"/>
                </a:moveTo>
                <a:lnTo>
                  <a:pt x="73" y="21"/>
                </a:lnTo>
                <a:lnTo>
                  <a:pt x="54" y="40"/>
                </a:lnTo>
                <a:lnTo>
                  <a:pt x="36" y="57"/>
                </a:lnTo>
                <a:cubicBezTo>
                  <a:pt x="26" y="68"/>
                  <a:pt x="14" y="75"/>
                  <a:pt x="0" y="80"/>
                </a:cubicBezTo>
                <a:lnTo>
                  <a:pt x="119" y="199"/>
                </a:lnTo>
                <a:lnTo>
                  <a:pt x="176" y="275"/>
                </a:lnTo>
                <a:lnTo>
                  <a:pt x="206" y="283"/>
                </a:lnTo>
                <a:lnTo>
                  <a:pt x="289" y="199"/>
                </a:lnTo>
                <a:lnTo>
                  <a:pt x="281" y="169"/>
                </a:lnTo>
                <a:lnTo>
                  <a:pt x="206" y="113"/>
                </a:lnTo>
                <a:lnTo>
                  <a:pt x="93" y="0"/>
                </a:lnTo>
                <a:lnTo>
                  <a:pt x="82" y="12"/>
                </a:lnTo>
                <a:lnTo>
                  <a:pt x="64" y="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2" name="Freeform 18"/>
          <p:cNvSpPr>
            <a:spLocks/>
          </p:cNvSpPr>
          <p:nvPr/>
        </p:nvSpPr>
        <p:spPr bwMode="auto">
          <a:xfrm>
            <a:off x="3463327" y="2979962"/>
            <a:ext cx="214352" cy="216200"/>
          </a:xfrm>
          <a:custGeom>
            <a:avLst/>
            <a:gdLst>
              <a:gd name="T0" fmla="*/ 244 w 300"/>
              <a:gd name="T1" fmla="*/ 238 h 301"/>
              <a:gd name="T2" fmla="*/ 263 w 300"/>
              <a:gd name="T3" fmla="*/ 219 h 301"/>
              <a:gd name="T4" fmla="*/ 281 w 300"/>
              <a:gd name="T5" fmla="*/ 228 h 301"/>
              <a:gd name="T6" fmla="*/ 272 w 300"/>
              <a:gd name="T7" fmla="*/ 210 h 301"/>
              <a:gd name="T8" fmla="*/ 291 w 300"/>
              <a:gd name="T9" fmla="*/ 191 h 301"/>
              <a:gd name="T10" fmla="*/ 293 w 300"/>
              <a:gd name="T11" fmla="*/ 189 h 301"/>
              <a:gd name="T12" fmla="*/ 300 w 300"/>
              <a:gd name="T13" fmla="*/ 156 h 301"/>
              <a:gd name="T14" fmla="*/ 144 w 300"/>
              <a:gd name="T15" fmla="*/ 0 h 301"/>
              <a:gd name="T16" fmla="*/ 130 w 300"/>
              <a:gd name="T17" fmla="*/ 15 h 301"/>
              <a:gd name="T18" fmla="*/ 188 w 300"/>
              <a:gd name="T19" fmla="*/ 107 h 301"/>
              <a:gd name="T20" fmla="*/ 106 w 300"/>
              <a:gd name="T21" fmla="*/ 189 h 301"/>
              <a:gd name="T22" fmla="*/ 14 w 300"/>
              <a:gd name="T23" fmla="*/ 131 h 301"/>
              <a:gd name="T24" fmla="*/ 0 w 300"/>
              <a:gd name="T25" fmla="*/ 145 h 301"/>
              <a:gd name="T26" fmla="*/ 156 w 300"/>
              <a:gd name="T27" fmla="*/ 301 h 301"/>
              <a:gd name="T28" fmla="*/ 201 w 300"/>
              <a:gd name="T29" fmla="*/ 289 h 301"/>
              <a:gd name="T30" fmla="*/ 204 w 300"/>
              <a:gd name="T31" fmla="*/ 291 h 301"/>
              <a:gd name="T32" fmla="*/ 227 w 300"/>
              <a:gd name="T33" fmla="*/ 255 h 301"/>
              <a:gd name="T34" fmla="*/ 244 w 300"/>
              <a:gd name="T35" fmla="*/ 2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1">
                <a:moveTo>
                  <a:pt x="244" y="238"/>
                </a:moveTo>
                <a:lnTo>
                  <a:pt x="263" y="219"/>
                </a:lnTo>
                <a:lnTo>
                  <a:pt x="281" y="228"/>
                </a:lnTo>
                <a:lnTo>
                  <a:pt x="272" y="210"/>
                </a:lnTo>
                <a:lnTo>
                  <a:pt x="291" y="191"/>
                </a:lnTo>
                <a:lnTo>
                  <a:pt x="293" y="189"/>
                </a:lnTo>
                <a:cubicBezTo>
                  <a:pt x="297" y="178"/>
                  <a:pt x="300" y="167"/>
                  <a:pt x="300" y="156"/>
                </a:cubicBezTo>
                <a:cubicBezTo>
                  <a:pt x="300" y="77"/>
                  <a:pt x="224" y="0"/>
                  <a:pt x="144" y="0"/>
                </a:cubicBezTo>
                <a:cubicBezTo>
                  <a:pt x="144" y="0"/>
                  <a:pt x="135" y="10"/>
                  <a:pt x="130" y="15"/>
                </a:cubicBezTo>
                <a:cubicBezTo>
                  <a:pt x="194" y="78"/>
                  <a:pt x="188" y="68"/>
                  <a:pt x="188" y="107"/>
                </a:cubicBezTo>
                <a:cubicBezTo>
                  <a:pt x="188" y="139"/>
                  <a:pt x="137" y="189"/>
                  <a:pt x="106" y="189"/>
                </a:cubicBezTo>
                <a:cubicBezTo>
                  <a:pt x="66" y="189"/>
                  <a:pt x="79" y="196"/>
                  <a:pt x="14" y="131"/>
                </a:cubicBezTo>
                <a:cubicBezTo>
                  <a:pt x="9" y="136"/>
                  <a:pt x="0" y="145"/>
                  <a:pt x="0" y="145"/>
                </a:cubicBezTo>
                <a:cubicBezTo>
                  <a:pt x="0" y="225"/>
                  <a:pt x="76" y="301"/>
                  <a:pt x="156" y="301"/>
                </a:cubicBezTo>
                <a:cubicBezTo>
                  <a:pt x="170" y="301"/>
                  <a:pt x="185" y="296"/>
                  <a:pt x="201" y="289"/>
                </a:cubicBezTo>
                <a:lnTo>
                  <a:pt x="204" y="291"/>
                </a:lnTo>
                <a:cubicBezTo>
                  <a:pt x="208" y="278"/>
                  <a:pt x="216" y="266"/>
                  <a:pt x="227" y="255"/>
                </a:cubicBezTo>
                <a:lnTo>
                  <a:pt x="244" y="2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3" name="Freeform 19"/>
          <p:cNvSpPr>
            <a:spLocks/>
          </p:cNvSpPr>
          <p:nvPr/>
        </p:nvSpPr>
        <p:spPr bwMode="auto">
          <a:xfrm>
            <a:off x="3463327" y="2979962"/>
            <a:ext cx="482293" cy="480444"/>
          </a:xfrm>
          <a:custGeom>
            <a:avLst/>
            <a:gdLst>
              <a:gd name="T0" fmla="*/ 654 w 678"/>
              <a:gd name="T1" fmla="*/ 65 h 670"/>
              <a:gd name="T2" fmla="*/ 607 w 678"/>
              <a:gd name="T3" fmla="*/ 18 h 670"/>
              <a:gd name="T4" fmla="*/ 562 w 678"/>
              <a:gd name="T5" fmla="*/ 0 h 670"/>
              <a:gd name="T6" fmla="*/ 518 w 678"/>
              <a:gd name="T7" fmla="*/ 18 h 670"/>
              <a:gd name="T8" fmla="*/ 319 w 678"/>
              <a:gd name="T9" fmla="*/ 217 h 670"/>
              <a:gd name="T10" fmla="*/ 311 w 678"/>
              <a:gd name="T11" fmla="*/ 256 h 670"/>
              <a:gd name="T12" fmla="*/ 284 w 678"/>
              <a:gd name="T13" fmla="*/ 267 h 670"/>
              <a:gd name="T14" fmla="*/ 271 w 678"/>
              <a:gd name="T15" fmla="*/ 264 h 670"/>
              <a:gd name="T16" fmla="*/ 254 w 678"/>
              <a:gd name="T17" fmla="*/ 282 h 670"/>
              <a:gd name="T18" fmla="*/ 254 w 678"/>
              <a:gd name="T19" fmla="*/ 371 h 670"/>
              <a:gd name="T20" fmla="*/ 257 w 678"/>
              <a:gd name="T21" fmla="*/ 374 h 670"/>
              <a:gd name="T22" fmla="*/ 102 w 678"/>
              <a:gd name="T23" fmla="*/ 530 h 670"/>
              <a:gd name="T24" fmla="*/ 61 w 678"/>
              <a:gd name="T25" fmla="*/ 545 h 670"/>
              <a:gd name="T26" fmla="*/ 0 w 678"/>
              <a:gd name="T27" fmla="*/ 632 h 670"/>
              <a:gd name="T28" fmla="*/ 39 w 678"/>
              <a:gd name="T29" fmla="*/ 670 h 670"/>
              <a:gd name="T30" fmla="*/ 125 w 678"/>
              <a:gd name="T31" fmla="*/ 610 h 670"/>
              <a:gd name="T32" fmla="*/ 141 w 678"/>
              <a:gd name="T33" fmla="*/ 568 h 670"/>
              <a:gd name="T34" fmla="*/ 296 w 678"/>
              <a:gd name="T35" fmla="*/ 413 h 670"/>
              <a:gd name="T36" fmla="*/ 301 w 678"/>
              <a:gd name="T37" fmla="*/ 418 h 670"/>
              <a:gd name="T38" fmla="*/ 345 w 678"/>
              <a:gd name="T39" fmla="*/ 436 h 670"/>
              <a:gd name="T40" fmla="*/ 390 w 678"/>
              <a:gd name="T41" fmla="*/ 418 h 670"/>
              <a:gd name="T42" fmla="*/ 408 w 678"/>
              <a:gd name="T43" fmla="*/ 400 h 670"/>
              <a:gd name="T44" fmla="*/ 416 w 678"/>
              <a:gd name="T45" fmla="*/ 361 h 670"/>
              <a:gd name="T46" fmla="*/ 442 w 678"/>
              <a:gd name="T47" fmla="*/ 351 h 670"/>
              <a:gd name="T48" fmla="*/ 455 w 678"/>
              <a:gd name="T49" fmla="*/ 353 h 670"/>
              <a:gd name="T50" fmla="*/ 654 w 678"/>
              <a:gd name="T51" fmla="*/ 154 h 670"/>
              <a:gd name="T52" fmla="*/ 654 w 678"/>
              <a:gd name="T53" fmla="*/ 6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70">
                <a:moveTo>
                  <a:pt x="654" y="65"/>
                </a:moveTo>
                <a:lnTo>
                  <a:pt x="607" y="18"/>
                </a:lnTo>
                <a:cubicBezTo>
                  <a:pt x="595" y="6"/>
                  <a:pt x="579" y="0"/>
                  <a:pt x="562" y="0"/>
                </a:cubicBezTo>
                <a:cubicBezTo>
                  <a:pt x="546" y="0"/>
                  <a:pt x="530" y="6"/>
                  <a:pt x="518" y="18"/>
                </a:cubicBezTo>
                <a:lnTo>
                  <a:pt x="319" y="217"/>
                </a:lnTo>
                <a:cubicBezTo>
                  <a:pt x="325" y="229"/>
                  <a:pt x="320" y="247"/>
                  <a:pt x="311" y="256"/>
                </a:cubicBezTo>
                <a:cubicBezTo>
                  <a:pt x="304" y="263"/>
                  <a:pt x="294" y="267"/>
                  <a:pt x="284" y="267"/>
                </a:cubicBezTo>
                <a:cubicBezTo>
                  <a:pt x="279" y="267"/>
                  <a:pt x="275" y="266"/>
                  <a:pt x="271" y="264"/>
                </a:cubicBezTo>
                <a:lnTo>
                  <a:pt x="254" y="282"/>
                </a:lnTo>
                <a:cubicBezTo>
                  <a:pt x="229" y="306"/>
                  <a:pt x="229" y="347"/>
                  <a:pt x="254" y="371"/>
                </a:cubicBezTo>
                <a:lnTo>
                  <a:pt x="257" y="374"/>
                </a:lnTo>
                <a:lnTo>
                  <a:pt x="102" y="530"/>
                </a:lnTo>
                <a:lnTo>
                  <a:pt x="61" y="545"/>
                </a:lnTo>
                <a:lnTo>
                  <a:pt x="0" y="632"/>
                </a:lnTo>
                <a:lnTo>
                  <a:pt x="39" y="670"/>
                </a:lnTo>
                <a:lnTo>
                  <a:pt x="125" y="610"/>
                </a:lnTo>
                <a:lnTo>
                  <a:pt x="141" y="568"/>
                </a:lnTo>
                <a:lnTo>
                  <a:pt x="296" y="413"/>
                </a:lnTo>
                <a:lnTo>
                  <a:pt x="301" y="418"/>
                </a:lnTo>
                <a:cubicBezTo>
                  <a:pt x="313" y="430"/>
                  <a:pt x="329" y="436"/>
                  <a:pt x="345" y="436"/>
                </a:cubicBezTo>
                <a:cubicBezTo>
                  <a:pt x="362" y="436"/>
                  <a:pt x="378" y="430"/>
                  <a:pt x="390" y="418"/>
                </a:cubicBezTo>
                <a:lnTo>
                  <a:pt x="408" y="400"/>
                </a:lnTo>
                <a:cubicBezTo>
                  <a:pt x="402" y="388"/>
                  <a:pt x="406" y="371"/>
                  <a:pt x="416" y="361"/>
                </a:cubicBezTo>
                <a:cubicBezTo>
                  <a:pt x="422" y="355"/>
                  <a:pt x="433" y="351"/>
                  <a:pt x="442" y="351"/>
                </a:cubicBezTo>
                <a:cubicBezTo>
                  <a:pt x="447" y="351"/>
                  <a:pt x="451" y="352"/>
                  <a:pt x="455" y="353"/>
                </a:cubicBezTo>
                <a:lnTo>
                  <a:pt x="654" y="154"/>
                </a:lnTo>
                <a:cubicBezTo>
                  <a:pt x="678" y="130"/>
                  <a:pt x="678" y="89"/>
                  <a:pt x="654" y="6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4" name="Freeform 20"/>
          <p:cNvSpPr>
            <a:spLocks noEditPoints="1"/>
          </p:cNvSpPr>
          <p:nvPr/>
        </p:nvSpPr>
        <p:spPr bwMode="auto">
          <a:xfrm>
            <a:off x="4642263" y="2968875"/>
            <a:ext cx="556207" cy="558054"/>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5" name="Freeform 21"/>
          <p:cNvSpPr>
            <a:spLocks noEditPoints="1"/>
          </p:cNvSpPr>
          <p:nvPr/>
        </p:nvSpPr>
        <p:spPr bwMode="auto">
          <a:xfrm>
            <a:off x="5847069" y="2946701"/>
            <a:ext cx="548816" cy="585773"/>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6" name="Freeform 22"/>
          <p:cNvSpPr>
            <a:spLocks noEditPoints="1"/>
          </p:cNvSpPr>
          <p:nvPr/>
        </p:nvSpPr>
        <p:spPr bwMode="auto">
          <a:xfrm>
            <a:off x="6891112" y="2917135"/>
            <a:ext cx="428704" cy="561750"/>
          </a:xfrm>
          <a:custGeom>
            <a:avLst/>
            <a:gdLst>
              <a:gd name="T0" fmla="*/ 404 w 603"/>
              <a:gd name="T1" fmla="*/ 194 h 785"/>
              <a:gd name="T2" fmla="*/ 476 w 603"/>
              <a:gd name="T3" fmla="*/ 205 h 785"/>
              <a:gd name="T4" fmla="*/ 465 w 603"/>
              <a:gd name="T5" fmla="*/ 243 h 785"/>
              <a:gd name="T6" fmla="*/ 465 w 603"/>
              <a:gd name="T7" fmla="*/ 267 h 785"/>
              <a:gd name="T8" fmla="*/ 476 w 603"/>
              <a:gd name="T9" fmla="*/ 304 h 785"/>
              <a:gd name="T10" fmla="*/ 404 w 603"/>
              <a:gd name="T11" fmla="*/ 315 h 785"/>
              <a:gd name="T12" fmla="*/ 485 w 603"/>
              <a:gd name="T13" fmla="*/ 337 h 785"/>
              <a:gd name="T14" fmla="*/ 497 w 603"/>
              <a:gd name="T15" fmla="*/ 254 h 785"/>
              <a:gd name="T16" fmla="*/ 499 w 603"/>
              <a:gd name="T17" fmla="*/ 188 h 785"/>
              <a:gd name="T18" fmla="*/ 206 w 603"/>
              <a:gd name="T19" fmla="*/ 170 h 785"/>
              <a:gd name="T20" fmla="*/ 195 w 603"/>
              <a:gd name="T21" fmla="*/ 194 h 785"/>
              <a:gd name="T22" fmla="*/ 230 w 603"/>
              <a:gd name="T23" fmla="*/ 339 h 785"/>
              <a:gd name="T24" fmla="*/ 206 w 603"/>
              <a:gd name="T25" fmla="*/ 170 h 785"/>
              <a:gd name="T26" fmla="*/ 281 w 603"/>
              <a:gd name="T27" fmla="*/ 170 h 785"/>
              <a:gd name="T28" fmla="*/ 334 w 603"/>
              <a:gd name="T29" fmla="*/ 195 h 785"/>
              <a:gd name="T30" fmla="*/ 341 w 603"/>
              <a:gd name="T31" fmla="*/ 236 h 785"/>
              <a:gd name="T32" fmla="*/ 287 w 603"/>
              <a:gd name="T33" fmla="*/ 243 h 785"/>
              <a:gd name="T34" fmla="*/ 365 w 603"/>
              <a:gd name="T35" fmla="*/ 339 h 785"/>
              <a:gd name="T36" fmla="*/ 293 w 603"/>
              <a:gd name="T37" fmla="*/ 277 h 785"/>
              <a:gd name="T38" fmla="*/ 343 w 603"/>
              <a:gd name="T39" fmla="*/ 267 h 785"/>
              <a:gd name="T40" fmla="*/ 365 w 603"/>
              <a:gd name="T41" fmla="*/ 193 h 785"/>
              <a:gd name="T42" fmla="*/ 537 w 603"/>
              <a:gd name="T43" fmla="*/ 0 h 785"/>
              <a:gd name="T44" fmla="*/ 0 w 603"/>
              <a:gd name="T45" fmla="*/ 67 h 785"/>
              <a:gd name="T46" fmla="*/ 537 w 603"/>
              <a:gd name="T47" fmla="*/ 785 h 785"/>
              <a:gd name="T48" fmla="*/ 537 w 603"/>
              <a:gd name="T49" fmla="*/ 0 h 785"/>
              <a:gd name="T50" fmla="*/ 62 w 603"/>
              <a:gd name="T51" fmla="*/ 695 h 785"/>
              <a:gd name="T52" fmla="*/ 112 w 603"/>
              <a:gd name="T53" fmla="*/ 745 h 785"/>
              <a:gd name="T54" fmla="*/ 62 w 603"/>
              <a:gd name="T55" fmla="*/ 579 h 785"/>
              <a:gd name="T56" fmla="*/ 112 w 603"/>
              <a:gd name="T57" fmla="*/ 629 h 785"/>
              <a:gd name="T58" fmla="*/ 62 w 603"/>
              <a:gd name="T59" fmla="*/ 463 h 785"/>
              <a:gd name="T60" fmla="*/ 112 w 603"/>
              <a:gd name="T61" fmla="*/ 513 h 785"/>
              <a:gd name="T62" fmla="*/ 185 w 603"/>
              <a:gd name="T63" fmla="*/ 695 h 785"/>
              <a:gd name="T64" fmla="*/ 236 w 603"/>
              <a:gd name="T65" fmla="*/ 745 h 785"/>
              <a:gd name="T66" fmla="*/ 185 w 603"/>
              <a:gd name="T67" fmla="*/ 579 h 785"/>
              <a:gd name="T68" fmla="*/ 236 w 603"/>
              <a:gd name="T69" fmla="*/ 629 h 785"/>
              <a:gd name="T70" fmla="*/ 185 w 603"/>
              <a:gd name="T71" fmla="*/ 463 h 785"/>
              <a:gd name="T72" fmla="*/ 236 w 603"/>
              <a:gd name="T73" fmla="*/ 513 h 785"/>
              <a:gd name="T74" fmla="*/ 309 w 603"/>
              <a:gd name="T75" fmla="*/ 695 h 785"/>
              <a:gd name="T76" fmla="*/ 359 w 603"/>
              <a:gd name="T77" fmla="*/ 745 h 785"/>
              <a:gd name="T78" fmla="*/ 309 w 603"/>
              <a:gd name="T79" fmla="*/ 579 h 785"/>
              <a:gd name="T80" fmla="*/ 359 w 603"/>
              <a:gd name="T81" fmla="*/ 629 h 785"/>
              <a:gd name="T82" fmla="*/ 309 w 603"/>
              <a:gd name="T83" fmla="*/ 463 h 785"/>
              <a:gd name="T84" fmla="*/ 359 w 603"/>
              <a:gd name="T85" fmla="*/ 513 h 785"/>
              <a:gd name="T86" fmla="*/ 483 w 603"/>
              <a:gd name="T87" fmla="*/ 745 h 785"/>
              <a:gd name="T88" fmla="*/ 483 w 603"/>
              <a:gd name="T89" fmla="*/ 530 h 785"/>
              <a:gd name="T90" fmla="*/ 483 w 603"/>
              <a:gd name="T91" fmla="*/ 513 h 785"/>
              <a:gd name="T92" fmla="*/ 483 w 603"/>
              <a:gd name="T93" fmla="*/ 413 h 785"/>
              <a:gd name="T94" fmla="*/ 542 w 603"/>
              <a:gd name="T95" fmla="*/ 324 h 785"/>
              <a:gd name="T96" fmla="*/ 112 w 603"/>
              <a:gd name="T97" fmla="*/ 371 h 785"/>
              <a:gd name="T98" fmla="*/ 112 w 603"/>
              <a:gd name="T99" fmla="*/ 76 h 785"/>
              <a:gd name="T100" fmla="*/ 542 w 603"/>
              <a:gd name="T101" fmla="*/ 32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785">
                <a:moveTo>
                  <a:pt x="476" y="170"/>
                </a:moveTo>
                <a:lnTo>
                  <a:pt x="404" y="170"/>
                </a:lnTo>
                <a:lnTo>
                  <a:pt x="404" y="194"/>
                </a:lnTo>
                <a:lnTo>
                  <a:pt x="465" y="194"/>
                </a:lnTo>
                <a:cubicBezTo>
                  <a:pt x="466" y="194"/>
                  <a:pt x="468" y="194"/>
                  <a:pt x="469" y="195"/>
                </a:cubicBezTo>
                <a:cubicBezTo>
                  <a:pt x="474" y="196"/>
                  <a:pt x="476" y="200"/>
                  <a:pt x="476" y="205"/>
                </a:cubicBezTo>
                <a:lnTo>
                  <a:pt x="476" y="232"/>
                </a:lnTo>
                <a:cubicBezTo>
                  <a:pt x="476" y="233"/>
                  <a:pt x="476" y="234"/>
                  <a:pt x="476" y="236"/>
                </a:cubicBezTo>
                <a:cubicBezTo>
                  <a:pt x="474" y="240"/>
                  <a:pt x="470" y="243"/>
                  <a:pt x="465" y="243"/>
                </a:cubicBezTo>
                <a:lnTo>
                  <a:pt x="404" y="243"/>
                </a:lnTo>
                <a:lnTo>
                  <a:pt x="404" y="267"/>
                </a:lnTo>
                <a:lnTo>
                  <a:pt x="465" y="267"/>
                </a:lnTo>
                <a:cubicBezTo>
                  <a:pt x="466" y="267"/>
                  <a:pt x="468" y="267"/>
                  <a:pt x="469" y="267"/>
                </a:cubicBezTo>
                <a:cubicBezTo>
                  <a:pt x="474" y="269"/>
                  <a:pt x="476" y="272"/>
                  <a:pt x="476" y="277"/>
                </a:cubicBezTo>
                <a:lnTo>
                  <a:pt x="476" y="304"/>
                </a:lnTo>
                <a:cubicBezTo>
                  <a:pt x="476" y="305"/>
                  <a:pt x="476" y="307"/>
                  <a:pt x="476" y="308"/>
                </a:cubicBezTo>
                <a:cubicBezTo>
                  <a:pt x="474" y="313"/>
                  <a:pt x="470" y="315"/>
                  <a:pt x="465" y="315"/>
                </a:cubicBezTo>
                <a:lnTo>
                  <a:pt x="404" y="315"/>
                </a:lnTo>
                <a:lnTo>
                  <a:pt x="404" y="339"/>
                </a:lnTo>
                <a:lnTo>
                  <a:pt x="476" y="339"/>
                </a:lnTo>
                <a:cubicBezTo>
                  <a:pt x="479" y="339"/>
                  <a:pt x="482" y="338"/>
                  <a:pt x="485" y="337"/>
                </a:cubicBezTo>
                <a:cubicBezTo>
                  <a:pt x="495" y="333"/>
                  <a:pt x="500" y="325"/>
                  <a:pt x="500" y="316"/>
                </a:cubicBezTo>
                <a:lnTo>
                  <a:pt x="500" y="266"/>
                </a:lnTo>
                <a:cubicBezTo>
                  <a:pt x="500" y="262"/>
                  <a:pt x="499" y="258"/>
                  <a:pt x="497" y="254"/>
                </a:cubicBezTo>
                <a:cubicBezTo>
                  <a:pt x="499" y="251"/>
                  <a:pt x="500" y="247"/>
                  <a:pt x="500" y="243"/>
                </a:cubicBezTo>
                <a:lnTo>
                  <a:pt x="500" y="193"/>
                </a:lnTo>
                <a:cubicBezTo>
                  <a:pt x="500" y="191"/>
                  <a:pt x="500" y="189"/>
                  <a:pt x="499" y="188"/>
                </a:cubicBezTo>
                <a:cubicBezTo>
                  <a:pt x="495" y="176"/>
                  <a:pt x="487" y="170"/>
                  <a:pt x="476" y="170"/>
                </a:cubicBezTo>
                <a:close/>
                <a:moveTo>
                  <a:pt x="206" y="170"/>
                </a:moveTo>
                <a:lnTo>
                  <a:pt x="206" y="170"/>
                </a:lnTo>
                <a:lnTo>
                  <a:pt x="181" y="170"/>
                </a:lnTo>
                <a:lnTo>
                  <a:pt x="181" y="194"/>
                </a:lnTo>
                <a:lnTo>
                  <a:pt x="195" y="194"/>
                </a:lnTo>
                <a:cubicBezTo>
                  <a:pt x="201" y="195"/>
                  <a:pt x="205" y="198"/>
                  <a:pt x="205" y="203"/>
                </a:cubicBezTo>
                <a:lnTo>
                  <a:pt x="205" y="339"/>
                </a:lnTo>
                <a:lnTo>
                  <a:pt x="230" y="339"/>
                </a:lnTo>
                <a:lnTo>
                  <a:pt x="230" y="193"/>
                </a:lnTo>
                <a:cubicBezTo>
                  <a:pt x="230" y="191"/>
                  <a:pt x="230" y="189"/>
                  <a:pt x="229" y="188"/>
                </a:cubicBezTo>
                <a:cubicBezTo>
                  <a:pt x="225" y="176"/>
                  <a:pt x="217" y="170"/>
                  <a:pt x="206" y="170"/>
                </a:cubicBezTo>
                <a:close/>
                <a:moveTo>
                  <a:pt x="343" y="170"/>
                </a:moveTo>
                <a:lnTo>
                  <a:pt x="343" y="170"/>
                </a:lnTo>
                <a:lnTo>
                  <a:pt x="281" y="170"/>
                </a:lnTo>
                <a:lnTo>
                  <a:pt x="281" y="194"/>
                </a:lnTo>
                <a:lnTo>
                  <a:pt x="331" y="194"/>
                </a:lnTo>
                <a:cubicBezTo>
                  <a:pt x="332" y="194"/>
                  <a:pt x="333" y="194"/>
                  <a:pt x="334" y="195"/>
                </a:cubicBezTo>
                <a:cubicBezTo>
                  <a:pt x="339" y="197"/>
                  <a:pt x="341" y="200"/>
                  <a:pt x="341" y="205"/>
                </a:cubicBezTo>
                <a:lnTo>
                  <a:pt x="341" y="232"/>
                </a:lnTo>
                <a:cubicBezTo>
                  <a:pt x="341" y="233"/>
                  <a:pt x="341" y="234"/>
                  <a:pt x="341" y="236"/>
                </a:cubicBezTo>
                <a:cubicBezTo>
                  <a:pt x="339" y="240"/>
                  <a:pt x="336" y="243"/>
                  <a:pt x="331" y="243"/>
                </a:cubicBezTo>
                <a:lnTo>
                  <a:pt x="291" y="243"/>
                </a:lnTo>
                <a:cubicBezTo>
                  <a:pt x="290" y="243"/>
                  <a:pt x="289" y="243"/>
                  <a:pt x="287" y="243"/>
                </a:cubicBezTo>
                <a:cubicBezTo>
                  <a:pt x="275" y="247"/>
                  <a:pt x="269" y="254"/>
                  <a:pt x="269" y="265"/>
                </a:cubicBezTo>
                <a:lnTo>
                  <a:pt x="269" y="339"/>
                </a:lnTo>
                <a:lnTo>
                  <a:pt x="365" y="339"/>
                </a:lnTo>
                <a:lnTo>
                  <a:pt x="365" y="315"/>
                </a:lnTo>
                <a:lnTo>
                  <a:pt x="293" y="315"/>
                </a:lnTo>
                <a:lnTo>
                  <a:pt x="293" y="277"/>
                </a:lnTo>
                <a:cubicBezTo>
                  <a:pt x="293" y="276"/>
                  <a:pt x="293" y="275"/>
                  <a:pt x="293" y="274"/>
                </a:cubicBezTo>
                <a:cubicBezTo>
                  <a:pt x="295" y="269"/>
                  <a:pt x="299" y="267"/>
                  <a:pt x="304" y="267"/>
                </a:cubicBezTo>
                <a:lnTo>
                  <a:pt x="343" y="267"/>
                </a:lnTo>
                <a:cubicBezTo>
                  <a:pt x="344" y="267"/>
                  <a:pt x="346" y="266"/>
                  <a:pt x="347" y="266"/>
                </a:cubicBezTo>
                <a:cubicBezTo>
                  <a:pt x="359" y="262"/>
                  <a:pt x="365" y="255"/>
                  <a:pt x="365" y="244"/>
                </a:cubicBezTo>
                <a:lnTo>
                  <a:pt x="365" y="193"/>
                </a:lnTo>
                <a:lnTo>
                  <a:pt x="365" y="188"/>
                </a:lnTo>
                <a:cubicBezTo>
                  <a:pt x="361" y="176"/>
                  <a:pt x="353" y="170"/>
                  <a:pt x="343" y="170"/>
                </a:cubicBezTo>
                <a:close/>
                <a:moveTo>
                  <a:pt x="537" y="0"/>
                </a:moveTo>
                <a:lnTo>
                  <a:pt x="537" y="0"/>
                </a:lnTo>
                <a:lnTo>
                  <a:pt x="67" y="0"/>
                </a:lnTo>
                <a:cubicBezTo>
                  <a:pt x="30" y="0"/>
                  <a:pt x="0" y="30"/>
                  <a:pt x="0" y="67"/>
                </a:cubicBezTo>
                <a:lnTo>
                  <a:pt x="0" y="718"/>
                </a:lnTo>
                <a:cubicBezTo>
                  <a:pt x="0" y="755"/>
                  <a:pt x="30" y="785"/>
                  <a:pt x="67" y="785"/>
                </a:cubicBezTo>
                <a:lnTo>
                  <a:pt x="537" y="785"/>
                </a:lnTo>
                <a:cubicBezTo>
                  <a:pt x="573" y="785"/>
                  <a:pt x="603" y="755"/>
                  <a:pt x="603" y="718"/>
                </a:cubicBezTo>
                <a:lnTo>
                  <a:pt x="603" y="67"/>
                </a:lnTo>
                <a:cubicBezTo>
                  <a:pt x="603" y="30"/>
                  <a:pt x="573" y="0"/>
                  <a:pt x="537" y="0"/>
                </a:cubicBezTo>
                <a:close/>
                <a:moveTo>
                  <a:pt x="112" y="745"/>
                </a:moveTo>
                <a:lnTo>
                  <a:pt x="112" y="745"/>
                </a:lnTo>
                <a:cubicBezTo>
                  <a:pt x="85" y="745"/>
                  <a:pt x="62" y="722"/>
                  <a:pt x="62" y="695"/>
                </a:cubicBezTo>
                <a:cubicBezTo>
                  <a:pt x="62" y="667"/>
                  <a:pt x="85" y="644"/>
                  <a:pt x="112" y="644"/>
                </a:cubicBezTo>
                <a:cubicBezTo>
                  <a:pt x="140" y="644"/>
                  <a:pt x="163" y="667"/>
                  <a:pt x="163" y="695"/>
                </a:cubicBezTo>
                <a:cubicBezTo>
                  <a:pt x="163" y="722"/>
                  <a:pt x="140" y="745"/>
                  <a:pt x="112" y="745"/>
                </a:cubicBezTo>
                <a:close/>
                <a:moveTo>
                  <a:pt x="112" y="629"/>
                </a:moveTo>
                <a:lnTo>
                  <a:pt x="112" y="629"/>
                </a:lnTo>
                <a:cubicBezTo>
                  <a:pt x="85" y="629"/>
                  <a:pt x="62" y="607"/>
                  <a:pt x="62" y="579"/>
                </a:cubicBezTo>
                <a:cubicBezTo>
                  <a:pt x="62" y="551"/>
                  <a:pt x="85" y="528"/>
                  <a:pt x="112" y="528"/>
                </a:cubicBezTo>
                <a:cubicBezTo>
                  <a:pt x="140" y="528"/>
                  <a:pt x="163" y="551"/>
                  <a:pt x="163" y="579"/>
                </a:cubicBezTo>
                <a:cubicBezTo>
                  <a:pt x="163" y="607"/>
                  <a:pt x="140" y="629"/>
                  <a:pt x="112" y="629"/>
                </a:cubicBezTo>
                <a:close/>
                <a:moveTo>
                  <a:pt x="112" y="513"/>
                </a:moveTo>
                <a:lnTo>
                  <a:pt x="112" y="513"/>
                </a:lnTo>
                <a:cubicBezTo>
                  <a:pt x="85" y="513"/>
                  <a:pt x="62" y="491"/>
                  <a:pt x="62" y="463"/>
                </a:cubicBezTo>
                <a:cubicBezTo>
                  <a:pt x="62" y="435"/>
                  <a:pt x="85" y="413"/>
                  <a:pt x="112" y="413"/>
                </a:cubicBezTo>
                <a:cubicBezTo>
                  <a:pt x="140" y="413"/>
                  <a:pt x="163" y="435"/>
                  <a:pt x="163" y="463"/>
                </a:cubicBezTo>
                <a:cubicBezTo>
                  <a:pt x="163" y="491"/>
                  <a:pt x="140" y="513"/>
                  <a:pt x="112" y="513"/>
                </a:cubicBezTo>
                <a:close/>
                <a:moveTo>
                  <a:pt x="236" y="745"/>
                </a:moveTo>
                <a:lnTo>
                  <a:pt x="236" y="745"/>
                </a:lnTo>
                <a:cubicBezTo>
                  <a:pt x="208" y="745"/>
                  <a:pt x="185" y="722"/>
                  <a:pt x="185" y="695"/>
                </a:cubicBezTo>
                <a:cubicBezTo>
                  <a:pt x="185" y="667"/>
                  <a:pt x="208" y="644"/>
                  <a:pt x="236" y="644"/>
                </a:cubicBezTo>
                <a:cubicBezTo>
                  <a:pt x="264" y="644"/>
                  <a:pt x="286" y="667"/>
                  <a:pt x="286" y="695"/>
                </a:cubicBezTo>
                <a:cubicBezTo>
                  <a:pt x="286" y="722"/>
                  <a:pt x="264" y="745"/>
                  <a:pt x="236" y="745"/>
                </a:cubicBezTo>
                <a:close/>
                <a:moveTo>
                  <a:pt x="236" y="629"/>
                </a:moveTo>
                <a:lnTo>
                  <a:pt x="236" y="629"/>
                </a:lnTo>
                <a:cubicBezTo>
                  <a:pt x="208" y="629"/>
                  <a:pt x="185" y="607"/>
                  <a:pt x="185" y="579"/>
                </a:cubicBezTo>
                <a:cubicBezTo>
                  <a:pt x="185" y="551"/>
                  <a:pt x="208" y="528"/>
                  <a:pt x="236" y="528"/>
                </a:cubicBezTo>
                <a:cubicBezTo>
                  <a:pt x="264" y="528"/>
                  <a:pt x="286" y="551"/>
                  <a:pt x="286" y="579"/>
                </a:cubicBezTo>
                <a:cubicBezTo>
                  <a:pt x="286" y="607"/>
                  <a:pt x="264" y="629"/>
                  <a:pt x="236" y="629"/>
                </a:cubicBezTo>
                <a:close/>
                <a:moveTo>
                  <a:pt x="236" y="513"/>
                </a:moveTo>
                <a:lnTo>
                  <a:pt x="236" y="513"/>
                </a:lnTo>
                <a:cubicBezTo>
                  <a:pt x="208" y="513"/>
                  <a:pt x="185" y="491"/>
                  <a:pt x="185" y="463"/>
                </a:cubicBezTo>
                <a:cubicBezTo>
                  <a:pt x="185" y="435"/>
                  <a:pt x="208" y="413"/>
                  <a:pt x="236" y="413"/>
                </a:cubicBezTo>
                <a:cubicBezTo>
                  <a:pt x="264" y="413"/>
                  <a:pt x="286" y="435"/>
                  <a:pt x="286" y="463"/>
                </a:cubicBezTo>
                <a:cubicBezTo>
                  <a:pt x="286" y="491"/>
                  <a:pt x="264" y="513"/>
                  <a:pt x="236" y="513"/>
                </a:cubicBezTo>
                <a:close/>
                <a:moveTo>
                  <a:pt x="359" y="745"/>
                </a:moveTo>
                <a:lnTo>
                  <a:pt x="359" y="745"/>
                </a:lnTo>
                <a:cubicBezTo>
                  <a:pt x="331" y="745"/>
                  <a:pt x="309" y="722"/>
                  <a:pt x="309" y="695"/>
                </a:cubicBezTo>
                <a:cubicBezTo>
                  <a:pt x="309" y="667"/>
                  <a:pt x="331" y="644"/>
                  <a:pt x="359" y="644"/>
                </a:cubicBezTo>
                <a:cubicBezTo>
                  <a:pt x="387" y="644"/>
                  <a:pt x="410" y="667"/>
                  <a:pt x="410" y="695"/>
                </a:cubicBezTo>
                <a:cubicBezTo>
                  <a:pt x="410" y="722"/>
                  <a:pt x="387" y="745"/>
                  <a:pt x="359" y="745"/>
                </a:cubicBezTo>
                <a:close/>
                <a:moveTo>
                  <a:pt x="359" y="629"/>
                </a:moveTo>
                <a:lnTo>
                  <a:pt x="359" y="629"/>
                </a:lnTo>
                <a:cubicBezTo>
                  <a:pt x="331" y="629"/>
                  <a:pt x="309" y="607"/>
                  <a:pt x="309" y="579"/>
                </a:cubicBezTo>
                <a:cubicBezTo>
                  <a:pt x="309" y="551"/>
                  <a:pt x="331" y="528"/>
                  <a:pt x="359" y="528"/>
                </a:cubicBezTo>
                <a:cubicBezTo>
                  <a:pt x="387" y="528"/>
                  <a:pt x="410" y="551"/>
                  <a:pt x="410" y="579"/>
                </a:cubicBezTo>
                <a:cubicBezTo>
                  <a:pt x="410" y="607"/>
                  <a:pt x="387" y="629"/>
                  <a:pt x="359" y="629"/>
                </a:cubicBezTo>
                <a:close/>
                <a:moveTo>
                  <a:pt x="359" y="513"/>
                </a:moveTo>
                <a:lnTo>
                  <a:pt x="359" y="513"/>
                </a:lnTo>
                <a:cubicBezTo>
                  <a:pt x="331" y="513"/>
                  <a:pt x="309" y="491"/>
                  <a:pt x="309" y="463"/>
                </a:cubicBezTo>
                <a:cubicBezTo>
                  <a:pt x="309" y="435"/>
                  <a:pt x="331" y="413"/>
                  <a:pt x="359" y="413"/>
                </a:cubicBezTo>
                <a:cubicBezTo>
                  <a:pt x="387" y="413"/>
                  <a:pt x="410" y="435"/>
                  <a:pt x="410" y="463"/>
                </a:cubicBezTo>
                <a:cubicBezTo>
                  <a:pt x="410" y="491"/>
                  <a:pt x="387" y="513"/>
                  <a:pt x="359" y="513"/>
                </a:cubicBezTo>
                <a:close/>
                <a:moveTo>
                  <a:pt x="528" y="698"/>
                </a:moveTo>
                <a:lnTo>
                  <a:pt x="528" y="698"/>
                </a:lnTo>
                <a:cubicBezTo>
                  <a:pt x="528" y="724"/>
                  <a:pt x="508" y="745"/>
                  <a:pt x="483" y="745"/>
                </a:cubicBezTo>
                <a:cubicBezTo>
                  <a:pt x="459" y="745"/>
                  <a:pt x="439" y="724"/>
                  <a:pt x="439" y="698"/>
                </a:cubicBezTo>
                <a:lnTo>
                  <a:pt x="439" y="576"/>
                </a:lnTo>
                <a:cubicBezTo>
                  <a:pt x="439" y="551"/>
                  <a:pt x="459" y="530"/>
                  <a:pt x="483" y="530"/>
                </a:cubicBezTo>
                <a:cubicBezTo>
                  <a:pt x="508" y="530"/>
                  <a:pt x="528" y="551"/>
                  <a:pt x="528" y="576"/>
                </a:cubicBezTo>
                <a:lnTo>
                  <a:pt x="528" y="698"/>
                </a:lnTo>
                <a:close/>
                <a:moveTo>
                  <a:pt x="483" y="513"/>
                </a:moveTo>
                <a:lnTo>
                  <a:pt x="483" y="513"/>
                </a:lnTo>
                <a:cubicBezTo>
                  <a:pt x="455" y="513"/>
                  <a:pt x="432" y="491"/>
                  <a:pt x="432" y="463"/>
                </a:cubicBezTo>
                <a:cubicBezTo>
                  <a:pt x="432" y="435"/>
                  <a:pt x="455" y="413"/>
                  <a:pt x="483" y="413"/>
                </a:cubicBezTo>
                <a:cubicBezTo>
                  <a:pt x="510" y="413"/>
                  <a:pt x="533" y="435"/>
                  <a:pt x="533" y="463"/>
                </a:cubicBezTo>
                <a:cubicBezTo>
                  <a:pt x="533" y="491"/>
                  <a:pt x="510" y="513"/>
                  <a:pt x="483" y="513"/>
                </a:cubicBezTo>
                <a:close/>
                <a:moveTo>
                  <a:pt x="542" y="324"/>
                </a:moveTo>
                <a:lnTo>
                  <a:pt x="542" y="324"/>
                </a:lnTo>
                <a:cubicBezTo>
                  <a:pt x="542" y="350"/>
                  <a:pt x="521" y="371"/>
                  <a:pt x="495" y="371"/>
                </a:cubicBezTo>
                <a:lnTo>
                  <a:pt x="112" y="371"/>
                </a:lnTo>
                <a:cubicBezTo>
                  <a:pt x="86" y="371"/>
                  <a:pt x="65" y="350"/>
                  <a:pt x="65" y="324"/>
                </a:cubicBezTo>
                <a:lnTo>
                  <a:pt x="65" y="122"/>
                </a:lnTo>
                <a:cubicBezTo>
                  <a:pt x="65" y="97"/>
                  <a:pt x="86" y="76"/>
                  <a:pt x="112" y="76"/>
                </a:cubicBezTo>
                <a:lnTo>
                  <a:pt x="495" y="76"/>
                </a:lnTo>
                <a:cubicBezTo>
                  <a:pt x="521" y="76"/>
                  <a:pt x="542" y="97"/>
                  <a:pt x="542" y="122"/>
                </a:cubicBezTo>
                <a:lnTo>
                  <a:pt x="542" y="3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7" name="Freeform 23"/>
          <p:cNvSpPr>
            <a:spLocks noEditPoints="1"/>
          </p:cNvSpPr>
          <p:nvPr/>
        </p:nvSpPr>
        <p:spPr bwMode="auto">
          <a:xfrm>
            <a:off x="1242197" y="3734698"/>
            <a:ext cx="491531" cy="558054"/>
          </a:xfrm>
          <a:custGeom>
            <a:avLst/>
            <a:gdLst>
              <a:gd name="T0" fmla="*/ 441 w 691"/>
              <a:gd name="T1" fmla="*/ 98 h 782"/>
              <a:gd name="T2" fmla="*/ 343 w 691"/>
              <a:gd name="T3" fmla="*/ 196 h 782"/>
              <a:gd name="T4" fmla="*/ 245 w 691"/>
              <a:gd name="T5" fmla="*/ 196 h 782"/>
              <a:gd name="T6" fmla="*/ 147 w 691"/>
              <a:gd name="T7" fmla="*/ 98 h 782"/>
              <a:gd name="T8" fmla="*/ 245 w 691"/>
              <a:gd name="T9" fmla="*/ 0 h 782"/>
              <a:gd name="T10" fmla="*/ 343 w 691"/>
              <a:gd name="T11" fmla="*/ 0 h 782"/>
              <a:gd name="T12" fmla="*/ 441 w 691"/>
              <a:gd name="T13" fmla="*/ 98 h 782"/>
              <a:gd name="T14" fmla="*/ 384 w 691"/>
              <a:gd name="T15" fmla="*/ 540 h 782"/>
              <a:gd name="T16" fmla="*/ 379 w 691"/>
              <a:gd name="T17" fmla="*/ 580 h 782"/>
              <a:gd name="T18" fmla="*/ 535 w 691"/>
              <a:gd name="T19" fmla="*/ 736 h 782"/>
              <a:gd name="T20" fmla="*/ 688 w 691"/>
              <a:gd name="T21" fmla="*/ 613 h 782"/>
              <a:gd name="T22" fmla="*/ 691 w 691"/>
              <a:gd name="T23" fmla="*/ 580 h 782"/>
              <a:gd name="T24" fmla="*/ 535 w 691"/>
              <a:gd name="T25" fmla="*/ 423 h 782"/>
              <a:gd name="T26" fmla="*/ 384 w 691"/>
              <a:gd name="T27" fmla="*/ 540 h 782"/>
              <a:gd name="T28" fmla="*/ 607 w 691"/>
              <a:gd name="T29" fmla="*/ 507 h 782"/>
              <a:gd name="T30" fmla="*/ 607 w 691"/>
              <a:gd name="T31" fmla="*/ 507 h 782"/>
              <a:gd name="T32" fmla="*/ 607 w 691"/>
              <a:gd name="T33" fmla="*/ 555 h 782"/>
              <a:gd name="T34" fmla="*/ 583 w 691"/>
              <a:gd name="T35" fmla="*/ 580 h 782"/>
              <a:gd name="T36" fmla="*/ 607 w 691"/>
              <a:gd name="T37" fmla="*/ 604 h 782"/>
              <a:gd name="T38" fmla="*/ 607 w 691"/>
              <a:gd name="T39" fmla="*/ 652 h 782"/>
              <a:gd name="T40" fmla="*/ 560 w 691"/>
              <a:gd name="T41" fmla="*/ 652 h 782"/>
              <a:gd name="T42" fmla="*/ 535 w 691"/>
              <a:gd name="T43" fmla="*/ 627 h 782"/>
              <a:gd name="T44" fmla="*/ 511 w 691"/>
              <a:gd name="T45" fmla="*/ 652 h 782"/>
              <a:gd name="T46" fmla="*/ 463 w 691"/>
              <a:gd name="T47" fmla="*/ 652 h 782"/>
              <a:gd name="T48" fmla="*/ 463 w 691"/>
              <a:gd name="T49" fmla="*/ 604 h 782"/>
              <a:gd name="T50" fmla="*/ 487 w 691"/>
              <a:gd name="T51" fmla="*/ 580 h 782"/>
              <a:gd name="T52" fmla="*/ 463 w 691"/>
              <a:gd name="T53" fmla="*/ 555 h 782"/>
              <a:gd name="T54" fmla="*/ 463 w 691"/>
              <a:gd name="T55" fmla="*/ 507 h 782"/>
              <a:gd name="T56" fmla="*/ 511 w 691"/>
              <a:gd name="T57" fmla="*/ 507 h 782"/>
              <a:gd name="T58" fmla="*/ 535 w 691"/>
              <a:gd name="T59" fmla="*/ 532 h 782"/>
              <a:gd name="T60" fmla="*/ 560 w 691"/>
              <a:gd name="T61" fmla="*/ 507 h 782"/>
              <a:gd name="T62" fmla="*/ 607 w 691"/>
              <a:gd name="T63" fmla="*/ 507 h 782"/>
              <a:gd name="T64" fmla="*/ 488 w 691"/>
              <a:gd name="T65" fmla="*/ 98 h 782"/>
              <a:gd name="T66" fmla="*/ 490 w 691"/>
              <a:gd name="T67" fmla="*/ 120 h 782"/>
              <a:gd name="T68" fmla="*/ 367 w 691"/>
              <a:gd name="T69" fmla="*/ 243 h 782"/>
              <a:gd name="T70" fmla="*/ 220 w 691"/>
              <a:gd name="T71" fmla="*/ 243 h 782"/>
              <a:gd name="T72" fmla="*/ 98 w 691"/>
              <a:gd name="T73" fmla="*/ 120 h 782"/>
              <a:gd name="T74" fmla="*/ 100 w 691"/>
              <a:gd name="T75" fmla="*/ 98 h 782"/>
              <a:gd name="T76" fmla="*/ 0 w 691"/>
              <a:gd name="T77" fmla="*/ 218 h 782"/>
              <a:gd name="T78" fmla="*/ 0 w 691"/>
              <a:gd name="T79" fmla="*/ 659 h 782"/>
              <a:gd name="T80" fmla="*/ 122 w 691"/>
              <a:gd name="T81" fmla="*/ 782 h 782"/>
              <a:gd name="T82" fmla="*/ 448 w 691"/>
              <a:gd name="T83" fmla="*/ 782 h 782"/>
              <a:gd name="T84" fmla="*/ 315 w 691"/>
              <a:gd name="T85" fmla="*/ 580 h 782"/>
              <a:gd name="T86" fmla="*/ 534 w 691"/>
              <a:gd name="T87" fmla="*/ 361 h 782"/>
              <a:gd name="T88" fmla="*/ 588 w 691"/>
              <a:gd name="T89" fmla="*/ 368 h 782"/>
              <a:gd name="T90" fmla="*/ 588 w 691"/>
              <a:gd name="T91" fmla="*/ 218 h 782"/>
              <a:gd name="T92" fmla="*/ 488 w 691"/>
              <a:gd name="T93" fmla="*/ 98 h 782"/>
              <a:gd name="T94" fmla="*/ 275 w 691"/>
              <a:gd name="T95" fmla="*/ 490 h 782"/>
              <a:gd name="T96" fmla="*/ 275 w 691"/>
              <a:gd name="T97" fmla="*/ 490 h 782"/>
              <a:gd name="T98" fmla="*/ 122 w 691"/>
              <a:gd name="T99" fmla="*/ 490 h 782"/>
              <a:gd name="T100" fmla="*/ 98 w 691"/>
              <a:gd name="T101" fmla="*/ 466 h 782"/>
              <a:gd name="T102" fmla="*/ 122 w 691"/>
              <a:gd name="T103" fmla="*/ 441 h 782"/>
              <a:gd name="T104" fmla="*/ 275 w 691"/>
              <a:gd name="T105" fmla="*/ 441 h 782"/>
              <a:gd name="T106" fmla="*/ 300 w 691"/>
              <a:gd name="T107" fmla="*/ 466 h 782"/>
              <a:gd name="T108" fmla="*/ 275 w 691"/>
              <a:gd name="T109" fmla="*/ 490 h 782"/>
              <a:gd name="T110" fmla="*/ 324 w 691"/>
              <a:gd name="T111" fmla="*/ 392 h 782"/>
              <a:gd name="T112" fmla="*/ 324 w 691"/>
              <a:gd name="T113" fmla="*/ 392 h 782"/>
              <a:gd name="T114" fmla="*/ 122 w 691"/>
              <a:gd name="T115" fmla="*/ 392 h 782"/>
              <a:gd name="T116" fmla="*/ 98 w 691"/>
              <a:gd name="T117" fmla="*/ 367 h 782"/>
              <a:gd name="T118" fmla="*/ 122 w 691"/>
              <a:gd name="T119" fmla="*/ 343 h 782"/>
              <a:gd name="T120" fmla="*/ 324 w 691"/>
              <a:gd name="T121" fmla="*/ 343 h 782"/>
              <a:gd name="T122" fmla="*/ 349 w 691"/>
              <a:gd name="T123" fmla="*/ 367 h 782"/>
              <a:gd name="T124" fmla="*/ 324 w 691"/>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0"/>
                </a:moveTo>
                <a:cubicBezTo>
                  <a:pt x="380" y="553"/>
                  <a:pt x="379" y="566"/>
                  <a:pt x="379" y="580"/>
                </a:cubicBezTo>
                <a:cubicBezTo>
                  <a:pt x="379" y="666"/>
                  <a:pt x="449" y="736"/>
                  <a:pt x="535" y="736"/>
                </a:cubicBezTo>
                <a:cubicBezTo>
                  <a:pt x="610" y="736"/>
                  <a:pt x="673" y="683"/>
                  <a:pt x="688" y="613"/>
                </a:cubicBezTo>
                <a:cubicBezTo>
                  <a:pt x="690" y="602"/>
                  <a:pt x="691" y="591"/>
                  <a:pt x="691" y="580"/>
                </a:cubicBezTo>
                <a:cubicBezTo>
                  <a:pt x="691" y="493"/>
                  <a:pt x="621" y="423"/>
                  <a:pt x="535" y="423"/>
                </a:cubicBezTo>
                <a:cubicBezTo>
                  <a:pt x="462" y="423"/>
                  <a:pt x="401" y="473"/>
                  <a:pt x="384" y="540"/>
                </a:cubicBezTo>
                <a:close/>
                <a:moveTo>
                  <a:pt x="607" y="507"/>
                </a:moveTo>
                <a:lnTo>
                  <a:pt x="607" y="507"/>
                </a:lnTo>
                <a:cubicBezTo>
                  <a:pt x="620" y="520"/>
                  <a:pt x="620" y="542"/>
                  <a:pt x="607" y="555"/>
                </a:cubicBezTo>
                <a:lnTo>
                  <a:pt x="583" y="580"/>
                </a:lnTo>
                <a:lnTo>
                  <a:pt x="607" y="604"/>
                </a:lnTo>
                <a:cubicBezTo>
                  <a:pt x="620" y="617"/>
                  <a:pt x="620" y="639"/>
                  <a:pt x="607" y="652"/>
                </a:cubicBezTo>
                <a:cubicBezTo>
                  <a:pt x="594" y="665"/>
                  <a:pt x="573" y="665"/>
                  <a:pt x="560" y="652"/>
                </a:cubicBezTo>
                <a:lnTo>
                  <a:pt x="535" y="627"/>
                </a:lnTo>
                <a:lnTo>
                  <a:pt x="511" y="652"/>
                </a:lnTo>
                <a:cubicBezTo>
                  <a:pt x="497" y="665"/>
                  <a:pt x="476" y="665"/>
                  <a:pt x="463" y="652"/>
                </a:cubicBezTo>
                <a:cubicBezTo>
                  <a:pt x="450" y="639"/>
                  <a:pt x="450" y="617"/>
                  <a:pt x="463" y="604"/>
                </a:cubicBezTo>
                <a:lnTo>
                  <a:pt x="487" y="580"/>
                </a:lnTo>
                <a:lnTo>
                  <a:pt x="463" y="555"/>
                </a:lnTo>
                <a:cubicBezTo>
                  <a:pt x="450" y="542"/>
                  <a:pt x="450" y="520"/>
                  <a:pt x="463" y="507"/>
                </a:cubicBezTo>
                <a:cubicBezTo>
                  <a:pt x="476" y="494"/>
                  <a:pt x="497" y="494"/>
                  <a:pt x="511" y="507"/>
                </a:cubicBezTo>
                <a:lnTo>
                  <a:pt x="535" y="532"/>
                </a:lnTo>
                <a:lnTo>
                  <a:pt x="560" y="507"/>
                </a:lnTo>
                <a:cubicBezTo>
                  <a:pt x="573" y="494"/>
                  <a:pt x="594" y="494"/>
                  <a:pt x="607" y="507"/>
                </a:cubicBezTo>
                <a:close/>
                <a:moveTo>
                  <a:pt x="488" y="98"/>
                </a:moveTo>
                <a:cubicBezTo>
                  <a:pt x="489" y="105"/>
                  <a:pt x="490" y="113"/>
                  <a:pt x="490" y="120"/>
                </a:cubicBezTo>
                <a:cubicBezTo>
                  <a:pt x="490" y="188"/>
                  <a:pt x="435" y="243"/>
                  <a:pt x="367" y="243"/>
                </a:cubicBezTo>
                <a:lnTo>
                  <a:pt x="220" y="243"/>
                </a:lnTo>
                <a:cubicBezTo>
                  <a:pt x="152" y="243"/>
                  <a:pt x="98" y="188"/>
                  <a:pt x="98" y="120"/>
                </a:cubicBezTo>
                <a:cubicBezTo>
                  <a:pt x="98" y="113"/>
                  <a:pt x="98" y="105"/>
                  <a:pt x="100" y="98"/>
                </a:cubicBezTo>
                <a:cubicBezTo>
                  <a:pt x="43" y="108"/>
                  <a:pt x="0" y="158"/>
                  <a:pt x="0" y="218"/>
                </a:cubicBezTo>
                <a:lnTo>
                  <a:pt x="0" y="659"/>
                </a:lnTo>
                <a:cubicBezTo>
                  <a:pt x="0" y="727"/>
                  <a:pt x="54"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8"/>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7"/>
                </a:cubicBezTo>
                <a:cubicBezTo>
                  <a:pt x="98" y="354"/>
                  <a:pt x="109" y="343"/>
                  <a:pt x="122" y="343"/>
                </a:cubicBezTo>
                <a:lnTo>
                  <a:pt x="324" y="343"/>
                </a:lnTo>
                <a:cubicBezTo>
                  <a:pt x="338" y="343"/>
                  <a:pt x="349" y="354"/>
                  <a:pt x="349" y="367"/>
                </a:cubicBezTo>
                <a:cubicBezTo>
                  <a:pt x="349" y="381"/>
                  <a:pt x="338" y="392"/>
                  <a:pt x="324" y="39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8" name="Freeform 24"/>
          <p:cNvSpPr>
            <a:spLocks noEditPoints="1"/>
          </p:cNvSpPr>
          <p:nvPr/>
        </p:nvSpPr>
        <p:spPr bwMode="auto">
          <a:xfrm>
            <a:off x="2376784" y="3743936"/>
            <a:ext cx="493380" cy="559903"/>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488 w 692"/>
              <a:gd name="T15" fmla="*/ 98 h 782"/>
              <a:gd name="T16" fmla="*/ 490 w 692"/>
              <a:gd name="T17" fmla="*/ 120 h 782"/>
              <a:gd name="T18" fmla="*/ 367 w 692"/>
              <a:gd name="T19" fmla="*/ 243 h 782"/>
              <a:gd name="T20" fmla="*/ 220 w 692"/>
              <a:gd name="T21" fmla="*/ 243 h 782"/>
              <a:gd name="T22" fmla="*/ 98 w 692"/>
              <a:gd name="T23" fmla="*/ 120 h 782"/>
              <a:gd name="T24" fmla="*/ 100 w 692"/>
              <a:gd name="T25" fmla="*/ 98 h 782"/>
              <a:gd name="T26" fmla="*/ 0 w 692"/>
              <a:gd name="T27" fmla="*/ 218 h 782"/>
              <a:gd name="T28" fmla="*/ 0 w 692"/>
              <a:gd name="T29" fmla="*/ 660 h 782"/>
              <a:gd name="T30" fmla="*/ 122 w 692"/>
              <a:gd name="T31" fmla="*/ 782 h 782"/>
              <a:gd name="T32" fmla="*/ 448 w 692"/>
              <a:gd name="T33" fmla="*/ 782 h 782"/>
              <a:gd name="T34" fmla="*/ 315 w 692"/>
              <a:gd name="T35" fmla="*/ 580 h 782"/>
              <a:gd name="T36" fmla="*/ 534 w 692"/>
              <a:gd name="T37" fmla="*/ 361 h 782"/>
              <a:gd name="T38" fmla="*/ 588 w 692"/>
              <a:gd name="T39" fmla="*/ 368 h 782"/>
              <a:gd name="T40" fmla="*/ 588 w 692"/>
              <a:gd name="T41" fmla="*/ 218 h 782"/>
              <a:gd name="T42" fmla="*/ 488 w 692"/>
              <a:gd name="T43" fmla="*/ 98 h 782"/>
              <a:gd name="T44" fmla="*/ 275 w 692"/>
              <a:gd name="T45" fmla="*/ 490 h 782"/>
              <a:gd name="T46" fmla="*/ 275 w 692"/>
              <a:gd name="T47" fmla="*/ 490 h 782"/>
              <a:gd name="T48" fmla="*/ 122 w 692"/>
              <a:gd name="T49" fmla="*/ 490 h 782"/>
              <a:gd name="T50" fmla="*/ 98 w 692"/>
              <a:gd name="T51" fmla="*/ 466 h 782"/>
              <a:gd name="T52" fmla="*/ 122 w 692"/>
              <a:gd name="T53" fmla="*/ 441 h 782"/>
              <a:gd name="T54" fmla="*/ 275 w 692"/>
              <a:gd name="T55" fmla="*/ 441 h 782"/>
              <a:gd name="T56" fmla="*/ 300 w 692"/>
              <a:gd name="T57" fmla="*/ 466 h 782"/>
              <a:gd name="T58" fmla="*/ 275 w 692"/>
              <a:gd name="T59" fmla="*/ 490 h 782"/>
              <a:gd name="T60" fmla="*/ 324 w 692"/>
              <a:gd name="T61" fmla="*/ 392 h 782"/>
              <a:gd name="T62" fmla="*/ 324 w 692"/>
              <a:gd name="T63" fmla="*/ 392 h 782"/>
              <a:gd name="T64" fmla="*/ 122 w 692"/>
              <a:gd name="T65" fmla="*/ 392 h 782"/>
              <a:gd name="T66" fmla="*/ 98 w 692"/>
              <a:gd name="T67" fmla="*/ 368 h 782"/>
              <a:gd name="T68" fmla="*/ 122 w 692"/>
              <a:gd name="T69" fmla="*/ 343 h 782"/>
              <a:gd name="T70" fmla="*/ 324 w 692"/>
              <a:gd name="T71" fmla="*/ 343 h 782"/>
              <a:gd name="T72" fmla="*/ 349 w 692"/>
              <a:gd name="T73" fmla="*/ 368 h 782"/>
              <a:gd name="T74" fmla="*/ 324 w 692"/>
              <a:gd name="T75" fmla="*/ 392 h 782"/>
              <a:gd name="T76" fmla="*/ 575 w 692"/>
              <a:gd name="T77" fmla="*/ 429 h 782"/>
              <a:gd name="T78" fmla="*/ 536 w 692"/>
              <a:gd name="T79" fmla="*/ 424 h 782"/>
              <a:gd name="T80" fmla="*/ 379 w 692"/>
              <a:gd name="T81" fmla="*/ 580 h 782"/>
              <a:gd name="T82" fmla="*/ 503 w 692"/>
              <a:gd name="T83" fmla="*/ 733 h 782"/>
              <a:gd name="T84" fmla="*/ 536 w 692"/>
              <a:gd name="T85" fmla="*/ 736 h 782"/>
              <a:gd name="T86" fmla="*/ 692 w 692"/>
              <a:gd name="T87" fmla="*/ 580 h 782"/>
              <a:gd name="T88" fmla="*/ 575 w 692"/>
              <a:gd name="T89" fmla="*/ 429 h 782"/>
              <a:gd name="T90" fmla="*/ 624 w 692"/>
              <a:gd name="T91" fmla="*/ 558 h 782"/>
              <a:gd name="T92" fmla="*/ 624 w 692"/>
              <a:gd name="T93" fmla="*/ 558 h 782"/>
              <a:gd name="T94" fmla="*/ 575 w 692"/>
              <a:gd name="T95" fmla="*/ 607 h 782"/>
              <a:gd name="T96" fmla="*/ 536 w 692"/>
              <a:gd name="T97" fmla="*/ 646 h 782"/>
              <a:gd name="T98" fmla="*/ 492 w 692"/>
              <a:gd name="T99" fmla="*/ 646 h 782"/>
              <a:gd name="T100" fmla="*/ 447 w 692"/>
              <a:gd name="T101" fmla="*/ 602 h 782"/>
              <a:gd name="T102" fmla="*/ 447 w 692"/>
              <a:gd name="T103" fmla="*/ 558 h 782"/>
              <a:gd name="T104" fmla="*/ 492 w 692"/>
              <a:gd name="T105" fmla="*/ 558 h 782"/>
              <a:gd name="T106" fmla="*/ 514 w 692"/>
              <a:gd name="T107" fmla="*/ 580 h 782"/>
              <a:gd name="T108" fmla="*/ 575 w 692"/>
              <a:gd name="T109" fmla="*/ 519 h 782"/>
              <a:gd name="T110" fmla="*/ 580 w 692"/>
              <a:gd name="T111" fmla="*/ 514 h 782"/>
              <a:gd name="T112" fmla="*/ 624 w 692"/>
              <a:gd name="T113" fmla="*/ 514 h 782"/>
              <a:gd name="T114" fmla="*/ 624 w 692"/>
              <a:gd name="T115" fmla="*/ 5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8" y="105"/>
                  <a:pt x="100" y="98"/>
                </a:cubicBezTo>
                <a:cubicBezTo>
                  <a:pt x="43" y="109"/>
                  <a:pt x="0" y="158"/>
                  <a:pt x="0" y="218"/>
                </a:cubicBezTo>
                <a:lnTo>
                  <a:pt x="0" y="660"/>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moveTo>
                  <a:pt x="575" y="429"/>
                </a:moveTo>
                <a:cubicBezTo>
                  <a:pt x="562" y="425"/>
                  <a:pt x="549" y="424"/>
                  <a:pt x="536" y="424"/>
                </a:cubicBezTo>
                <a:cubicBezTo>
                  <a:pt x="449" y="424"/>
                  <a:pt x="379" y="494"/>
                  <a:pt x="379" y="580"/>
                </a:cubicBezTo>
                <a:cubicBezTo>
                  <a:pt x="379"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3"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69" name="Freeform 25"/>
          <p:cNvSpPr>
            <a:spLocks noEditPoints="1"/>
          </p:cNvSpPr>
          <p:nvPr/>
        </p:nvSpPr>
        <p:spPr bwMode="auto">
          <a:xfrm>
            <a:off x="3465176" y="3790134"/>
            <a:ext cx="650447" cy="595012"/>
          </a:xfrm>
          <a:custGeom>
            <a:avLst/>
            <a:gdLst>
              <a:gd name="T0" fmla="*/ 139 w 913"/>
              <a:gd name="T1" fmla="*/ 5 h 832"/>
              <a:gd name="T2" fmla="*/ 208 w 913"/>
              <a:gd name="T3" fmla="*/ 117 h 832"/>
              <a:gd name="T4" fmla="*/ 277 w 913"/>
              <a:gd name="T5" fmla="*/ 229 h 832"/>
              <a:gd name="T6" fmla="*/ 139 w 913"/>
              <a:gd name="T7" fmla="*/ 229 h 832"/>
              <a:gd name="T8" fmla="*/ 0 w 913"/>
              <a:gd name="T9" fmla="*/ 229 h 832"/>
              <a:gd name="T10" fmla="*/ 70 w 913"/>
              <a:gd name="T11" fmla="*/ 117 h 832"/>
              <a:gd name="T12" fmla="*/ 139 w 913"/>
              <a:gd name="T13" fmla="*/ 5 h 832"/>
              <a:gd name="T14" fmla="*/ 298 w 913"/>
              <a:gd name="T15" fmla="*/ 224 h 832"/>
              <a:gd name="T16" fmla="*/ 228 w 913"/>
              <a:gd name="T17" fmla="*/ 112 h 832"/>
              <a:gd name="T18" fmla="*/ 159 w 913"/>
              <a:gd name="T19" fmla="*/ 0 h 832"/>
              <a:gd name="T20" fmla="*/ 298 w 913"/>
              <a:gd name="T21" fmla="*/ 0 h 832"/>
              <a:gd name="T22" fmla="*/ 436 w 913"/>
              <a:gd name="T23" fmla="*/ 0 h 832"/>
              <a:gd name="T24" fmla="*/ 367 w 913"/>
              <a:gd name="T25" fmla="*/ 112 h 832"/>
              <a:gd name="T26" fmla="*/ 298 w 913"/>
              <a:gd name="T27" fmla="*/ 224 h 832"/>
              <a:gd name="T28" fmla="*/ 456 w 913"/>
              <a:gd name="T29" fmla="*/ 5 h 832"/>
              <a:gd name="T30" fmla="*/ 526 w 913"/>
              <a:gd name="T31" fmla="*/ 117 h 832"/>
              <a:gd name="T32" fmla="*/ 595 w 913"/>
              <a:gd name="T33" fmla="*/ 229 h 832"/>
              <a:gd name="T34" fmla="*/ 456 w 913"/>
              <a:gd name="T35" fmla="*/ 229 h 832"/>
              <a:gd name="T36" fmla="*/ 318 w 913"/>
              <a:gd name="T37" fmla="*/ 229 h 832"/>
              <a:gd name="T38" fmla="*/ 387 w 913"/>
              <a:gd name="T39" fmla="*/ 117 h 832"/>
              <a:gd name="T40" fmla="*/ 456 w 913"/>
              <a:gd name="T41" fmla="*/ 5 h 832"/>
              <a:gd name="T42" fmla="*/ 615 w 913"/>
              <a:gd name="T43" fmla="*/ 224 h 832"/>
              <a:gd name="T44" fmla="*/ 546 w 913"/>
              <a:gd name="T45" fmla="*/ 112 h 832"/>
              <a:gd name="T46" fmla="*/ 477 w 913"/>
              <a:gd name="T47" fmla="*/ 0 h 832"/>
              <a:gd name="T48" fmla="*/ 615 w 913"/>
              <a:gd name="T49" fmla="*/ 0 h 832"/>
              <a:gd name="T50" fmla="*/ 754 w 913"/>
              <a:gd name="T51" fmla="*/ 0 h 832"/>
              <a:gd name="T52" fmla="*/ 685 w 913"/>
              <a:gd name="T53" fmla="*/ 112 h 832"/>
              <a:gd name="T54" fmla="*/ 615 w 913"/>
              <a:gd name="T55" fmla="*/ 224 h 832"/>
              <a:gd name="T56" fmla="*/ 774 w 913"/>
              <a:gd name="T57" fmla="*/ 5 h 832"/>
              <a:gd name="T58" fmla="*/ 843 w 913"/>
              <a:gd name="T59" fmla="*/ 117 h 832"/>
              <a:gd name="T60" fmla="*/ 913 w 913"/>
              <a:gd name="T61" fmla="*/ 229 h 832"/>
              <a:gd name="T62" fmla="*/ 774 w 913"/>
              <a:gd name="T63" fmla="*/ 229 h 832"/>
              <a:gd name="T64" fmla="*/ 635 w 913"/>
              <a:gd name="T65" fmla="*/ 229 h 832"/>
              <a:gd name="T66" fmla="*/ 705 w 913"/>
              <a:gd name="T67" fmla="*/ 117 h 832"/>
              <a:gd name="T68" fmla="*/ 774 w 913"/>
              <a:gd name="T69" fmla="*/ 5 h 832"/>
              <a:gd name="T70" fmla="*/ 429 w 913"/>
              <a:gd name="T71" fmla="*/ 793 h 832"/>
              <a:gd name="T72" fmla="*/ 283 w 913"/>
              <a:gd name="T73" fmla="*/ 246 h 832"/>
              <a:gd name="T74" fmla="*/ 145 w 913"/>
              <a:gd name="T75" fmla="*/ 246 h 832"/>
              <a:gd name="T76" fmla="*/ 6 w 913"/>
              <a:gd name="T77" fmla="*/ 246 h 832"/>
              <a:gd name="T78" fmla="*/ 429 w 913"/>
              <a:gd name="T79" fmla="*/ 793 h 832"/>
              <a:gd name="T80" fmla="*/ 456 w 913"/>
              <a:gd name="T81" fmla="*/ 832 h 832"/>
              <a:gd name="T82" fmla="*/ 531 w 913"/>
              <a:gd name="T83" fmla="*/ 539 h 832"/>
              <a:gd name="T84" fmla="*/ 606 w 913"/>
              <a:gd name="T85" fmla="*/ 246 h 832"/>
              <a:gd name="T86" fmla="*/ 456 w 913"/>
              <a:gd name="T87" fmla="*/ 246 h 832"/>
              <a:gd name="T88" fmla="*/ 307 w 913"/>
              <a:gd name="T89" fmla="*/ 246 h 832"/>
              <a:gd name="T90" fmla="*/ 382 w 913"/>
              <a:gd name="T91" fmla="*/ 539 h 832"/>
              <a:gd name="T92" fmla="*/ 456 w 913"/>
              <a:gd name="T93" fmla="*/ 832 h 832"/>
              <a:gd name="T94" fmla="*/ 479 w 913"/>
              <a:gd name="T95" fmla="*/ 794 h 832"/>
              <a:gd name="T96" fmla="*/ 907 w 913"/>
              <a:gd name="T97" fmla="*/ 246 h 832"/>
              <a:gd name="T98" fmla="*/ 768 w 913"/>
              <a:gd name="T99" fmla="*/ 246 h 832"/>
              <a:gd name="T100" fmla="*/ 630 w 913"/>
              <a:gd name="T101" fmla="*/ 246 h 832"/>
              <a:gd name="T102" fmla="*/ 479 w 913"/>
              <a:gd name="T103" fmla="*/ 79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3" h="832">
                <a:moveTo>
                  <a:pt x="139" y="5"/>
                </a:moveTo>
                <a:lnTo>
                  <a:pt x="208" y="117"/>
                </a:lnTo>
                <a:lnTo>
                  <a:pt x="277" y="229"/>
                </a:lnTo>
                <a:lnTo>
                  <a:pt x="139" y="229"/>
                </a:lnTo>
                <a:lnTo>
                  <a:pt x="0" y="229"/>
                </a:lnTo>
                <a:lnTo>
                  <a:pt x="70" y="117"/>
                </a:lnTo>
                <a:lnTo>
                  <a:pt x="139" y="5"/>
                </a:lnTo>
                <a:close/>
                <a:moveTo>
                  <a:pt x="298" y="224"/>
                </a:moveTo>
                <a:lnTo>
                  <a:pt x="228" y="112"/>
                </a:lnTo>
                <a:lnTo>
                  <a:pt x="159" y="0"/>
                </a:lnTo>
                <a:lnTo>
                  <a:pt x="298" y="0"/>
                </a:lnTo>
                <a:lnTo>
                  <a:pt x="436" y="0"/>
                </a:lnTo>
                <a:lnTo>
                  <a:pt x="367" y="112"/>
                </a:lnTo>
                <a:lnTo>
                  <a:pt x="298" y="224"/>
                </a:lnTo>
                <a:close/>
                <a:moveTo>
                  <a:pt x="456" y="5"/>
                </a:moveTo>
                <a:lnTo>
                  <a:pt x="526" y="117"/>
                </a:lnTo>
                <a:lnTo>
                  <a:pt x="595" y="229"/>
                </a:lnTo>
                <a:lnTo>
                  <a:pt x="456" y="229"/>
                </a:lnTo>
                <a:lnTo>
                  <a:pt x="318" y="229"/>
                </a:lnTo>
                <a:lnTo>
                  <a:pt x="387" y="117"/>
                </a:lnTo>
                <a:lnTo>
                  <a:pt x="456" y="5"/>
                </a:lnTo>
                <a:close/>
                <a:moveTo>
                  <a:pt x="615" y="224"/>
                </a:moveTo>
                <a:lnTo>
                  <a:pt x="546" y="112"/>
                </a:lnTo>
                <a:lnTo>
                  <a:pt x="477" y="0"/>
                </a:lnTo>
                <a:lnTo>
                  <a:pt x="615" y="0"/>
                </a:lnTo>
                <a:lnTo>
                  <a:pt x="754" y="0"/>
                </a:lnTo>
                <a:lnTo>
                  <a:pt x="685" y="112"/>
                </a:lnTo>
                <a:lnTo>
                  <a:pt x="615" y="224"/>
                </a:lnTo>
                <a:close/>
                <a:moveTo>
                  <a:pt x="774" y="5"/>
                </a:moveTo>
                <a:lnTo>
                  <a:pt x="843" y="117"/>
                </a:lnTo>
                <a:lnTo>
                  <a:pt x="913" y="229"/>
                </a:lnTo>
                <a:lnTo>
                  <a:pt x="774" y="229"/>
                </a:lnTo>
                <a:lnTo>
                  <a:pt x="635" y="229"/>
                </a:lnTo>
                <a:lnTo>
                  <a:pt x="705" y="117"/>
                </a:lnTo>
                <a:lnTo>
                  <a:pt x="774" y="5"/>
                </a:lnTo>
                <a:close/>
                <a:moveTo>
                  <a:pt x="429" y="793"/>
                </a:moveTo>
                <a:lnTo>
                  <a:pt x="283" y="246"/>
                </a:lnTo>
                <a:lnTo>
                  <a:pt x="145" y="246"/>
                </a:lnTo>
                <a:lnTo>
                  <a:pt x="6" y="246"/>
                </a:lnTo>
                <a:lnTo>
                  <a:pt x="429" y="793"/>
                </a:lnTo>
                <a:close/>
                <a:moveTo>
                  <a:pt x="456" y="832"/>
                </a:moveTo>
                <a:lnTo>
                  <a:pt x="531" y="539"/>
                </a:lnTo>
                <a:lnTo>
                  <a:pt x="606" y="246"/>
                </a:lnTo>
                <a:lnTo>
                  <a:pt x="456" y="246"/>
                </a:lnTo>
                <a:lnTo>
                  <a:pt x="307" y="246"/>
                </a:lnTo>
                <a:lnTo>
                  <a:pt x="382" y="539"/>
                </a:lnTo>
                <a:lnTo>
                  <a:pt x="456" y="832"/>
                </a:lnTo>
                <a:close/>
                <a:moveTo>
                  <a:pt x="479" y="794"/>
                </a:moveTo>
                <a:lnTo>
                  <a:pt x="907" y="246"/>
                </a:lnTo>
                <a:lnTo>
                  <a:pt x="768" y="246"/>
                </a:lnTo>
                <a:lnTo>
                  <a:pt x="630" y="246"/>
                </a:lnTo>
                <a:lnTo>
                  <a:pt x="479" y="7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0" name="Freeform 26"/>
          <p:cNvSpPr>
            <a:spLocks noEditPoints="1"/>
          </p:cNvSpPr>
          <p:nvPr/>
        </p:nvSpPr>
        <p:spPr bwMode="auto">
          <a:xfrm>
            <a:off x="4669982" y="3782742"/>
            <a:ext cx="532184" cy="452727"/>
          </a:xfrm>
          <a:custGeom>
            <a:avLst/>
            <a:gdLst>
              <a:gd name="T0" fmla="*/ 353 w 746"/>
              <a:gd name="T1" fmla="*/ 124 h 633"/>
              <a:gd name="T2" fmla="*/ 65 w 746"/>
              <a:gd name="T3" fmla="*/ 0 h 633"/>
              <a:gd name="T4" fmla="*/ 65 w 746"/>
              <a:gd name="T5" fmla="*/ 64 h 633"/>
              <a:gd name="T6" fmla="*/ 353 w 746"/>
              <a:gd name="T7" fmla="*/ 124 h 633"/>
              <a:gd name="T8" fmla="*/ 677 w 746"/>
              <a:gd name="T9" fmla="*/ 0 h 633"/>
              <a:gd name="T10" fmla="*/ 388 w 746"/>
              <a:gd name="T11" fmla="*/ 124 h 633"/>
              <a:gd name="T12" fmla="*/ 388 w 746"/>
              <a:gd name="T13" fmla="*/ 124 h 633"/>
              <a:gd name="T14" fmla="*/ 677 w 746"/>
              <a:gd name="T15" fmla="*/ 64 h 633"/>
              <a:gd name="T16" fmla="*/ 677 w 746"/>
              <a:gd name="T17" fmla="*/ 0 h 633"/>
              <a:gd name="T18" fmla="*/ 0 w 746"/>
              <a:gd name="T19" fmla="*/ 559 h 633"/>
              <a:gd name="T20" fmla="*/ 358 w 746"/>
              <a:gd name="T21" fmla="*/ 633 h 633"/>
              <a:gd name="T22" fmla="*/ 358 w 746"/>
              <a:gd name="T23" fmla="*/ 143 h 633"/>
              <a:gd name="T24" fmla="*/ 0 w 746"/>
              <a:gd name="T25" fmla="*/ 68 h 633"/>
              <a:gd name="T26" fmla="*/ 0 w 746"/>
              <a:gd name="T27" fmla="*/ 559 h 633"/>
              <a:gd name="T28" fmla="*/ 388 w 746"/>
              <a:gd name="T29" fmla="*/ 143 h 633"/>
              <a:gd name="T30" fmla="*/ 388 w 746"/>
              <a:gd name="T31" fmla="*/ 633 h 633"/>
              <a:gd name="T32" fmla="*/ 746 w 746"/>
              <a:gd name="T33" fmla="*/ 559 h 633"/>
              <a:gd name="T34" fmla="*/ 746 w 746"/>
              <a:gd name="T35" fmla="*/ 68 h 633"/>
              <a:gd name="T36" fmla="*/ 388 w 746"/>
              <a:gd name="T37" fmla="*/ 14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633">
                <a:moveTo>
                  <a:pt x="353" y="124"/>
                </a:moveTo>
                <a:lnTo>
                  <a:pt x="65" y="0"/>
                </a:lnTo>
                <a:lnTo>
                  <a:pt x="65" y="64"/>
                </a:lnTo>
                <a:lnTo>
                  <a:pt x="353" y="124"/>
                </a:lnTo>
                <a:close/>
                <a:moveTo>
                  <a:pt x="677" y="0"/>
                </a:moveTo>
                <a:lnTo>
                  <a:pt x="388" y="124"/>
                </a:lnTo>
                <a:lnTo>
                  <a:pt x="388" y="124"/>
                </a:lnTo>
                <a:lnTo>
                  <a:pt x="677" y="64"/>
                </a:lnTo>
                <a:lnTo>
                  <a:pt x="677" y="0"/>
                </a:lnTo>
                <a:close/>
                <a:moveTo>
                  <a:pt x="0" y="559"/>
                </a:moveTo>
                <a:lnTo>
                  <a:pt x="358" y="633"/>
                </a:lnTo>
                <a:lnTo>
                  <a:pt x="358" y="143"/>
                </a:lnTo>
                <a:lnTo>
                  <a:pt x="0" y="68"/>
                </a:lnTo>
                <a:lnTo>
                  <a:pt x="0" y="559"/>
                </a:lnTo>
                <a:close/>
                <a:moveTo>
                  <a:pt x="388" y="143"/>
                </a:moveTo>
                <a:lnTo>
                  <a:pt x="388" y="633"/>
                </a:lnTo>
                <a:lnTo>
                  <a:pt x="746" y="559"/>
                </a:lnTo>
                <a:lnTo>
                  <a:pt x="746" y="68"/>
                </a:lnTo>
                <a:lnTo>
                  <a:pt x="388" y="14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1" name="Freeform 27"/>
          <p:cNvSpPr>
            <a:spLocks noEditPoints="1"/>
          </p:cNvSpPr>
          <p:nvPr/>
        </p:nvSpPr>
        <p:spPr bwMode="auto">
          <a:xfrm>
            <a:off x="5823047" y="3740241"/>
            <a:ext cx="631969" cy="565446"/>
          </a:xfrm>
          <a:custGeom>
            <a:avLst/>
            <a:gdLst>
              <a:gd name="T0" fmla="*/ 92 w 884"/>
              <a:gd name="T1" fmla="*/ 157 h 790"/>
              <a:gd name="T2" fmla="*/ 0 w 884"/>
              <a:gd name="T3" fmla="*/ 253 h 790"/>
              <a:gd name="T4" fmla="*/ 0 w 884"/>
              <a:gd name="T5" fmla="*/ 556 h 790"/>
              <a:gd name="T6" fmla="*/ 96 w 884"/>
              <a:gd name="T7" fmla="*/ 652 h 790"/>
              <a:gd name="T8" fmla="*/ 128 w 884"/>
              <a:gd name="T9" fmla="*/ 652 h 790"/>
              <a:gd name="T10" fmla="*/ 128 w 884"/>
              <a:gd name="T11" fmla="*/ 790 h 790"/>
              <a:gd name="T12" fmla="*/ 231 w 884"/>
              <a:gd name="T13" fmla="*/ 652 h 790"/>
              <a:gd name="T14" fmla="*/ 605 w 884"/>
              <a:gd name="T15" fmla="*/ 652 h 790"/>
              <a:gd name="T16" fmla="*/ 640 w 884"/>
              <a:gd name="T17" fmla="*/ 645 h 790"/>
              <a:gd name="T18" fmla="*/ 596 w 884"/>
              <a:gd name="T19" fmla="*/ 585 h 790"/>
              <a:gd name="T20" fmla="*/ 254 w 884"/>
              <a:gd name="T21" fmla="*/ 585 h 790"/>
              <a:gd name="T22" fmla="*/ 140 w 884"/>
              <a:gd name="T23" fmla="*/ 537 h 790"/>
              <a:gd name="T24" fmla="*/ 92 w 884"/>
              <a:gd name="T25" fmla="*/ 423 h 790"/>
              <a:gd name="T26" fmla="*/ 92 w 884"/>
              <a:gd name="T27" fmla="*/ 157 h 790"/>
              <a:gd name="T28" fmla="*/ 254 w 884"/>
              <a:gd name="T29" fmla="*/ 0 h 790"/>
              <a:gd name="T30" fmla="*/ 254 w 884"/>
              <a:gd name="T31" fmla="*/ 0 h 790"/>
              <a:gd name="T32" fmla="*/ 763 w 884"/>
              <a:gd name="T33" fmla="*/ 0 h 790"/>
              <a:gd name="T34" fmla="*/ 848 w 884"/>
              <a:gd name="T35" fmla="*/ 35 h 790"/>
              <a:gd name="T36" fmla="*/ 884 w 884"/>
              <a:gd name="T37" fmla="*/ 120 h 790"/>
              <a:gd name="T38" fmla="*/ 884 w 884"/>
              <a:gd name="T39" fmla="*/ 423 h 790"/>
              <a:gd name="T40" fmla="*/ 848 w 884"/>
              <a:gd name="T41" fmla="*/ 508 h 790"/>
              <a:gd name="T42" fmla="*/ 763 w 884"/>
              <a:gd name="T43" fmla="*/ 543 h 790"/>
              <a:gd name="T44" fmla="*/ 755 w 884"/>
              <a:gd name="T45" fmla="*/ 543 h 790"/>
              <a:gd name="T46" fmla="*/ 755 w 884"/>
              <a:gd name="T47" fmla="*/ 657 h 790"/>
              <a:gd name="T48" fmla="*/ 731 w 884"/>
              <a:gd name="T49" fmla="*/ 681 h 790"/>
              <a:gd name="T50" fmla="*/ 711 w 884"/>
              <a:gd name="T51" fmla="*/ 670 h 790"/>
              <a:gd name="T52" fmla="*/ 617 w 884"/>
              <a:gd name="T53" fmla="*/ 543 h 790"/>
              <a:gd name="T54" fmla="*/ 254 w 884"/>
              <a:gd name="T55" fmla="*/ 543 h 790"/>
              <a:gd name="T56" fmla="*/ 169 w 884"/>
              <a:gd name="T57" fmla="*/ 508 h 790"/>
              <a:gd name="T58" fmla="*/ 134 w 884"/>
              <a:gd name="T59" fmla="*/ 423 h 790"/>
              <a:gd name="T60" fmla="*/ 134 w 884"/>
              <a:gd name="T61" fmla="*/ 120 h 790"/>
              <a:gd name="T62" fmla="*/ 169 w 884"/>
              <a:gd name="T63" fmla="*/ 35 h 790"/>
              <a:gd name="T64" fmla="*/ 254 w 884"/>
              <a:gd name="T65" fmla="*/ 0 h 790"/>
              <a:gd name="T66" fmla="*/ 763 w 884"/>
              <a:gd name="T67" fmla="*/ 48 h 790"/>
              <a:gd name="T68" fmla="*/ 763 w 884"/>
              <a:gd name="T69" fmla="*/ 48 h 790"/>
              <a:gd name="T70" fmla="*/ 814 w 884"/>
              <a:gd name="T71" fmla="*/ 70 h 790"/>
              <a:gd name="T72" fmla="*/ 835 w 884"/>
              <a:gd name="T73" fmla="*/ 120 h 790"/>
              <a:gd name="T74" fmla="*/ 835 w 884"/>
              <a:gd name="T75" fmla="*/ 423 h 790"/>
              <a:gd name="T76" fmla="*/ 814 w 884"/>
              <a:gd name="T77" fmla="*/ 474 h 790"/>
              <a:gd name="T78" fmla="*/ 763 w 884"/>
              <a:gd name="T79" fmla="*/ 495 h 790"/>
              <a:gd name="T80" fmla="*/ 731 w 884"/>
              <a:gd name="T81" fmla="*/ 495 h 790"/>
              <a:gd name="T82" fmla="*/ 707 w 884"/>
              <a:gd name="T83" fmla="*/ 519 h 790"/>
              <a:gd name="T84" fmla="*/ 707 w 884"/>
              <a:gd name="T85" fmla="*/ 584 h 790"/>
              <a:gd name="T86" fmla="*/ 648 w 884"/>
              <a:gd name="T87" fmla="*/ 505 h 790"/>
              <a:gd name="T88" fmla="*/ 629 w 884"/>
              <a:gd name="T89" fmla="*/ 495 h 790"/>
              <a:gd name="T90" fmla="*/ 629 w 884"/>
              <a:gd name="T91" fmla="*/ 495 h 790"/>
              <a:gd name="T92" fmla="*/ 254 w 884"/>
              <a:gd name="T93" fmla="*/ 495 h 790"/>
              <a:gd name="T94" fmla="*/ 203 w 884"/>
              <a:gd name="T95" fmla="*/ 474 h 790"/>
              <a:gd name="T96" fmla="*/ 182 w 884"/>
              <a:gd name="T97" fmla="*/ 423 h 790"/>
              <a:gd name="T98" fmla="*/ 182 w 884"/>
              <a:gd name="T99" fmla="*/ 120 h 790"/>
              <a:gd name="T100" fmla="*/ 203 w 884"/>
              <a:gd name="T101" fmla="*/ 70 h 790"/>
              <a:gd name="T102" fmla="*/ 254 w 884"/>
              <a:gd name="T103" fmla="*/ 48 h 790"/>
              <a:gd name="T104" fmla="*/ 763 w 884"/>
              <a:gd name="T105" fmla="*/ 4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790">
                <a:moveTo>
                  <a:pt x="92" y="157"/>
                </a:moveTo>
                <a:cubicBezTo>
                  <a:pt x="41" y="159"/>
                  <a:pt x="0" y="202"/>
                  <a:pt x="0" y="253"/>
                </a:cubicBezTo>
                <a:lnTo>
                  <a:pt x="0" y="556"/>
                </a:lnTo>
                <a:cubicBezTo>
                  <a:pt x="0" y="609"/>
                  <a:pt x="43" y="652"/>
                  <a:pt x="96" y="652"/>
                </a:cubicBezTo>
                <a:lnTo>
                  <a:pt x="128" y="652"/>
                </a:lnTo>
                <a:lnTo>
                  <a:pt x="128" y="790"/>
                </a:lnTo>
                <a:lnTo>
                  <a:pt x="231" y="652"/>
                </a:lnTo>
                <a:lnTo>
                  <a:pt x="605" y="652"/>
                </a:lnTo>
                <a:cubicBezTo>
                  <a:pt x="618" y="652"/>
                  <a:pt x="630" y="649"/>
                  <a:pt x="640" y="645"/>
                </a:cubicBezTo>
                <a:lnTo>
                  <a:pt x="596" y="585"/>
                </a:lnTo>
                <a:lnTo>
                  <a:pt x="254" y="585"/>
                </a:lnTo>
                <a:cubicBezTo>
                  <a:pt x="211" y="585"/>
                  <a:pt x="170" y="568"/>
                  <a:pt x="140" y="537"/>
                </a:cubicBezTo>
                <a:cubicBezTo>
                  <a:pt x="109" y="507"/>
                  <a:pt x="92" y="466"/>
                  <a:pt x="92" y="423"/>
                </a:cubicBezTo>
                <a:lnTo>
                  <a:pt x="92" y="157"/>
                </a:lnTo>
                <a:close/>
                <a:moveTo>
                  <a:pt x="254" y="0"/>
                </a:moveTo>
                <a:lnTo>
                  <a:pt x="254" y="0"/>
                </a:lnTo>
                <a:lnTo>
                  <a:pt x="763" y="0"/>
                </a:lnTo>
                <a:cubicBezTo>
                  <a:pt x="796" y="0"/>
                  <a:pt x="827" y="14"/>
                  <a:pt x="848" y="35"/>
                </a:cubicBezTo>
                <a:cubicBezTo>
                  <a:pt x="870" y="57"/>
                  <a:pt x="884" y="87"/>
                  <a:pt x="884" y="120"/>
                </a:cubicBezTo>
                <a:lnTo>
                  <a:pt x="884" y="423"/>
                </a:lnTo>
                <a:cubicBezTo>
                  <a:pt x="884" y="456"/>
                  <a:pt x="870" y="486"/>
                  <a:pt x="848" y="508"/>
                </a:cubicBezTo>
                <a:cubicBezTo>
                  <a:pt x="827" y="530"/>
                  <a:pt x="796" y="543"/>
                  <a:pt x="763" y="543"/>
                </a:cubicBezTo>
                <a:lnTo>
                  <a:pt x="755" y="543"/>
                </a:lnTo>
                <a:lnTo>
                  <a:pt x="755" y="657"/>
                </a:lnTo>
                <a:cubicBezTo>
                  <a:pt x="755" y="670"/>
                  <a:pt x="745" y="681"/>
                  <a:pt x="731" y="681"/>
                </a:cubicBezTo>
                <a:cubicBezTo>
                  <a:pt x="723" y="681"/>
                  <a:pt x="715" y="676"/>
                  <a:pt x="711" y="670"/>
                </a:cubicBezTo>
                <a:lnTo>
                  <a:pt x="617" y="543"/>
                </a:lnTo>
                <a:lnTo>
                  <a:pt x="254" y="543"/>
                </a:lnTo>
                <a:cubicBezTo>
                  <a:pt x="221" y="543"/>
                  <a:pt x="191" y="530"/>
                  <a:pt x="169" y="508"/>
                </a:cubicBezTo>
                <a:cubicBezTo>
                  <a:pt x="147" y="486"/>
                  <a:pt x="134" y="456"/>
                  <a:pt x="134" y="423"/>
                </a:cubicBezTo>
                <a:lnTo>
                  <a:pt x="134" y="120"/>
                </a:lnTo>
                <a:cubicBezTo>
                  <a:pt x="134" y="87"/>
                  <a:pt x="147" y="57"/>
                  <a:pt x="169" y="35"/>
                </a:cubicBezTo>
                <a:cubicBezTo>
                  <a:pt x="191" y="14"/>
                  <a:pt x="221" y="0"/>
                  <a:pt x="254" y="0"/>
                </a:cubicBezTo>
                <a:close/>
                <a:moveTo>
                  <a:pt x="763" y="48"/>
                </a:moveTo>
                <a:lnTo>
                  <a:pt x="763" y="48"/>
                </a:lnTo>
                <a:cubicBezTo>
                  <a:pt x="783" y="48"/>
                  <a:pt x="801" y="56"/>
                  <a:pt x="814" y="70"/>
                </a:cubicBezTo>
                <a:cubicBezTo>
                  <a:pt x="827" y="83"/>
                  <a:pt x="835" y="100"/>
                  <a:pt x="835" y="120"/>
                </a:cubicBezTo>
                <a:lnTo>
                  <a:pt x="835" y="423"/>
                </a:lnTo>
                <a:cubicBezTo>
                  <a:pt x="835" y="443"/>
                  <a:pt x="827" y="461"/>
                  <a:pt x="814" y="474"/>
                </a:cubicBezTo>
                <a:cubicBezTo>
                  <a:pt x="801" y="487"/>
                  <a:pt x="783" y="495"/>
                  <a:pt x="763" y="495"/>
                </a:cubicBezTo>
                <a:lnTo>
                  <a:pt x="731" y="495"/>
                </a:lnTo>
                <a:cubicBezTo>
                  <a:pt x="718" y="495"/>
                  <a:pt x="707" y="506"/>
                  <a:pt x="707" y="519"/>
                </a:cubicBezTo>
                <a:lnTo>
                  <a:pt x="707" y="584"/>
                </a:lnTo>
                <a:lnTo>
                  <a:pt x="648" y="505"/>
                </a:lnTo>
                <a:cubicBezTo>
                  <a:pt x="643" y="498"/>
                  <a:pt x="636" y="495"/>
                  <a:pt x="629" y="495"/>
                </a:cubicBezTo>
                <a:lnTo>
                  <a:pt x="629" y="495"/>
                </a:lnTo>
                <a:lnTo>
                  <a:pt x="254" y="495"/>
                </a:lnTo>
                <a:cubicBezTo>
                  <a:pt x="234" y="495"/>
                  <a:pt x="216" y="487"/>
                  <a:pt x="203" y="474"/>
                </a:cubicBezTo>
                <a:cubicBezTo>
                  <a:pt x="190" y="461"/>
                  <a:pt x="182" y="443"/>
                  <a:pt x="182" y="423"/>
                </a:cubicBezTo>
                <a:lnTo>
                  <a:pt x="182" y="120"/>
                </a:lnTo>
                <a:cubicBezTo>
                  <a:pt x="182" y="100"/>
                  <a:pt x="190" y="83"/>
                  <a:pt x="203" y="70"/>
                </a:cubicBezTo>
                <a:cubicBezTo>
                  <a:pt x="216" y="56"/>
                  <a:pt x="234" y="48"/>
                  <a:pt x="254" y="48"/>
                </a:cubicBezTo>
                <a:lnTo>
                  <a:pt x="763" y="4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2" name="Freeform 28"/>
          <p:cNvSpPr>
            <a:spLocks noEditPoints="1"/>
          </p:cNvSpPr>
          <p:nvPr/>
        </p:nvSpPr>
        <p:spPr bwMode="auto">
          <a:xfrm>
            <a:off x="6863393" y="3838178"/>
            <a:ext cx="515554" cy="400987"/>
          </a:xfrm>
          <a:custGeom>
            <a:avLst/>
            <a:gdLst>
              <a:gd name="T0" fmla="*/ 175 w 724"/>
              <a:gd name="T1" fmla="*/ 80 h 563"/>
              <a:gd name="T2" fmla="*/ 34 w 724"/>
              <a:gd name="T3" fmla="*/ 80 h 563"/>
              <a:gd name="T4" fmla="*/ 34 w 724"/>
              <a:gd name="T5" fmla="*/ 44 h 563"/>
              <a:gd name="T6" fmla="*/ 175 w 724"/>
              <a:gd name="T7" fmla="*/ 44 h 563"/>
              <a:gd name="T8" fmla="*/ 175 w 724"/>
              <a:gd name="T9" fmla="*/ 80 h 563"/>
              <a:gd name="T10" fmla="*/ 175 w 724"/>
              <a:gd name="T11" fmla="*/ 165 h 563"/>
              <a:gd name="T12" fmla="*/ 34 w 724"/>
              <a:gd name="T13" fmla="*/ 165 h 563"/>
              <a:gd name="T14" fmla="*/ 34 w 724"/>
              <a:gd name="T15" fmla="*/ 129 h 563"/>
              <a:gd name="T16" fmla="*/ 175 w 724"/>
              <a:gd name="T17" fmla="*/ 129 h 563"/>
              <a:gd name="T18" fmla="*/ 175 w 724"/>
              <a:gd name="T19" fmla="*/ 165 h 563"/>
              <a:gd name="T20" fmla="*/ 175 w 724"/>
              <a:gd name="T21" fmla="*/ 250 h 563"/>
              <a:gd name="T22" fmla="*/ 34 w 724"/>
              <a:gd name="T23" fmla="*/ 250 h 563"/>
              <a:gd name="T24" fmla="*/ 34 w 724"/>
              <a:gd name="T25" fmla="*/ 214 h 563"/>
              <a:gd name="T26" fmla="*/ 175 w 724"/>
              <a:gd name="T27" fmla="*/ 214 h 563"/>
              <a:gd name="T28" fmla="*/ 175 w 724"/>
              <a:gd name="T29" fmla="*/ 250 h 563"/>
              <a:gd name="T30" fmla="*/ 0 w 724"/>
              <a:gd name="T31" fmla="*/ 563 h 563"/>
              <a:gd name="T32" fmla="*/ 209 w 724"/>
              <a:gd name="T33" fmla="*/ 563 h 563"/>
              <a:gd name="T34" fmla="*/ 209 w 724"/>
              <a:gd name="T35" fmla="*/ 0 h 563"/>
              <a:gd name="T36" fmla="*/ 0 w 724"/>
              <a:gd name="T37" fmla="*/ 0 h 563"/>
              <a:gd name="T38" fmla="*/ 0 w 724"/>
              <a:gd name="T39" fmla="*/ 563 h 563"/>
              <a:gd name="T40" fmla="*/ 432 w 724"/>
              <a:gd name="T41" fmla="*/ 80 h 563"/>
              <a:gd name="T42" fmla="*/ 292 w 724"/>
              <a:gd name="T43" fmla="*/ 80 h 563"/>
              <a:gd name="T44" fmla="*/ 292 w 724"/>
              <a:gd name="T45" fmla="*/ 44 h 563"/>
              <a:gd name="T46" fmla="*/ 432 w 724"/>
              <a:gd name="T47" fmla="*/ 44 h 563"/>
              <a:gd name="T48" fmla="*/ 432 w 724"/>
              <a:gd name="T49" fmla="*/ 80 h 563"/>
              <a:gd name="T50" fmla="*/ 432 w 724"/>
              <a:gd name="T51" fmla="*/ 165 h 563"/>
              <a:gd name="T52" fmla="*/ 292 w 724"/>
              <a:gd name="T53" fmla="*/ 165 h 563"/>
              <a:gd name="T54" fmla="*/ 292 w 724"/>
              <a:gd name="T55" fmla="*/ 129 h 563"/>
              <a:gd name="T56" fmla="*/ 432 w 724"/>
              <a:gd name="T57" fmla="*/ 129 h 563"/>
              <a:gd name="T58" fmla="*/ 432 w 724"/>
              <a:gd name="T59" fmla="*/ 165 h 563"/>
              <a:gd name="T60" fmla="*/ 432 w 724"/>
              <a:gd name="T61" fmla="*/ 250 h 563"/>
              <a:gd name="T62" fmla="*/ 292 w 724"/>
              <a:gd name="T63" fmla="*/ 250 h 563"/>
              <a:gd name="T64" fmla="*/ 292 w 724"/>
              <a:gd name="T65" fmla="*/ 214 h 563"/>
              <a:gd name="T66" fmla="*/ 432 w 724"/>
              <a:gd name="T67" fmla="*/ 214 h 563"/>
              <a:gd name="T68" fmla="*/ 432 w 724"/>
              <a:gd name="T69" fmla="*/ 250 h 563"/>
              <a:gd name="T70" fmla="*/ 257 w 724"/>
              <a:gd name="T71" fmla="*/ 563 h 563"/>
              <a:gd name="T72" fmla="*/ 467 w 724"/>
              <a:gd name="T73" fmla="*/ 563 h 563"/>
              <a:gd name="T74" fmla="*/ 467 w 724"/>
              <a:gd name="T75" fmla="*/ 0 h 563"/>
              <a:gd name="T76" fmla="*/ 257 w 724"/>
              <a:gd name="T77" fmla="*/ 0 h 563"/>
              <a:gd name="T78" fmla="*/ 257 w 724"/>
              <a:gd name="T79" fmla="*/ 563 h 563"/>
              <a:gd name="T80" fmla="*/ 690 w 724"/>
              <a:gd name="T81" fmla="*/ 80 h 563"/>
              <a:gd name="T82" fmla="*/ 549 w 724"/>
              <a:gd name="T83" fmla="*/ 80 h 563"/>
              <a:gd name="T84" fmla="*/ 549 w 724"/>
              <a:gd name="T85" fmla="*/ 44 h 563"/>
              <a:gd name="T86" fmla="*/ 690 w 724"/>
              <a:gd name="T87" fmla="*/ 44 h 563"/>
              <a:gd name="T88" fmla="*/ 690 w 724"/>
              <a:gd name="T89" fmla="*/ 80 h 563"/>
              <a:gd name="T90" fmla="*/ 690 w 724"/>
              <a:gd name="T91" fmla="*/ 165 h 563"/>
              <a:gd name="T92" fmla="*/ 549 w 724"/>
              <a:gd name="T93" fmla="*/ 165 h 563"/>
              <a:gd name="T94" fmla="*/ 549 w 724"/>
              <a:gd name="T95" fmla="*/ 129 h 563"/>
              <a:gd name="T96" fmla="*/ 690 w 724"/>
              <a:gd name="T97" fmla="*/ 129 h 563"/>
              <a:gd name="T98" fmla="*/ 690 w 724"/>
              <a:gd name="T99" fmla="*/ 165 h 563"/>
              <a:gd name="T100" fmla="*/ 690 w 724"/>
              <a:gd name="T101" fmla="*/ 250 h 563"/>
              <a:gd name="T102" fmla="*/ 549 w 724"/>
              <a:gd name="T103" fmla="*/ 250 h 563"/>
              <a:gd name="T104" fmla="*/ 549 w 724"/>
              <a:gd name="T105" fmla="*/ 214 h 563"/>
              <a:gd name="T106" fmla="*/ 690 w 724"/>
              <a:gd name="T107" fmla="*/ 214 h 563"/>
              <a:gd name="T108" fmla="*/ 690 w 724"/>
              <a:gd name="T109" fmla="*/ 250 h 563"/>
              <a:gd name="T110" fmla="*/ 515 w 724"/>
              <a:gd name="T111" fmla="*/ 563 h 563"/>
              <a:gd name="T112" fmla="*/ 724 w 724"/>
              <a:gd name="T113" fmla="*/ 563 h 563"/>
              <a:gd name="T114" fmla="*/ 724 w 724"/>
              <a:gd name="T115" fmla="*/ 0 h 563"/>
              <a:gd name="T116" fmla="*/ 515 w 724"/>
              <a:gd name="T117" fmla="*/ 0 h 563"/>
              <a:gd name="T118" fmla="*/ 515 w 724"/>
              <a:gd name="T11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563">
                <a:moveTo>
                  <a:pt x="175" y="80"/>
                </a:moveTo>
                <a:lnTo>
                  <a:pt x="34" y="80"/>
                </a:lnTo>
                <a:lnTo>
                  <a:pt x="34" y="44"/>
                </a:lnTo>
                <a:lnTo>
                  <a:pt x="175" y="44"/>
                </a:lnTo>
                <a:lnTo>
                  <a:pt x="175" y="80"/>
                </a:lnTo>
                <a:close/>
                <a:moveTo>
                  <a:pt x="175" y="165"/>
                </a:moveTo>
                <a:lnTo>
                  <a:pt x="34" y="165"/>
                </a:lnTo>
                <a:lnTo>
                  <a:pt x="34" y="129"/>
                </a:lnTo>
                <a:lnTo>
                  <a:pt x="175" y="129"/>
                </a:lnTo>
                <a:lnTo>
                  <a:pt x="175" y="165"/>
                </a:lnTo>
                <a:close/>
                <a:moveTo>
                  <a:pt x="175" y="250"/>
                </a:moveTo>
                <a:lnTo>
                  <a:pt x="34" y="250"/>
                </a:lnTo>
                <a:lnTo>
                  <a:pt x="34" y="214"/>
                </a:lnTo>
                <a:lnTo>
                  <a:pt x="175" y="214"/>
                </a:lnTo>
                <a:lnTo>
                  <a:pt x="175" y="250"/>
                </a:lnTo>
                <a:close/>
                <a:moveTo>
                  <a:pt x="0" y="563"/>
                </a:moveTo>
                <a:lnTo>
                  <a:pt x="209" y="563"/>
                </a:lnTo>
                <a:lnTo>
                  <a:pt x="209" y="0"/>
                </a:lnTo>
                <a:lnTo>
                  <a:pt x="0" y="0"/>
                </a:lnTo>
                <a:lnTo>
                  <a:pt x="0" y="563"/>
                </a:lnTo>
                <a:close/>
                <a:moveTo>
                  <a:pt x="432" y="80"/>
                </a:moveTo>
                <a:lnTo>
                  <a:pt x="292" y="80"/>
                </a:lnTo>
                <a:lnTo>
                  <a:pt x="292" y="44"/>
                </a:lnTo>
                <a:lnTo>
                  <a:pt x="432" y="44"/>
                </a:lnTo>
                <a:lnTo>
                  <a:pt x="432" y="80"/>
                </a:lnTo>
                <a:close/>
                <a:moveTo>
                  <a:pt x="432" y="165"/>
                </a:moveTo>
                <a:lnTo>
                  <a:pt x="292" y="165"/>
                </a:lnTo>
                <a:lnTo>
                  <a:pt x="292" y="129"/>
                </a:lnTo>
                <a:lnTo>
                  <a:pt x="432" y="129"/>
                </a:lnTo>
                <a:lnTo>
                  <a:pt x="432" y="165"/>
                </a:lnTo>
                <a:close/>
                <a:moveTo>
                  <a:pt x="432" y="250"/>
                </a:moveTo>
                <a:lnTo>
                  <a:pt x="292" y="250"/>
                </a:lnTo>
                <a:lnTo>
                  <a:pt x="292" y="214"/>
                </a:lnTo>
                <a:lnTo>
                  <a:pt x="432" y="214"/>
                </a:lnTo>
                <a:lnTo>
                  <a:pt x="432" y="250"/>
                </a:lnTo>
                <a:close/>
                <a:moveTo>
                  <a:pt x="257" y="563"/>
                </a:moveTo>
                <a:lnTo>
                  <a:pt x="467" y="563"/>
                </a:lnTo>
                <a:lnTo>
                  <a:pt x="467" y="0"/>
                </a:lnTo>
                <a:lnTo>
                  <a:pt x="257" y="0"/>
                </a:lnTo>
                <a:lnTo>
                  <a:pt x="257" y="563"/>
                </a:lnTo>
                <a:close/>
                <a:moveTo>
                  <a:pt x="690" y="80"/>
                </a:moveTo>
                <a:lnTo>
                  <a:pt x="549" y="80"/>
                </a:lnTo>
                <a:lnTo>
                  <a:pt x="549" y="44"/>
                </a:lnTo>
                <a:lnTo>
                  <a:pt x="690" y="44"/>
                </a:lnTo>
                <a:lnTo>
                  <a:pt x="690" y="80"/>
                </a:lnTo>
                <a:close/>
                <a:moveTo>
                  <a:pt x="690" y="165"/>
                </a:moveTo>
                <a:lnTo>
                  <a:pt x="549" y="165"/>
                </a:lnTo>
                <a:lnTo>
                  <a:pt x="549" y="129"/>
                </a:lnTo>
                <a:lnTo>
                  <a:pt x="690" y="129"/>
                </a:lnTo>
                <a:lnTo>
                  <a:pt x="690" y="165"/>
                </a:lnTo>
                <a:close/>
                <a:moveTo>
                  <a:pt x="690" y="250"/>
                </a:moveTo>
                <a:lnTo>
                  <a:pt x="549" y="250"/>
                </a:lnTo>
                <a:lnTo>
                  <a:pt x="549" y="214"/>
                </a:lnTo>
                <a:lnTo>
                  <a:pt x="690" y="214"/>
                </a:lnTo>
                <a:lnTo>
                  <a:pt x="690" y="250"/>
                </a:lnTo>
                <a:close/>
                <a:moveTo>
                  <a:pt x="515" y="563"/>
                </a:moveTo>
                <a:lnTo>
                  <a:pt x="724" y="563"/>
                </a:lnTo>
                <a:lnTo>
                  <a:pt x="724" y="0"/>
                </a:lnTo>
                <a:lnTo>
                  <a:pt x="515" y="0"/>
                </a:lnTo>
                <a:lnTo>
                  <a:pt x="515" y="56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3" name="Freeform 29"/>
          <p:cNvSpPr>
            <a:spLocks noEditPoints="1"/>
          </p:cNvSpPr>
          <p:nvPr/>
        </p:nvSpPr>
        <p:spPr bwMode="auto">
          <a:xfrm>
            <a:off x="1168283" y="4668644"/>
            <a:ext cx="613490" cy="532184"/>
          </a:xfrm>
          <a:custGeom>
            <a:avLst/>
            <a:gdLst>
              <a:gd name="T0" fmla="*/ 609 w 860"/>
              <a:gd name="T1" fmla="*/ 591 h 744"/>
              <a:gd name="T2" fmla="*/ 831 w 860"/>
              <a:gd name="T3" fmla="*/ 220 h 744"/>
              <a:gd name="T4" fmla="*/ 607 w 860"/>
              <a:gd name="T5" fmla="*/ 132 h 744"/>
              <a:gd name="T6" fmla="*/ 395 w 860"/>
              <a:gd name="T7" fmla="*/ 0 h 744"/>
              <a:gd name="T8" fmla="*/ 166 w 860"/>
              <a:gd name="T9" fmla="*/ 191 h 744"/>
              <a:gd name="T10" fmla="*/ 0 w 860"/>
              <a:gd name="T11" fmla="*/ 290 h 744"/>
              <a:gd name="T12" fmla="*/ 99 w 860"/>
              <a:gd name="T13" fmla="*/ 744 h 744"/>
              <a:gd name="T14" fmla="*/ 860 w 860"/>
              <a:gd name="T15" fmla="*/ 645 h 744"/>
              <a:gd name="T16" fmla="*/ 241 w 860"/>
              <a:gd name="T17" fmla="*/ 155 h 744"/>
              <a:gd name="T18" fmla="*/ 657 w 860"/>
              <a:gd name="T19" fmla="*/ 181 h 744"/>
              <a:gd name="T20" fmla="*/ 206 w 860"/>
              <a:gd name="T21" fmla="*/ 231 h 744"/>
              <a:gd name="T22" fmla="*/ 241 w 860"/>
              <a:gd name="T23" fmla="*/ 155 h 744"/>
              <a:gd name="T24" fmla="*/ 794 w 860"/>
              <a:gd name="T25" fmla="*/ 678 h 744"/>
              <a:gd name="T26" fmla="*/ 66 w 860"/>
              <a:gd name="T27" fmla="*/ 678 h 744"/>
              <a:gd name="T28" fmla="*/ 66 w 860"/>
              <a:gd name="T29" fmla="*/ 257 h 744"/>
              <a:gd name="T30" fmla="*/ 240 w 860"/>
              <a:gd name="T31" fmla="*/ 288 h 744"/>
              <a:gd name="T32" fmla="*/ 761 w 860"/>
              <a:gd name="T33" fmla="*/ 244 h 744"/>
              <a:gd name="T34" fmla="*/ 807 w 860"/>
              <a:gd name="T35" fmla="*/ 645 h 744"/>
              <a:gd name="T36" fmla="*/ 609 w 860"/>
              <a:gd name="T37" fmla="*/ 515 h 744"/>
              <a:gd name="T38" fmla="*/ 434 w 860"/>
              <a:gd name="T39" fmla="*/ 515 h 744"/>
              <a:gd name="T40" fmla="*/ 730 w 860"/>
              <a:gd name="T41" fmla="*/ 452 h 744"/>
              <a:gd name="T42" fmla="*/ 434 w 860"/>
              <a:gd name="T43" fmla="*/ 452 h 744"/>
              <a:gd name="T44" fmla="*/ 730 w 860"/>
              <a:gd name="T45" fmla="*/ 392 h 744"/>
              <a:gd name="T46" fmla="*/ 434 w 860"/>
              <a:gd name="T47" fmla="*/ 392 h 744"/>
              <a:gd name="T48" fmla="*/ 730 w 860"/>
              <a:gd name="T49" fmla="*/ 332 h 744"/>
              <a:gd name="T50" fmla="*/ 434 w 860"/>
              <a:gd name="T51" fmla="*/ 332 h 744"/>
              <a:gd name="T52" fmla="*/ 234 w 860"/>
              <a:gd name="T53" fmla="*/ 325 h 744"/>
              <a:gd name="T54" fmla="*/ 227 w 860"/>
              <a:gd name="T55" fmla="*/ 328 h 744"/>
              <a:gd name="T56" fmla="*/ 223 w 860"/>
              <a:gd name="T57" fmla="*/ 330 h 744"/>
              <a:gd name="T58" fmla="*/ 220 w 860"/>
              <a:gd name="T59" fmla="*/ 332 h 744"/>
              <a:gd name="T60" fmla="*/ 218 w 860"/>
              <a:gd name="T61" fmla="*/ 334 h 744"/>
              <a:gd name="T62" fmla="*/ 215 w 860"/>
              <a:gd name="T63" fmla="*/ 336 h 744"/>
              <a:gd name="T64" fmla="*/ 213 w 860"/>
              <a:gd name="T65" fmla="*/ 337 h 744"/>
              <a:gd name="T66" fmla="*/ 210 w 860"/>
              <a:gd name="T67" fmla="*/ 339 h 744"/>
              <a:gd name="T68" fmla="*/ 208 w 860"/>
              <a:gd name="T69" fmla="*/ 341 h 744"/>
              <a:gd name="T70" fmla="*/ 206 w 860"/>
              <a:gd name="T71" fmla="*/ 343 h 744"/>
              <a:gd name="T72" fmla="*/ 203 w 860"/>
              <a:gd name="T73" fmla="*/ 345 h 744"/>
              <a:gd name="T74" fmla="*/ 174 w 860"/>
              <a:gd name="T75" fmla="*/ 401 h 744"/>
              <a:gd name="T76" fmla="*/ 272 w 860"/>
              <a:gd name="T77" fmla="*/ 317 h 744"/>
              <a:gd name="T78" fmla="*/ 197 w 860"/>
              <a:gd name="T79" fmla="*/ 407 h 744"/>
              <a:gd name="T80" fmla="*/ 282 w 860"/>
              <a:gd name="T81" fmla="*/ 409 h 744"/>
              <a:gd name="T82" fmla="*/ 300 w 860"/>
              <a:gd name="T83" fmla="*/ 409 h 744"/>
              <a:gd name="T84" fmla="*/ 272 w 860"/>
              <a:gd name="T85" fmla="*/ 496 h 744"/>
              <a:gd name="T86" fmla="*/ 197 w 860"/>
              <a:gd name="T87" fmla="*/ 407 h 744"/>
              <a:gd name="T88" fmla="*/ 312 w 860"/>
              <a:gd name="T89" fmla="*/ 435 h 744"/>
              <a:gd name="T90" fmla="*/ 302 w 860"/>
              <a:gd name="T91" fmla="*/ 424 h 744"/>
              <a:gd name="T92" fmla="*/ 250 w 860"/>
              <a:gd name="T93" fmla="*/ 435 h 744"/>
              <a:gd name="T94" fmla="*/ 240 w 860"/>
              <a:gd name="T95" fmla="*/ 424 h 744"/>
              <a:gd name="T96" fmla="*/ 147 w 860"/>
              <a:gd name="T97" fmla="*/ 633 h 744"/>
              <a:gd name="T98" fmla="*/ 308 w 860"/>
              <a:gd name="T99" fmla="*/ 51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744">
                <a:moveTo>
                  <a:pt x="434" y="569"/>
                </a:moveTo>
                <a:lnTo>
                  <a:pt x="609" y="569"/>
                </a:lnTo>
                <a:lnTo>
                  <a:pt x="609" y="591"/>
                </a:lnTo>
                <a:lnTo>
                  <a:pt x="434" y="591"/>
                </a:lnTo>
                <a:lnTo>
                  <a:pt x="434" y="569"/>
                </a:lnTo>
                <a:close/>
                <a:moveTo>
                  <a:pt x="831" y="220"/>
                </a:moveTo>
                <a:cubicBezTo>
                  <a:pt x="813" y="202"/>
                  <a:pt x="788" y="191"/>
                  <a:pt x="761" y="191"/>
                </a:cubicBezTo>
                <a:lnTo>
                  <a:pt x="681" y="191"/>
                </a:lnTo>
                <a:cubicBezTo>
                  <a:pt x="673" y="157"/>
                  <a:pt x="642" y="132"/>
                  <a:pt x="607" y="132"/>
                </a:cubicBezTo>
                <a:lnTo>
                  <a:pt x="538" y="133"/>
                </a:lnTo>
                <a:cubicBezTo>
                  <a:pt x="486" y="91"/>
                  <a:pt x="464" y="46"/>
                  <a:pt x="453" y="0"/>
                </a:cubicBezTo>
                <a:cubicBezTo>
                  <a:pt x="433" y="0"/>
                  <a:pt x="414" y="0"/>
                  <a:pt x="395" y="0"/>
                </a:cubicBezTo>
                <a:cubicBezTo>
                  <a:pt x="386" y="60"/>
                  <a:pt x="357" y="103"/>
                  <a:pt x="315" y="134"/>
                </a:cubicBezTo>
                <a:lnTo>
                  <a:pt x="240" y="135"/>
                </a:lnTo>
                <a:cubicBezTo>
                  <a:pt x="205" y="135"/>
                  <a:pt x="175" y="159"/>
                  <a:pt x="166" y="191"/>
                </a:cubicBezTo>
                <a:lnTo>
                  <a:pt x="99" y="191"/>
                </a:lnTo>
                <a:cubicBezTo>
                  <a:pt x="72" y="191"/>
                  <a:pt x="47" y="202"/>
                  <a:pt x="29" y="220"/>
                </a:cubicBezTo>
                <a:cubicBezTo>
                  <a:pt x="11" y="238"/>
                  <a:pt x="0" y="263"/>
                  <a:pt x="0" y="290"/>
                </a:cubicBezTo>
                <a:lnTo>
                  <a:pt x="0" y="645"/>
                </a:lnTo>
                <a:cubicBezTo>
                  <a:pt x="0" y="672"/>
                  <a:pt x="11" y="697"/>
                  <a:pt x="29" y="715"/>
                </a:cubicBezTo>
                <a:cubicBezTo>
                  <a:pt x="47" y="733"/>
                  <a:pt x="72" y="744"/>
                  <a:pt x="99" y="744"/>
                </a:cubicBezTo>
                <a:lnTo>
                  <a:pt x="761" y="744"/>
                </a:lnTo>
                <a:cubicBezTo>
                  <a:pt x="788" y="744"/>
                  <a:pt x="813" y="733"/>
                  <a:pt x="831" y="715"/>
                </a:cubicBezTo>
                <a:cubicBezTo>
                  <a:pt x="849" y="697"/>
                  <a:pt x="860" y="672"/>
                  <a:pt x="860" y="645"/>
                </a:cubicBezTo>
                <a:lnTo>
                  <a:pt x="860" y="290"/>
                </a:lnTo>
                <a:cubicBezTo>
                  <a:pt x="860" y="263"/>
                  <a:pt x="849" y="238"/>
                  <a:pt x="831" y="220"/>
                </a:cubicBezTo>
                <a:close/>
                <a:moveTo>
                  <a:pt x="241" y="155"/>
                </a:moveTo>
                <a:lnTo>
                  <a:pt x="241" y="155"/>
                </a:lnTo>
                <a:lnTo>
                  <a:pt x="608" y="152"/>
                </a:lnTo>
                <a:cubicBezTo>
                  <a:pt x="629" y="152"/>
                  <a:pt x="647" y="164"/>
                  <a:pt x="657" y="181"/>
                </a:cubicBezTo>
                <a:cubicBezTo>
                  <a:pt x="648" y="176"/>
                  <a:pt x="639" y="173"/>
                  <a:pt x="628" y="173"/>
                </a:cubicBezTo>
                <a:lnTo>
                  <a:pt x="262" y="176"/>
                </a:lnTo>
                <a:cubicBezTo>
                  <a:pt x="231" y="176"/>
                  <a:pt x="206" y="200"/>
                  <a:pt x="206" y="231"/>
                </a:cubicBezTo>
                <a:cubicBezTo>
                  <a:pt x="206" y="240"/>
                  <a:pt x="209" y="249"/>
                  <a:pt x="213" y="257"/>
                </a:cubicBezTo>
                <a:cubicBezTo>
                  <a:pt x="197" y="247"/>
                  <a:pt x="186" y="230"/>
                  <a:pt x="186" y="210"/>
                </a:cubicBezTo>
                <a:cubicBezTo>
                  <a:pt x="186" y="179"/>
                  <a:pt x="211" y="155"/>
                  <a:pt x="241" y="155"/>
                </a:cubicBezTo>
                <a:close/>
                <a:moveTo>
                  <a:pt x="807" y="645"/>
                </a:moveTo>
                <a:lnTo>
                  <a:pt x="807" y="645"/>
                </a:lnTo>
                <a:cubicBezTo>
                  <a:pt x="807" y="658"/>
                  <a:pt x="802" y="669"/>
                  <a:pt x="794" y="678"/>
                </a:cubicBezTo>
                <a:cubicBezTo>
                  <a:pt x="785" y="686"/>
                  <a:pt x="774" y="691"/>
                  <a:pt x="761" y="691"/>
                </a:cubicBezTo>
                <a:lnTo>
                  <a:pt x="99" y="691"/>
                </a:lnTo>
                <a:cubicBezTo>
                  <a:pt x="86" y="691"/>
                  <a:pt x="75" y="686"/>
                  <a:pt x="66" y="678"/>
                </a:cubicBezTo>
                <a:cubicBezTo>
                  <a:pt x="58" y="669"/>
                  <a:pt x="53" y="658"/>
                  <a:pt x="53" y="645"/>
                </a:cubicBezTo>
                <a:lnTo>
                  <a:pt x="53" y="290"/>
                </a:lnTo>
                <a:cubicBezTo>
                  <a:pt x="53" y="277"/>
                  <a:pt x="58" y="266"/>
                  <a:pt x="66" y="257"/>
                </a:cubicBezTo>
                <a:cubicBezTo>
                  <a:pt x="75" y="249"/>
                  <a:pt x="86" y="244"/>
                  <a:pt x="99" y="244"/>
                </a:cubicBezTo>
                <a:lnTo>
                  <a:pt x="171" y="244"/>
                </a:lnTo>
                <a:cubicBezTo>
                  <a:pt x="183" y="270"/>
                  <a:pt x="209" y="288"/>
                  <a:pt x="240" y="288"/>
                </a:cubicBezTo>
                <a:lnTo>
                  <a:pt x="607" y="285"/>
                </a:lnTo>
                <a:cubicBezTo>
                  <a:pt x="636" y="285"/>
                  <a:pt x="661" y="268"/>
                  <a:pt x="674" y="244"/>
                </a:cubicBezTo>
                <a:lnTo>
                  <a:pt x="761" y="244"/>
                </a:lnTo>
                <a:cubicBezTo>
                  <a:pt x="774" y="244"/>
                  <a:pt x="785" y="249"/>
                  <a:pt x="794" y="257"/>
                </a:cubicBezTo>
                <a:cubicBezTo>
                  <a:pt x="802" y="266"/>
                  <a:pt x="807" y="277"/>
                  <a:pt x="807" y="290"/>
                </a:cubicBezTo>
                <a:lnTo>
                  <a:pt x="807" y="645"/>
                </a:lnTo>
                <a:close/>
                <a:moveTo>
                  <a:pt x="434" y="515"/>
                </a:moveTo>
                <a:lnTo>
                  <a:pt x="434" y="515"/>
                </a:lnTo>
                <a:lnTo>
                  <a:pt x="609" y="515"/>
                </a:lnTo>
                <a:lnTo>
                  <a:pt x="609" y="537"/>
                </a:lnTo>
                <a:lnTo>
                  <a:pt x="434" y="537"/>
                </a:lnTo>
                <a:lnTo>
                  <a:pt x="434" y="515"/>
                </a:lnTo>
                <a:close/>
                <a:moveTo>
                  <a:pt x="434" y="452"/>
                </a:moveTo>
                <a:lnTo>
                  <a:pt x="434" y="452"/>
                </a:lnTo>
                <a:lnTo>
                  <a:pt x="730" y="452"/>
                </a:lnTo>
                <a:lnTo>
                  <a:pt x="730" y="474"/>
                </a:lnTo>
                <a:lnTo>
                  <a:pt x="434" y="474"/>
                </a:lnTo>
                <a:lnTo>
                  <a:pt x="434" y="452"/>
                </a:lnTo>
                <a:close/>
                <a:moveTo>
                  <a:pt x="434" y="392"/>
                </a:moveTo>
                <a:lnTo>
                  <a:pt x="434" y="392"/>
                </a:lnTo>
                <a:lnTo>
                  <a:pt x="730" y="392"/>
                </a:lnTo>
                <a:lnTo>
                  <a:pt x="730" y="415"/>
                </a:lnTo>
                <a:lnTo>
                  <a:pt x="434" y="415"/>
                </a:lnTo>
                <a:lnTo>
                  <a:pt x="434" y="392"/>
                </a:lnTo>
                <a:close/>
                <a:moveTo>
                  <a:pt x="434" y="332"/>
                </a:moveTo>
                <a:lnTo>
                  <a:pt x="434" y="332"/>
                </a:lnTo>
                <a:lnTo>
                  <a:pt x="730" y="332"/>
                </a:lnTo>
                <a:lnTo>
                  <a:pt x="730" y="355"/>
                </a:lnTo>
                <a:lnTo>
                  <a:pt x="434" y="355"/>
                </a:lnTo>
                <a:lnTo>
                  <a:pt x="434" y="332"/>
                </a:lnTo>
                <a:close/>
                <a:moveTo>
                  <a:pt x="234" y="325"/>
                </a:moveTo>
                <a:lnTo>
                  <a:pt x="234" y="325"/>
                </a:lnTo>
                <a:lnTo>
                  <a:pt x="234" y="325"/>
                </a:lnTo>
                <a:cubicBezTo>
                  <a:pt x="232" y="326"/>
                  <a:pt x="230" y="327"/>
                  <a:pt x="229" y="327"/>
                </a:cubicBezTo>
                <a:lnTo>
                  <a:pt x="228" y="328"/>
                </a:lnTo>
                <a:cubicBezTo>
                  <a:pt x="228" y="328"/>
                  <a:pt x="227" y="328"/>
                  <a:pt x="227" y="328"/>
                </a:cubicBezTo>
                <a:lnTo>
                  <a:pt x="226" y="329"/>
                </a:lnTo>
                <a:cubicBezTo>
                  <a:pt x="225" y="329"/>
                  <a:pt x="224" y="330"/>
                  <a:pt x="223" y="330"/>
                </a:cubicBezTo>
                <a:lnTo>
                  <a:pt x="223" y="330"/>
                </a:lnTo>
                <a:cubicBezTo>
                  <a:pt x="222" y="331"/>
                  <a:pt x="222" y="331"/>
                  <a:pt x="221" y="331"/>
                </a:cubicBezTo>
                <a:lnTo>
                  <a:pt x="221" y="331"/>
                </a:lnTo>
                <a:cubicBezTo>
                  <a:pt x="221" y="332"/>
                  <a:pt x="220" y="332"/>
                  <a:pt x="220" y="332"/>
                </a:cubicBezTo>
                <a:lnTo>
                  <a:pt x="219" y="333"/>
                </a:lnTo>
                <a:cubicBezTo>
                  <a:pt x="219" y="333"/>
                  <a:pt x="219" y="333"/>
                  <a:pt x="218" y="333"/>
                </a:cubicBezTo>
                <a:lnTo>
                  <a:pt x="218" y="334"/>
                </a:lnTo>
                <a:cubicBezTo>
                  <a:pt x="217" y="334"/>
                  <a:pt x="217" y="334"/>
                  <a:pt x="216" y="334"/>
                </a:cubicBezTo>
                <a:lnTo>
                  <a:pt x="216" y="335"/>
                </a:lnTo>
                <a:cubicBezTo>
                  <a:pt x="216" y="335"/>
                  <a:pt x="215" y="335"/>
                  <a:pt x="215" y="336"/>
                </a:cubicBezTo>
                <a:lnTo>
                  <a:pt x="214" y="336"/>
                </a:lnTo>
                <a:cubicBezTo>
                  <a:pt x="214" y="336"/>
                  <a:pt x="214" y="336"/>
                  <a:pt x="213" y="337"/>
                </a:cubicBezTo>
                <a:lnTo>
                  <a:pt x="213" y="337"/>
                </a:lnTo>
                <a:cubicBezTo>
                  <a:pt x="212" y="337"/>
                  <a:pt x="212" y="338"/>
                  <a:pt x="212" y="338"/>
                </a:cubicBezTo>
                <a:lnTo>
                  <a:pt x="211" y="338"/>
                </a:lnTo>
                <a:cubicBezTo>
                  <a:pt x="211" y="339"/>
                  <a:pt x="210" y="339"/>
                  <a:pt x="210" y="339"/>
                </a:cubicBezTo>
                <a:lnTo>
                  <a:pt x="210" y="340"/>
                </a:lnTo>
                <a:cubicBezTo>
                  <a:pt x="209" y="340"/>
                  <a:pt x="209" y="340"/>
                  <a:pt x="209" y="340"/>
                </a:cubicBezTo>
                <a:lnTo>
                  <a:pt x="208" y="341"/>
                </a:lnTo>
                <a:lnTo>
                  <a:pt x="207" y="342"/>
                </a:lnTo>
                <a:lnTo>
                  <a:pt x="207" y="342"/>
                </a:lnTo>
                <a:cubicBezTo>
                  <a:pt x="206" y="342"/>
                  <a:pt x="206" y="343"/>
                  <a:pt x="206" y="343"/>
                </a:cubicBezTo>
                <a:lnTo>
                  <a:pt x="205" y="344"/>
                </a:lnTo>
                <a:cubicBezTo>
                  <a:pt x="205" y="344"/>
                  <a:pt x="204" y="344"/>
                  <a:pt x="204" y="344"/>
                </a:cubicBezTo>
                <a:lnTo>
                  <a:pt x="203" y="345"/>
                </a:lnTo>
                <a:lnTo>
                  <a:pt x="203" y="345"/>
                </a:lnTo>
                <a:cubicBezTo>
                  <a:pt x="188" y="360"/>
                  <a:pt x="177" y="380"/>
                  <a:pt x="174" y="401"/>
                </a:cubicBezTo>
                <a:lnTo>
                  <a:pt x="174" y="401"/>
                </a:lnTo>
                <a:cubicBezTo>
                  <a:pt x="168" y="435"/>
                  <a:pt x="202" y="486"/>
                  <a:pt x="155" y="505"/>
                </a:cubicBezTo>
                <a:lnTo>
                  <a:pt x="384" y="505"/>
                </a:lnTo>
                <a:cubicBezTo>
                  <a:pt x="404" y="438"/>
                  <a:pt x="379" y="313"/>
                  <a:pt x="272" y="317"/>
                </a:cubicBezTo>
                <a:cubicBezTo>
                  <a:pt x="259" y="318"/>
                  <a:pt x="246" y="320"/>
                  <a:pt x="234" y="325"/>
                </a:cubicBezTo>
                <a:close/>
                <a:moveTo>
                  <a:pt x="197" y="407"/>
                </a:moveTo>
                <a:lnTo>
                  <a:pt x="197" y="407"/>
                </a:lnTo>
                <a:lnTo>
                  <a:pt x="271" y="409"/>
                </a:lnTo>
                <a:lnTo>
                  <a:pt x="280" y="363"/>
                </a:lnTo>
                <a:lnTo>
                  <a:pt x="282" y="409"/>
                </a:lnTo>
                <a:lnTo>
                  <a:pt x="289" y="409"/>
                </a:lnTo>
                <a:lnTo>
                  <a:pt x="292" y="386"/>
                </a:lnTo>
                <a:lnTo>
                  <a:pt x="300" y="409"/>
                </a:lnTo>
                <a:lnTo>
                  <a:pt x="348" y="407"/>
                </a:lnTo>
                <a:cubicBezTo>
                  <a:pt x="349" y="411"/>
                  <a:pt x="349" y="415"/>
                  <a:pt x="349" y="419"/>
                </a:cubicBezTo>
                <a:cubicBezTo>
                  <a:pt x="349" y="461"/>
                  <a:pt x="314" y="496"/>
                  <a:pt x="272" y="496"/>
                </a:cubicBezTo>
                <a:cubicBezTo>
                  <a:pt x="229" y="496"/>
                  <a:pt x="195" y="461"/>
                  <a:pt x="195" y="419"/>
                </a:cubicBezTo>
                <a:cubicBezTo>
                  <a:pt x="195" y="412"/>
                  <a:pt x="196" y="406"/>
                  <a:pt x="197" y="400"/>
                </a:cubicBezTo>
                <a:cubicBezTo>
                  <a:pt x="197" y="404"/>
                  <a:pt x="197" y="407"/>
                  <a:pt x="197" y="407"/>
                </a:cubicBezTo>
                <a:close/>
                <a:moveTo>
                  <a:pt x="302" y="424"/>
                </a:moveTo>
                <a:lnTo>
                  <a:pt x="302" y="424"/>
                </a:lnTo>
                <a:cubicBezTo>
                  <a:pt x="307" y="424"/>
                  <a:pt x="312" y="429"/>
                  <a:pt x="312" y="435"/>
                </a:cubicBezTo>
                <a:cubicBezTo>
                  <a:pt x="312" y="440"/>
                  <a:pt x="307" y="445"/>
                  <a:pt x="302" y="445"/>
                </a:cubicBezTo>
                <a:cubicBezTo>
                  <a:pt x="296" y="445"/>
                  <a:pt x="291" y="440"/>
                  <a:pt x="291" y="435"/>
                </a:cubicBezTo>
                <a:cubicBezTo>
                  <a:pt x="291" y="429"/>
                  <a:pt x="296" y="424"/>
                  <a:pt x="302" y="424"/>
                </a:cubicBezTo>
                <a:close/>
                <a:moveTo>
                  <a:pt x="240" y="424"/>
                </a:moveTo>
                <a:lnTo>
                  <a:pt x="240" y="424"/>
                </a:lnTo>
                <a:cubicBezTo>
                  <a:pt x="245" y="424"/>
                  <a:pt x="250" y="429"/>
                  <a:pt x="250" y="435"/>
                </a:cubicBezTo>
                <a:cubicBezTo>
                  <a:pt x="250" y="440"/>
                  <a:pt x="245" y="445"/>
                  <a:pt x="240" y="445"/>
                </a:cubicBezTo>
                <a:cubicBezTo>
                  <a:pt x="234" y="445"/>
                  <a:pt x="229" y="440"/>
                  <a:pt x="229" y="435"/>
                </a:cubicBezTo>
                <a:cubicBezTo>
                  <a:pt x="229" y="429"/>
                  <a:pt x="234" y="424"/>
                  <a:pt x="240" y="424"/>
                </a:cubicBezTo>
                <a:close/>
                <a:moveTo>
                  <a:pt x="394" y="633"/>
                </a:moveTo>
                <a:lnTo>
                  <a:pt x="394" y="633"/>
                </a:lnTo>
                <a:lnTo>
                  <a:pt x="147" y="633"/>
                </a:lnTo>
                <a:cubicBezTo>
                  <a:pt x="149" y="575"/>
                  <a:pt x="185" y="526"/>
                  <a:pt x="234" y="510"/>
                </a:cubicBezTo>
                <a:lnTo>
                  <a:pt x="234" y="613"/>
                </a:lnTo>
                <a:lnTo>
                  <a:pt x="308" y="510"/>
                </a:lnTo>
                <a:cubicBezTo>
                  <a:pt x="356" y="527"/>
                  <a:pt x="392" y="575"/>
                  <a:pt x="394" y="63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4" name="Freeform 30"/>
          <p:cNvSpPr>
            <a:spLocks noEditPoints="1"/>
          </p:cNvSpPr>
          <p:nvPr/>
        </p:nvSpPr>
        <p:spPr bwMode="auto">
          <a:xfrm>
            <a:off x="2326893" y="4668644"/>
            <a:ext cx="635665" cy="585773"/>
          </a:xfrm>
          <a:custGeom>
            <a:avLst/>
            <a:gdLst>
              <a:gd name="T0" fmla="*/ 443 w 891"/>
              <a:gd name="T1" fmla="*/ 207 h 820"/>
              <a:gd name="T2" fmla="*/ 535 w 891"/>
              <a:gd name="T3" fmla="*/ 299 h 820"/>
              <a:gd name="T4" fmla="*/ 443 w 891"/>
              <a:gd name="T5" fmla="*/ 391 h 820"/>
              <a:gd name="T6" fmla="*/ 352 w 891"/>
              <a:gd name="T7" fmla="*/ 299 h 820"/>
              <a:gd name="T8" fmla="*/ 443 w 891"/>
              <a:gd name="T9" fmla="*/ 207 h 820"/>
              <a:gd name="T10" fmla="*/ 314 w 891"/>
              <a:gd name="T11" fmla="*/ 820 h 820"/>
              <a:gd name="T12" fmla="*/ 314 w 891"/>
              <a:gd name="T13" fmla="*/ 820 h 820"/>
              <a:gd name="T14" fmla="*/ 295 w 891"/>
              <a:gd name="T15" fmla="*/ 779 h 820"/>
              <a:gd name="T16" fmla="*/ 412 w 891"/>
              <a:gd name="T17" fmla="*/ 458 h 820"/>
              <a:gd name="T18" fmla="*/ 454 w 891"/>
              <a:gd name="T19" fmla="*/ 439 h 820"/>
              <a:gd name="T20" fmla="*/ 473 w 891"/>
              <a:gd name="T21" fmla="*/ 459 h 820"/>
              <a:gd name="T22" fmla="*/ 600 w 891"/>
              <a:gd name="T23" fmla="*/ 778 h 820"/>
              <a:gd name="T24" fmla="*/ 582 w 891"/>
              <a:gd name="T25" fmla="*/ 819 h 820"/>
              <a:gd name="T26" fmla="*/ 314 w 891"/>
              <a:gd name="T27" fmla="*/ 820 h 820"/>
              <a:gd name="T28" fmla="*/ 792 w 891"/>
              <a:gd name="T29" fmla="*/ 18 h 820"/>
              <a:gd name="T30" fmla="*/ 792 w 891"/>
              <a:gd name="T31" fmla="*/ 18 h 820"/>
              <a:gd name="T32" fmla="*/ 735 w 891"/>
              <a:gd name="T33" fmla="*/ 15 h 820"/>
              <a:gd name="T34" fmla="*/ 732 w 891"/>
              <a:gd name="T35" fmla="*/ 71 h 820"/>
              <a:gd name="T36" fmla="*/ 811 w 891"/>
              <a:gd name="T37" fmla="*/ 298 h 820"/>
              <a:gd name="T38" fmla="*/ 729 w 891"/>
              <a:gd name="T39" fmla="*/ 528 h 820"/>
              <a:gd name="T40" fmla="*/ 730 w 891"/>
              <a:gd name="T41" fmla="*/ 584 h 820"/>
              <a:gd name="T42" fmla="*/ 787 w 891"/>
              <a:gd name="T43" fmla="*/ 583 h 820"/>
              <a:gd name="T44" fmla="*/ 891 w 891"/>
              <a:gd name="T45" fmla="*/ 299 h 820"/>
              <a:gd name="T46" fmla="*/ 792 w 891"/>
              <a:gd name="T47" fmla="*/ 18 h 820"/>
              <a:gd name="T48" fmla="*/ 693 w 891"/>
              <a:gd name="T49" fmla="*/ 174 h 820"/>
              <a:gd name="T50" fmla="*/ 693 w 891"/>
              <a:gd name="T51" fmla="*/ 174 h 820"/>
              <a:gd name="T52" fmla="*/ 639 w 891"/>
              <a:gd name="T53" fmla="*/ 157 h 820"/>
              <a:gd name="T54" fmla="*/ 622 w 891"/>
              <a:gd name="T55" fmla="*/ 210 h 820"/>
              <a:gd name="T56" fmla="*/ 646 w 891"/>
              <a:gd name="T57" fmla="*/ 308 h 820"/>
              <a:gd name="T58" fmla="*/ 615 w 891"/>
              <a:gd name="T59" fmla="*/ 401 h 820"/>
              <a:gd name="T60" fmla="*/ 628 w 891"/>
              <a:gd name="T61" fmla="*/ 456 h 820"/>
              <a:gd name="T62" fmla="*/ 683 w 891"/>
              <a:gd name="T63" fmla="*/ 443 h 820"/>
              <a:gd name="T64" fmla="*/ 725 w 891"/>
              <a:gd name="T65" fmla="*/ 310 h 820"/>
              <a:gd name="T66" fmla="*/ 693 w 891"/>
              <a:gd name="T67" fmla="*/ 174 h 820"/>
              <a:gd name="T68" fmla="*/ 100 w 891"/>
              <a:gd name="T69" fmla="*/ 18 h 820"/>
              <a:gd name="T70" fmla="*/ 100 w 891"/>
              <a:gd name="T71" fmla="*/ 18 h 820"/>
              <a:gd name="T72" fmla="*/ 156 w 891"/>
              <a:gd name="T73" fmla="*/ 15 h 820"/>
              <a:gd name="T74" fmla="*/ 159 w 891"/>
              <a:gd name="T75" fmla="*/ 71 h 820"/>
              <a:gd name="T76" fmla="*/ 81 w 891"/>
              <a:gd name="T77" fmla="*/ 298 h 820"/>
              <a:gd name="T78" fmla="*/ 162 w 891"/>
              <a:gd name="T79" fmla="*/ 528 h 820"/>
              <a:gd name="T80" fmla="*/ 161 w 891"/>
              <a:gd name="T81" fmla="*/ 584 h 820"/>
              <a:gd name="T82" fmla="*/ 105 w 891"/>
              <a:gd name="T83" fmla="*/ 583 h 820"/>
              <a:gd name="T84" fmla="*/ 1 w 891"/>
              <a:gd name="T85" fmla="*/ 299 h 820"/>
              <a:gd name="T86" fmla="*/ 100 w 891"/>
              <a:gd name="T87" fmla="*/ 18 h 820"/>
              <a:gd name="T88" fmla="*/ 198 w 891"/>
              <a:gd name="T89" fmla="*/ 174 h 820"/>
              <a:gd name="T90" fmla="*/ 198 w 891"/>
              <a:gd name="T91" fmla="*/ 174 h 820"/>
              <a:gd name="T92" fmla="*/ 166 w 891"/>
              <a:gd name="T93" fmla="*/ 310 h 820"/>
              <a:gd name="T94" fmla="*/ 208 w 891"/>
              <a:gd name="T95" fmla="*/ 443 h 820"/>
              <a:gd name="T96" fmla="*/ 263 w 891"/>
              <a:gd name="T97" fmla="*/ 456 h 820"/>
              <a:gd name="T98" fmla="*/ 276 w 891"/>
              <a:gd name="T99" fmla="*/ 401 h 820"/>
              <a:gd name="T100" fmla="*/ 246 w 891"/>
              <a:gd name="T101" fmla="*/ 308 h 820"/>
              <a:gd name="T102" fmla="*/ 270 w 891"/>
              <a:gd name="T103" fmla="*/ 210 h 820"/>
              <a:gd name="T104" fmla="*/ 252 w 891"/>
              <a:gd name="T105" fmla="*/ 157 h 820"/>
              <a:gd name="T106" fmla="*/ 198 w 891"/>
              <a:gd name="T107" fmla="*/ 17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20">
                <a:moveTo>
                  <a:pt x="443" y="207"/>
                </a:moveTo>
                <a:cubicBezTo>
                  <a:pt x="494" y="207"/>
                  <a:pt x="535" y="249"/>
                  <a:pt x="535" y="299"/>
                </a:cubicBezTo>
                <a:cubicBezTo>
                  <a:pt x="535" y="350"/>
                  <a:pt x="494" y="391"/>
                  <a:pt x="443" y="391"/>
                </a:cubicBezTo>
                <a:cubicBezTo>
                  <a:pt x="393" y="391"/>
                  <a:pt x="352" y="350"/>
                  <a:pt x="352" y="299"/>
                </a:cubicBezTo>
                <a:cubicBezTo>
                  <a:pt x="352" y="249"/>
                  <a:pt x="393" y="207"/>
                  <a:pt x="443" y="207"/>
                </a:cubicBezTo>
                <a:close/>
                <a:moveTo>
                  <a:pt x="314" y="820"/>
                </a:moveTo>
                <a:lnTo>
                  <a:pt x="314" y="820"/>
                </a:lnTo>
                <a:cubicBezTo>
                  <a:pt x="296" y="818"/>
                  <a:pt x="289" y="796"/>
                  <a:pt x="295" y="779"/>
                </a:cubicBezTo>
                <a:lnTo>
                  <a:pt x="412" y="458"/>
                </a:lnTo>
                <a:cubicBezTo>
                  <a:pt x="418" y="441"/>
                  <a:pt x="437" y="432"/>
                  <a:pt x="454" y="439"/>
                </a:cubicBezTo>
                <a:cubicBezTo>
                  <a:pt x="463" y="442"/>
                  <a:pt x="470" y="450"/>
                  <a:pt x="473" y="459"/>
                </a:cubicBezTo>
                <a:lnTo>
                  <a:pt x="600" y="778"/>
                </a:lnTo>
                <a:cubicBezTo>
                  <a:pt x="606" y="794"/>
                  <a:pt x="601" y="817"/>
                  <a:pt x="582" y="819"/>
                </a:cubicBezTo>
                <a:lnTo>
                  <a:pt x="314" y="820"/>
                </a:lnTo>
                <a:close/>
                <a:moveTo>
                  <a:pt x="792" y="18"/>
                </a:moveTo>
                <a:lnTo>
                  <a:pt x="792" y="18"/>
                </a:lnTo>
                <a:cubicBezTo>
                  <a:pt x="777" y="1"/>
                  <a:pt x="751" y="0"/>
                  <a:pt x="735" y="15"/>
                </a:cubicBezTo>
                <a:cubicBezTo>
                  <a:pt x="719" y="30"/>
                  <a:pt x="718" y="55"/>
                  <a:pt x="732" y="71"/>
                </a:cubicBezTo>
                <a:cubicBezTo>
                  <a:pt x="787" y="131"/>
                  <a:pt x="811" y="215"/>
                  <a:pt x="811" y="298"/>
                </a:cubicBezTo>
                <a:cubicBezTo>
                  <a:pt x="810" y="388"/>
                  <a:pt x="781" y="475"/>
                  <a:pt x="729" y="528"/>
                </a:cubicBezTo>
                <a:cubicBezTo>
                  <a:pt x="714" y="544"/>
                  <a:pt x="714" y="569"/>
                  <a:pt x="730" y="584"/>
                </a:cubicBezTo>
                <a:cubicBezTo>
                  <a:pt x="746" y="600"/>
                  <a:pt x="771" y="599"/>
                  <a:pt x="787" y="583"/>
                </a:cubicBezTo>
                <a:cubicBezTo>
                  <a:pt x="852" y="515"/>
                  <a:pt x="890" y="408"/>
                  <a:pt x="891" y="299"/>
                </a:cubicBezTo>
                <a:cubicBezTo>
                  <a:pt x="891" y="197"/>
                  <a:pt x="861" y="93"/>
                  <a:pt x="792" y="18"/>
                </a:cubicBezTo>
                <a:close/>
                <a:moveTo>
                  <a:pt x="693" y="174"/>
                </a:moveTo>
                <a:lnTo>
                  <a:pt x="693" y="174"/>
                </a:lnTo>
                <a:cubicBezTo>
                  <a:pt x="683" y="154"/>
                  <a:pt x="659" y="147"/>
                  <a:pt x="639" y="157"/>
                </a:cubicBezTo>
                <a:cubicBezTo>
                  <a:pt x="620" y="167"/>
                  <a:pt x="612" y="191"/>
                  <a:pt x="622" y="210"/>
                </a:cubicBezTo>
                <a:cubicBezTo>
                  <a:pt x="639" y="244"/>
                  <a:pt x="647" y="277"/>
                  <a:pt x="646" y="308"/>
                </a:cubicBezTo>
                <a:cubicBezTo>
                  <a:pt x="644" y="340"/>
                  <a:pt x="634" y="371"/>
                  <a:pt x="615" y="401"/>
                </a:cubicBezTo>
                <a:cubicBezTo>
                  <a:pt x="604" y="419"/>
                  <a:pt x="610" y="444"/>
                  <a:pt x="628" y="456"/>
                </a:cubicBezTo>
                <a:cubicBezTo>
                  <a:pt x="647" y="467"/>
                  <a:pt x="672" y="462"/>
                  <a:pt x="683" y="443"/>
                </a:cubicBezTo>
                <a:cubicBezTo>
                  <a:pt x="709" y="401"/>
                  <a:pt x="724" y="357"/>
                  <a:pt x="725" y="310"/>
                </a:cubicBezTo>
                <a:cubicBezTo>
                  <a:pt x="727" y="266"/>
                  <a:pt x="717" y="220"/>
                  <a:pt x="693" y="174"/>
                </a:cubicBezTo>
                <a:close/>
                <a:moveTo>
                  <a:pt x="100" y="18"/>
                </a:moveTo>
                <a:lnTo>
                  <a:pt x="100" y="18"/>
                </a:lnTo>
                <a:cubicBezTo>
                  <a:pt x="115" y="1"/>
                  <a:pt x="140" y="0"/>
                  <a:pt x="156" y="15"/>
                </a:cubicBezTo>
                <a:cubicBezTo>
                  <a:pt x="173" y="30"/>
                  <a:pt x="174" y="55"/>
                  <a:pt x="159" y="71"/>
                </a:cubicBezTo>
                <a:cubicBezTo>
                  <a:pt x="104" y="131"/>
                  <a:pt x="80" y="215"/>
                  <a:pt x="81" y="298"/>
                </a:cubicBezTo>
                <a:cubicBezTo>
                  <a:pt x="81" y="388"/>
                  <a:pt x="111" y="475"/>
                  <a:pt x="162" y="528"/>
                </a:cubicBezTo>
                <a:cubicBezTo>
                  <a:pt x="178" y="544"/>
                  <a:pt x="177" y="569"/>
                  <a:pt x="161" y="584"/>
                </a:cubicBezTo>
                <a:cubicBezTo>
                  <a:pt x="145" y="600"/>
                  <a:pt x="120" y="599"/>
                  <a:pt x="105" y="583"/>
                </a:cubicBezTo>
                <a:cubicBezTo>
                  <a:pt x="39" y="515"/>
                  <a:pt x="2" y="408"/>
                  <a:pt x="1" y="299"/>
                </a:cubicBezTo>
                <a:cubicBezTo>
                  <a:pt x="0" y="197"/>
                  <a:pt x="31" y="93"/>
                  <a:pt x="100" y="18"/>
                </a:cubicBezTo>
                <a:close/>
                <a:moveTo>
                  <a:pt x="198" y="174"/>
                </a:moveTo>
                <a:lnTo>
                  <a:pt x="198" y="174"/>
                </a:lnTo>
                <a:cubicBezTo>
                  <a:pt x="175" y="220"/>
                  <a:pt x="164" y="266"/>
                  <a:pt x="166" y="310"/>
                </a:cubicBezTo>
                <a:cubicBezTo>
                  <a:pt x="168" y="357"/>
                  <a:pt x="182" y="401"/>
                  <a:pt x="208" y="443"/>
                </a:cubicBezTo>
                <a:cubicBezTo>
                  <a:pt x="220" y="462"/>
                  <a:pt x="244" y="467"/>
                  <a:pt x="263" y="456"/>
                </a:cubicBezTo>
                <a:cubicBezTo>
                  <a:pt x="282" y="444"/>
                  <a:pt x="288" y="419"/>
                  <a:pt x="276" y="401"/>
                </a:cubicBezTo>
                <a:cubicBezTo>
                  <a:pt x="257" y="371"/>
                  <a:pt x="247" y="340"/>
                  <a:pt x="246" y="308"/>
                </a:cubicBezTo>
                <a:cubicBezTo>
                  <a:pt x="245" y="277"/>
                  <a:pt x="252" y="244"/>
                  <a:pt x="270" y="210"/>
                </a:cubicBezTo>
                <a:cubicBezTo>
                  <a:pt x="280" y="191"/>
                  <a:pt x="272" y="167"/>
                  <a:pt x="252" y="157"/>
                </a:cubicBezTo>
                <a:cubicBezTo>
                  <a:pt x="233" y="147"/>
                  <a:pt x="208" y="154"/>
                  <a:pt x="198" y="17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5" name="Freeform 31"/>
          <p:cNvSpPr>
            <a:spLocks noEditPoints="1"/>
          </p:cNvSpPr>
          <p:nvPr/>
        </p:nvSpPr>
        <p:spPr bwMode="auto">
          <a:xfrm>
            <a:off x="3505829" y="4687122"/>
            <a:ext cx="541424" cy="510010"/>
          </a:xfrm>
          <a:custGeom>
            <a:avLst/>
            <a:gdLst>
              <a:gd name="T0" fmla="*/ 614 w 758"/>
              <a:gd name="T1" fmla="*/ 23 h 713"/>
              <a:gd name="T2" fmla="*/ 629 w 758"/>
              <a:gd name="T3" fmla="*/ 647 h 713"/>
              <a:gd name="T4" fmla="*/ 712 w 758"/>
              <a:gd name="T5" fmla="*/ 576 h 713"/>
              <a:gd name="T6" fmla="*/ 735 w 758"/>
              <a:gd name="T7" fmla="*/ 35 h 713"/>
              <a:gd name="T8" fmla="*/ 758 w 758"/>
              <a:gd name="T9" fmla="*/ 576 h 713"/>
              <a:gd name="T10" fmla="*/ 677 w 758"/>
              <a:gd name="T11" fmla="*/ 713 h 713"/>
              <a:gd name="T12" fmla="*/ 106 w 758"/>
              <a:gd name="T13" fmla="*/ 713 h 713"/>
              <a:gd name="T14" fmla="*/ 0 w 758"/>
              <a:gd name="T15" fmla="*/ 599 h 713"/>
              <a:gd name="T16" fmla="*/ 106 w 758"/>
              <a:gd name="T17" fmla="*/ 559 h 713"/>
              <a:gd name="T18" fmla="*/ 226 w 758"/>
              <a:gd name="T19" fmla="*/ 589 h 713"/>
              <a:gd name="T20" fmla="*/ 106 w 758"/>
              <a:gd name="T21" fmla="*/ 490 h 713"/>
              <a:gd name="T22" fmla="*/ 502 w 758"/>
              <a:gd name="T23" fmla="*/ 520 h 713"/>
              <a:gd name="T24" fmla="*/ 106 w 758"/>
              <a:gd name="T25" fmla="*/ 414 h 713"/>
              <a:gd name="T26" fmla="*/ 502 w 758"/>
              <a:gd name="T27" fmla="*/ 444 h 713"/>
              <a:gd name="T28" fmla="*/ 106 w 758"/>
              <a:gd name="T29" fmla="*/ 341 h 713"/>
              <a:gd name="T30" fmla="*/ 502 w 758"/>
              <a:gd name="T31" fmla="*/ 371 h 713"/>
              <a:gd name="T32" fmla="*/ 199 w 758"/>
              <a:gd name="T33" fmla="*/ 283 h 713"/>
              <a:gd name="T34" fmla="*/ 169 w 758"/>
              <a:gd name="T35" fmla="*/ 119 h 713"/>
              <a:gd name="T36" fmla="*/ 107 w 758"/>
              <a:gd name="T37" fmla="*/ 119 h 713"/>
              <a:gd name="T38" fmla="*/ 137 w 758"/>
              <a:gd name="T39" fmla="*/ 196 h 713"/>
              <a:gd name="T40" fmla="*/ 277 w 758"/>
              <a:gd name="T41" fmla="*/ 283 h 713"/>
              <a:gd name="T42" fmla="*/ 243 w 758"/>
              <a:gd name="T43" fmla="*/ 262 h 713"/>
              <a:gd name="T44" fmla="*/ 273 w 758"/>
              <a:gd name="T45" fmla="*/ 185 h 713"/>
              <a:gd name="T46" fmla="*/ 277 w 758"/>
              <a:gd name="T47" fmla="*/ 140 h 713"/>
              <a:gd name="T48" fmla="*/ 207 w 758"/>
              <a:gd name="T49" fmla="*/ 283 h 713"/>
              <a:gd name="T50" fmla="*/ 425 w 758"/>
              <a:gd name="T51" fmla="*/ 119 h 713"/>
              <a:gd name="T52" fmla="*/ 374 w 758"/>
              <a:gd name="T53" fmla="*/ 119 h 713"/>
              <a:gd name="T54" fmla="*/ 312 w 758"/>
              <a:gd name="T55" fmla="*/ 119 h 713"/>
              <a:gd name="T56" fmla="*/ 337 w 758"/>
              <a:gd name="T57" fmla="*/ 283 h 713"/>
              <a:gd name="T58" fmla="*/ 404 w 758"/>
              <a:gd name="T59" fmla="*/ 283 h 713"/>
              <a:gd name="T60" fmla="*/ 430 w 758"/>
              <a:gd name="T61" fmla="*/ 217 h 713"/>
              <a:gd name="T62" fmla="*/ 511 w 758"/>
              <a:gd name="T63" fmla="*/ 252 h 713"/>
              <a:gd name="T64" fmla="*/ 477 w 758"/>
              <a:gd name="T65" fmla="*/ 181 h 713"/>
              <a:gd name="T66" fmla="*/ 470 w 758"/>
              <a:gd name="T67" fmla="*/ 140 h 713"/>
              <a:gd name="T68" fmla="*/ 508 w 758"/>
              <a:gd name="T69" fmla="*/ 175 h 713"/>
              <a:gd name="T70" fmla="*/ 430 w 758"/>
              <a:gd name="T71" fmla="*/ 150 h 713"/>
              <a:gd name="T72" fmla="*/ 464 w 758"/>
              <a:gd name="T73" fmla="*/ 215 h 713"/>
              <a:gd name="T74" fmla="*/ 469 w 758"/>
              <a:gd name="T75" fmla="*/ 261 h 713"/>
              <a:gd name="T76" fmla="*/ 430 w 758"/>
              <a:gd name="T77" fmla="*/ 217 h 713"/>
              <a:gd name="T78" fmla="*/ 643 w 758"/>
              <a:gd name="T79" fmla="*/ 601 h 713"/>
              <a:gd name="T80" fmla="*/ 689 w 758"/>
              <a:gd name="T81" fmla="*/ 36 h 713"/>
              <a:gd name="T82" fmla="*/ 567 w 758"/>
              <a:gd name="T83" fmla="*/ 46 h 713"/>
              <a:gd name="T84" fmla="*/ 46 w 758"/>
              <a:gd name="T85" fmla="*/ 599 h 713"/>
              <a:gd name="T86" fmla="*/ 108 w 758"/>
              <a:gd name="T87" fmla="*/ 667 h 713"/>
              <a:gd name="T88" fmla="*/ 568 w 758"/>
              <a:gd name="T89" fmla="*/ 5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8" h="713">
                <a:moveTo>
                  <a:pt x="23" y="0"/>
                </a:moveTo>
                <a:lnTo>
                  <a:pt x="591" y="0"/>
                </a:lnTo>
                <a:cubicBezTo>
                  <a:pt x="603" y="0"/>
                  <a:pt x="614" y="10"/>
                  <a:pt x="614" y="23"/>
                </a:cubicBezTo>
                <a:lnTo>
                  <a:pt x="614" y="593"/>
                </a:lnTo>
                <a:cubicBezTo>
                  <a:pt x="614" y="594"/>
                  <a:pt x="614" y="595"/>
                  <a:pt x="614" y="595"/>
                </a:cubicBezTo>
                <a:cubicBezTo>
                  <a:pt x="614" y="619"/>
                  <a:pt x="619" y="636"/>
                  <a:pt x="629" y="647"/>
                </a:cubicBezTo>
                <a:cubicBezTo>
                  <a:pt x="639" y="658"/>
                  <a:pt x="655" y="664"/>
                  <a:pt x="676" y="667"/>
                </a:cubicBezTo>
                <a:cubicBezTo>
                  <a:pt x="685" y="665"/>
                  <a:pt x="693" y="660"/>
                  <a:pt x="699" y="650"/>
                </a:cubicBezTo>
                <a:cubicBezTo>
                  <a:pt x="707" y="636"/>
                  <a:pt x="712" y="613"/>
                  <a:pt x="712" y="576"/>
                </a:cubicBezTo>
                <a:cubicBezTo>
                  <a:pt x="712" y="575"/>
                  <a:pt x="712" y="575"/>
                  <a:pt x="712" y="574"/>
                </a:cubicBezTo>
                <a:lnTo>
                  <a:pt x="712" y="59"/>
                </a:lnTo>
                <a:cubicBezTo>
                  <a:pt x="712" y="46"/>
                  <a:pt x="722" y="35"/>
                  <a:pt x="735" y="35"/>
                </a:cubicBezTo>
                <a:cubicBezTo>
                  <a:pt x="748" y="35"/>
                  <a:pt x="758" y="46"/>
                  <a:pt x="758" y="59"/>
                </a:cubicBezTo>
                <a:lnTo>
                  <a:pt x="758" y="574"/>
                </a:lnTo>
                <a:cubicBezTo>
                  <a:pt x="758" y="575"/>
                  <a:pt x="758" y="575"/>
                  <a:pt x="758" y="576"/>
                </a:cubicBezTo>
                <a:cubicBezTo>
                  <a:pt x="758" y="621"/>
                  <a:pt x="751" y="652"/>
                  <a:pt x="739" y="673"/>
                </a:cubicBezTo>
                <a:cubicBezTo>
                  <a:pt x="724" y="698"/>
                  <a:pt x="703" y="710"/>
                  <a:pt x="680" y="713"/>
                </a:cubicBezTo>
                <a:cubicBezTo>
                  <a:pt x="679" y="713"/>
                  <a:pt x="678" y="713"/>
                  <a:pt x="677" y="713"/>
                </a:cubicBezTo>
                <a:lnTo>
                  <a:pt x="677" y="713"/>
                </a:lnTo>
                <a:lnTo>
                  <a:pt x="109" y="713"/>
                </a:lnTo>
                <a:cubicBezTo>
                  <a:pt x="108" y="713"/>
                  <a:pt x="107" y="713"/>
                  <a:pt x="106" y="713"/>
                </a:cubicBezTo>
                <a:cubicBezTo>
                  <a:pt x="76" y="712"/>
                  <a:pt x="50" y="703"/>
                  <a:pt x="31" y="685"/>
                </a:cubicBezTo>
                <a:cubicBezTo>
                  <a:pt x="11" y="666"/>
                  <a:pt x="0" y="639"/>
                  <a:pt x="0" y="599"/>
                </a:cubicBezTo>
                <a:lnTo>
                  <a:pt x="0" y="599"/>
                </a:lnTo>
                <a:lnTo>
                  <a:pt x="0" y="23"/>
                </a:lnTo>
                <a:cubicBezTo>
                  <a:pt x="0" y="10"/>
                  <a:pt x="10" y="0"/>
                  <a:pt x="23" y="0"/>
                </a:cubicBezTo>
                <a:close/>
                <a:moveTo>
                  <a:pt x="106" y="559"/>
                </a:moveTo>
                <a:lnTo>
                  <a:pt x="106" y="559"/>
                </a:lnTo>
                <a:lnTo>
                  <a:pt x="106" y="589"/>
                </a:lnTo>
                <a:lnTo>
                  <a:pt x="226" y="589"/>
                </a:lnTo>
                <a:lnTo>
                  <a:pt x="226" y="559"/>
                </a:lnTo>
                <a:lnTo>
                  <a:pt x="106" y="559"/>
                </a:lnTo>
                <a:close/>
                <a:moveTo>
                  <a:pt x="106" y="490"/>
                </a:moveTo>
                <a:lnTo>
                  <a:pt x="106" y="490"/>
                </a:lnTo>
                <a:lnTo>
                  <a:pt x="106" y="520"/>
                </a:lnTo>
                <a:lnTo>
                  <a:pt x="502" y="520"/>
                </a:lnTo>
                <a:lnTo>
                  <a:pt x="502" y="490"/>
                </a:lnTo>
                <a:lnTo>
                  <a:pt x="106" y="490"/>
                </a:lnTo>
                <a:close/>
                <a:moveTo>
                  <a:pt x="106" y="414"/>
                </a:moveTo>
                <a:lnTo>
                  <a:pt x="106" y="414"/>
                </a:lnTo>
                <a:lnTo>
                  <a:pt x="106" y="444"/>
                </a:lnTo>
                <a:lnTo>
                  <a:pt x="502" y="444"/>
                </a:lnTo>
                <a:lnTo>
                  <a:pt x="502" y="414"/>
                </a:lnTo>
                <a:lnTo>
                  <a:pt x="106" y="414"/>
                </a:lnTo>
                <a:close/>
                <a:moveTo>
                  <a:pt x="106" y="341"/>
                </a:moveTo>
                <a:lnTo>
                  <a:pt x="106" y="341"/>
                </a:lnTo>
                <a:lnTo>
                  <a:pt x="106" y="371"/>
                </a:lnTo>
                <a:lnTo>
                  <a:pt x="502" y="371"/>
                </a:lnTo>
                <a:lnTo>
                  <a:pt x="502" y="341"/>
                </a:lnTo>
                <a:lnTo>
                  <a:pt x="106" y="341"/>
                </a:lnTo>
                <a:close/>
                <a:moveTo>
                  <a:pt x="199" y="283"/>
                </a:moveTo>
                <a:lnTo>
                  <a:pt x="199" y="283"/>
                </a:lnTo>
                <a:lnTo>
                  <a:pt x="199" y="119"/>
                </a:lnTo>
                <a:lnTo>
                  <a:pt x="169" y="119"/>
                </a:lnTo>
                <a:lnTo>
                  <a:pt x="169" y="194"/>
                </a:lnTo>
                <a:lnTo>
                  <a:pt x="148" y="119"/>
                </a:lnTo>
                <a:lnTo>
                  <a:pt x="107" y="119"/>
                </a:lnTo>
                <a:lnTo>
                  <a:pt x="107" y="283"/>
                </a:lnTo>
                <a:lnTo>
                  <a:pt x="137" y="283"/>
                </a:lnTo>
                <a:lnTo>
                  <a:pt x="137" y="196"/>
                </a:lnTo>
                <a:lnTo>
                  <a:pt x="162" y="283"/>
                </a:lnTo>
                <a:lnTo>
                  <a:pt x="199" y="283"/>
                </a:lnTo>
                <a:close/>
                <a:moveTo>
                  <a:pt x="277" y="283"/>
                </a:moveTo>
                <a:lnTo>
                  <a:pt x="277" y="283"/>
                </a:lnTo>
                <a:lnTo>
                  <a:pt x="277" y="262"/>
                </a:lnTo>
                <a:lnTo>
                  <a:pt x="243" y="262"/>
                </a:lnTo>
                <a:lnTo>
                  <a:pt x="243" y="204"/>
                </a:lnTo>
                <a:lnTo>
                  <a:pt x="273" y="204"/>
                </a:lnTo>
                <a:lnTo>
                  <a:pt x="273" y="185"/>
                </a:lnTo>
                <a:lnTo>
                  <a:pt x="243" y="185"/>
                </a:lnTo>
                <a:lnTo>
                  <a:pt x="243" y="140"/>
                </a:lnTo>
                <a:lnTo>
                  <a:pt x="277" y="140"/>
                </a:lnTo>
                <a:lnTo>
                  <a:pt x="277" y="119"/>
                </a:lnTo>
                <a:lnTo>
                  <a:pt x="207" y="119"/>
                </a:lnTo>
                <a:lnTo>
                  <a:pt x="207" y="283"/>
                </a:lnTo>
                <a:lnTo>
                  <a:pt x="277" y="283"/>
                </a:lnTo>
                <a:close/>
                <a:moveTo>
                  <a:pt x="425" y="119"/>
                </a:moveTo>
                <a:lnTo>
                  <a:pt x="425" y="119"/>
                </a:lnTo>
                <a:lnTo>
                  <a:pt x="396" y="119"/>
                </a:lnTo>
                <a:lnTo>
                  <a:pt x="384" y="195"/>
                </a:lnTo>
                <a:lnTo>
                  <a:pt x="374" y="119"/>
                </a:lnTo>
                <a:lnTo>
                  <a:pt x="334" y="119"/>
                </a:lnTo>
                <a:lnTo>
                  <a:pt x="321" y="195"/>
                </a:lnTo>
                <a:lnTo>
                  <a:pt x="312" y="119"/>
                </a:lnTo>
                <a:lnTo>
                  <a:pt x="280" y="119"/>
                </a:lnTo>
                <a:lnTo>
                  <a:pt x="300" y="283"/>
                </a:lnTo>
                <a:lnTo>
                  <a:pt x="337" y="283"/>
                </a:lnTo>
                <a:lnTo>
                  <a:pt x="349" y="193"/>
                </a:lnTo>
                <a:lnTo>
                  <a:pt x="362" y="283"/>
                </a:lnTo>
                <a:lnTo>
                  <a:pt x="404" y="283"/>
                </a:lnTo>
                <a:lnTo>
                  <a:pt x="425" y="119"/>
                </a:lnTo>
                <a:close/>
                <a:moveTo>
                  <a:pt x="430" y="217"/>
                </a:moveTo>
                <a:lnTo>
                  <a:pt x="430" y="217"/>
                </a:lnTo>
                <a:lnTo>
                  <a:pt x="430" y="255"/>
                </a:lnTo>
                <a:cubicBezTo>
                  <a:pt x="430" y="274"/>
                  <a:pt x="443" y="284"/>
                  <a:pt x="470" y="284"/>
                </a:cubicBezTo>
                <a:cubicBezTo>
                  <a:pt x="498" y="284"/>
                  <a:pt x="511" y="274"/>
                  <a:pt x="511" y="252"/>
                </a:cubicBezTo>
                <a:lnTo>
                  <a:pt x="511" y="231"/>
                </a:lnTo>
                <a:cubicBezTo>
                  <a:pt x="511" y="224"/>
                  <a:pt x="509" y="217"/>
                  <a:pt x="505" y="211"/>
                </a:cubicBezTo>
                <a:cubicBezTo>
                  <a:pt x="501" y="206"/>
                  <a:pt x="492" y="196"/>
                  <a:pt x="477" y="181"/>
                </a:cubicBezTo>
                <a:cubicBezTo>
                  <a:pt x="469" y="173"/>
                  <a:pt x="465" y="166"/>
                  <a:pt x="465" y="160"/>
                </a:cubicBezTo>
                <a:lnTo>
                  <a:pt x="464" y="150"/>
                </a:lnTo>
                <a:cubicBezTo>
                  <a:pt x="464" y="143"/>
                  <a:pt x="466" y="140"/>
                  <a:pt x="470" y="140"/>
                </a:cubicBezTo>
                <a:cubicBezTo>
                  <a:pt x="474" y="140"/>
                  <a:pt x="476" y="142"/>
                  <a:pt x="476" y="145"/>
                </a:cubicBezTo>
                <a:lnTo>
                  <a:pt x="476" y="175"/>
                </a:lnTo>
                <a:lnTo>
                  <a:pt x="508" y="175"/>
                </a:lnTo>
                <a:lnTo>
                  <a:pt x="508" y="147"/>
                </a:lnTo>
                <a:cubicBezTo>
                  <a:pt x="508" y="128"/>
                  <a:pt x="496" y="118"/>
                  <a:pt x="471" y="118"/>
                </a:cubicBezTo>
                <a:cubicBezTo>
                  <a:pt x="444" y="118"/>
                  <a:pt x="430" y="128"/>
                  <a:pt x="430" y="150"/>
                </a:cubicBezTo>
                <a:lnTo>
                  <a:pt x="430" y="168"/>
                </a:lnTo>
                <a:cubicBezTo>
                  <a:pt x="430" y="174"/>
                  <a:pt x="432" y="180"/>
                  <a:pt x="435" y="185"/>
                </a:cubicBezTo>
                <a:cubicBezTo>
                  <a:pt x="439" y="190"/>
                  <a:pt x="449" y="200"/>
                  <a:pt x="464" y="215"/>
                </a:cubicBezTo>
                <a:cubicBezTo>
                  <a:pt x="472" y="223"/>
                  <a:pt x="476" y="230"/>
                  <a:pt x="476" y="236"/>
                </a:cubicBezTo>
                <a:lnTo>
                  <a:pt x="476" y="255"/>
                </a:lnTo>
                <a:cubicBezTo>
                  <a:pt x="476" y="259"/>
                  <a:pt x="474" y="261"/>
                  <a:pt x="469" y="261"/>
                </a:cubicBezTo>
                <a:cubicBezTo>
                  <a:pt x="465" y="261"/>
                  <a:pt x="462" y="259"/>
                  <a:pt x="462" y="255"/>
                </a:cubicBezTo>
                <a:lnTo>
                  <a:pt x="462" y="217"/>
                </a:lnTo>
                <a:lnTo>
                  <a:pt x="430" y="217"/>
                </a:lnTo>
                <a:close/>
                <a:moveTo>
                  <a:pt x="643" y="36"/>
                </a:moveTo>
                <a:lnTo>
                  <a:pt x="643" y="36"/>
                </a:lnTo>
                <a:lnTo>
                  <a:pt x="643" y="601"/>
                </a:lnTo>
                <a:cubicBezTo>
                  <a:pt x="643" y="614"/>
                  <a:pt x="653" y="625"/>
                  <a:pt x="666" y="625"/>
                </a:cubicBezTo>
                <a:cubicBezTo>
                  <a:pt x="679" y="625"/>
                  <a:pt x="689" y="614"/>
                  <a:pt x="689" y="601"/>
                </a:cubicBezTo>
                <a:lnTo>
                  <a:pt x="689" y="36"/>
                </a:lnTo>
                <a:cubicBezTo>
                  <a:pt x="689" y="24"/>
                  <a:pt x="679" y="13"/>
                  <a:pt x="666" y="13"/>
                </a:cubicBezTo>
                <a:cubicBezTo>
                  <a:pt x="653" y="13"/>
                  <a:pt x="643" y="24"/>
                  <a:pt x="643" y="36"/>
                </a:cubicBezTo>
                <a:close/>
                <a:moveTo>
                  <a:pt x="567" y="46"/>
                </a:moveTo>
                <a:lnTo>
                  <a:pt x="567" y="46"/>
                </a:lnTo>
                <a:lnTo>
                  <a:pt x="46" y="46"/>
                </a:lnTo>
                <a:lnTo>
                  <a:pt x="46" y="599"/>
                </a:lnTo>
                <a:lnTo>
                  <a:pt x="46" y="599"/>
                </a:lnTo>
                <a:cubicBezTo>
                  <a:pt x="46" y="625"/>
                  <a:pt x="52" y="642"/>
                  <a:pt x="63" y="652"/>
                </a:cubicBezTo>
                <a:cubicBezTo>
                  <a:pt x="73" y="661"/>
                  <a:pt x="89" y="666"/>
                  <a:pt x="108" y="667"/>
                </a:cubicBezTo>
                <a:lnTo>
                  <a:pt x="109" y="667"/>
                </a:lnTo>
                <a:lnTo>
                  <a:pt x="586" y="667"/>
                </a:lnTo>
                <a:cubicBezTo>
                  <a:pt x="574" y="648"/>
                  <a:pt x="567" y="624"/>
                  <a:pt x="568" y="595"/>
                </a:cubicBezTo>
                <a:cubicBezTo>
                  <a:pt x="567" y="594"/>
                  <a:pt x="567" y="594"/>
                  <a:pt x="567" y="593"/>
                </a:cubicBezTo>
                <a:lnTo>
                  <a:pt x="567" y="4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6" name="Freeform 32"/>
          <p:cNvSpPr>
            <a:spLocks noEditPoints="1"/>
          </p:cNvSpPr>
          <p:nvPr/>
        </p:nvSpPr>
        <p:spPr bwMode="auto">
          <a:xfrm>
            <a:off x="4579436" y="4522663"/>
            <a:ext cx="626426" cy="680013"/>
          </a:xfrm>
          <a:custGeom>
            <a:avLst/>
            <a:gdLst>
              <a:gd name="T0" fmla="*/ 851 w 880"/>
              <a:gd name="T1" fmla="*/ 320 h 952"/>
              <a:gd name="T2" fmla="*/ 851 w 880"/>
              <a:gd name="T3" fmla="*/ 823 h 952"/>
              <a:gd name="T4" fmla="*/ 29 w 880"/>
              <a:gd name="T5" fmla="*/ 823 h 952"/>
              <a:gd name="T6" fmla="*/ 29 w 880"/>
              <a:gd name="T7" fmla="*/ 320 h 952"/>
              <a:gd name="T8" fmla="*/ 776 w 880"/>
              <a:gd name="T9" fmla="*/ 341 h 952"/>
              <a:gd name="T10" fmla="*/ 55 w 880"/>
              <a:gd name="T11" fmla="*/ 398 h 952"/>
              <a:gd name="T12" fmla="*/ 104 w 880"/>
              <a:gd name="T13" fmla="*/ 802 h 952"/>
              <a:gd name="T14" fmla="*/ 825 w 880"/>
              <a:gd name="T15" fmla="*/ 745 h 952"/>
              <a:gd name="T16" fmla="*/ 776 w 880"/>
              <a:gd name="T17" fmla="*/ 341 h 952"/>
              <a:gd name="T18" fmla="*/ 244 w 880"/>
              <a:gd name="T19" fmla="*/ 219 h 952"/>
              <a:gd name="T20" fmla="*/ 258 w 880"/>
              <a:gd name="T21" fmla="*/ 229 h 952"/>
              <a:gd name="T22" fmla="*/ 401 w 880"/>
              <a:gd name="T23" fmla="*/ 0 h 952"/>
              <a:gd name="T24" fmla="*/ 318 w 880"/>
              <a:gd name="T25" fmla="*/ 243 h 952"/>
              <a:gd name="T26" fmla="*/ 226 w 880"/>
              <a:gd name="T27" fmla="*/ 278 h 952"/>
              <a:gd name="T28" fmla="*/ 177 w 880"/>
              <a:gd name="T29" fmla="*/ 118 h 952"/>
              <a:gd name="T30" fmla="*/ 667 w 880"/>
              <a:gd name="T31" fmla="*/ 931 h 952"/>
              <a:gd name="T32" fmla="*/ 242 w 880"/>
              <a:gd name="T33" fmla="*/ 931 h 952"/>
              <a:gd name="T34" fmla="*/ 343 w 880"/>
              <a:gd name="T35" fmla="*/ 436 h 952"/>
              <a:gd name="T36" fmla="*/ 278 w 880"/>
              <a:gd name="T37" fmla="*/ 591 h 952"/>
              <a:gd name="T38" fmla="*/ 214 w 880"/>
              <a:gd name="T39" fmla="*/ 436 h 952"/>
              <a:gd name="T40" fmla="*/ 275 w 880"/>
              <a:gd name="T41" fmla="*/ 633 h 952"/>
              <a:gd name="T42" fmla="*/ 299 w 880"/>
              <a:gd name="T43" fmla="*/ 727 h 952"/>
              <a:gd name="T44" fmla="*/ 277 w 880"/>
              <a:gd name="T45" fmla="*/ 620 h 952"/>
              <a:gd name="T46" fmla="*/ 316 w 880"/>
              <a:gd name="T47" fmla="*/ 598 h 952"/>
              <a:gd name="T48" fmla="*/ 314 w 880"/>
              <a:gd name="T49" fmla="*/ 729 h 952"/>
              <a:gd name="T50" fmla="*/ 240 w 880"/>
              <a:gd name="T51" fmla="*/ 729 h 952"/>
              <a:gd name="T52" fmla="*/ 238 w 880"/>
              <a:gd name="T53" fmla="*/ 598 h 952"/>
              <a:gd name="T54" fmla="*/ 290 w 880"/>
              <a:gd name="T55" fmla="*/ 466 h 952"/>
              <a:gd name="T56" fmla="*/ 200 w 880"/>
              <a:gd name="T57" fmla="*/ 486 h 952"/>
              <a:gd name="T58" fmla="*/ 278 w 880"/>
              <a:gd name="T59" fmla="*/ 579 h 952"/>
              <a:gd name="T60" fmla="*/ 356 w 880"/>
              <a:gd name="T61" fmla="*/ 484 h 952"/>
              <a:gd name="T62" fmla="*/ 514 w 880"/>
              <a:gd name="T63" fmla="*/ 602 h 952"/>
              <a:gd name="T64" fmla="*/ 463 w 880"/>
              <a:gd name="T65" fmla="*/ 602 h 952"/>
              <a:gd name="T66" fmla="*/ 472 w 880"/>
              <a:gd name="T67" fmla="*/ 467 h 952"/>
              <a:gd name="T68" fmla="*/ 514 w 880"/>
              <a:gd name="T69" fmla="*/ 467 h 952"/>
              <a:gd name="T70" fmla="*/ 578 w 880"/>
              <a:gd name="T71" fmla="*/ 602 h 952"/>
              <a:gd name="T72" fmla="*/ 577 w 880"/>
              <a:gd name="T73" fmla="*/ 467 h 952"/>
              <a:gd name="T74" fmla="*/ 550 w 880"/>
              <a:gd name="T75" fmla="*/ 521 h 952"/>
              <a:gd name="T76" fmla="*/ 550 w 880"/>
              <a:gd name="T77" fmla="*/ 537 h 952"/>
              <a:gd name="T78" fmla="*/ 578 w 880"/>
              <a:gd name="T79" fmla="*/ 602 h 952"/>
              <a:gd name="T80" fmla="*/ 682 w 880"/>
              <a:gd name="T81" fmla="*/ 602 h 952"/>
              <a:gd name="T82" fmla="*/ 627 w 880"/>
              <a:gd name="T83" fmla="*/ 602 h 952"/>
              <a:gd name="T84" fmla="*/ 607 w 880"/>
              <a:gd name="T85" fmla="*/ 467 h 952"/>
              <a:gd name="T86" fmla="*/ 657 w 880"/>
              <a:gd name="T87" fmla="*/ 467 h 952"/>
              <a:gd name="T88" fmla="*/ 699 w 880"/>
              <a:gd name="T89" fmla="*/ 467 h 952"/>
              <a:gd name="T90" fmla="*/ 730 w 880"/>
              <a:gd name="T91" fmla="*/ 548 h 952"/>
              <a:gd name="T92" fmla="*/ 741 w 880"/>
              <a:gd name="T93" fmla="*/ 579 h 952"/>
              <a:gd name="T94" fmla="*/ 708 w 880"/>
              <a:gd name="T95" fmla="*/ 521 h 952"/>
              <a:gd name="T96" fmla="*/ 737 w 880"/>
              <a:gd name="T97" fmla="*/ 466 h 952"/>
              <a:gd name="T98" fmla="*/ 741 w 880"/>
              <a:gd name="T99" fmla="*/ 513 h 952"/>
              <a:gd name="T100" fmla="*/ 731 w 880"/>
              <a:gd name="T101" fmla="*/ 492 h 952"/>
              <a:gd name="T102" fmla="*/ 765 w 880"/>
              <a:gd name="T103" fmla="*/ 543 h 952"/>
              <a:gd name="T104" fmla="*/ 736 w 880"/>
              <a:gd name="T105" fmla="*/ 60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0" h="952">
                <a:moveTo>
                  <a:pt x="104" y="286"/>
                </a:moveTo>
                <a:lnTo>
                  <a:pt x="776" y="286"/>
                </a:lnTo>
                <a:cubicBezTo>
                  <a:pt x="805" y="286"/>
                  <a:pt x="832" y="299"/>
                  <a:pt x="851" y="320"/>
                </a:cubicBezTo>
                <a:cubicBezTo>
                  <a:pt x="869" y="340"/>
                  <a:pt x="880" y="368"/>
                  <a:pt x="880" y="398"/>
                </a:cubicBezTo>
                <a:lnTo>
                  <a:pt x="880" y="745"/>
                </a:lnTo>
                <a:cubicBezTo>
                  <a:pt x="880" y="775"/>
                  <a:pt x="869" y="803"/>
                  <a:pt x="851" y="823"/>
                </a:cubicBezTo>
                <a:cubicBezTo>
                  <a:pt x="832" y="844"/>
                  <a:pt x="805" y="857"/>
                  <a:pt x="776" y="857"/>
                </a:cubicBezTo>
                <a:lnTo>
                  <a:pt x="104" y="857"/>
                </a:lnTo>
                <a:cubicBezTo>
                  <a:pt x="74" y="857"/>
                  <a:pt x="48" y="844"/>
                  <a:pt x="29" y="823"/>
                </a:cubicBezTo>
                <a:cubicBezTo>
                  <a:pt x="11" y="803"/>
                  <a:pt x="0" y="775"/>
                  <a:pt x="0" y="745"/>
                </a:cubicBezTo>
                <a:lnTo>
                  <a:pt x="0" y="398"/>
                </a:lnTo>
                <a:cubicBezTo>
                  <a:pt x="0" y="368"/>
                  <a:pt x="11" y="340"/>
                  <a:pt x="29" y="320"/>
                </a:cubicBezTo>
                <a:cubicBezTo>
                  <a:pt x="48" y="299"/>
                  <a:pt x="74" y="286"/>
                  <a:pt x="104" y="286"/>
                </a:cubicBezTo>
                <a:close/>
                <a:moveTo>
                  <a:pt x="776" y="341"/>
                </a:moveTo>
                <a:lnTo>
                  <a:pt x="776" y="341"/>
                </a:lnTo>
                <a:lnTo>
                  <a:pt x="104" y="341"/>
                </a:lnTo>
                <a:cubicBezTo>
                  <a:pt x="91" y="341"/>
                  <a:pt x="79" y="347"/>
                  <a:pt x="70" y="357"/>
                </a:cubicBezTo>
                <a:cubicBezTo>
                  <a:pt x="61" y="367"/>
                  <a:pt x="55" y="382"/>
                  <a:pt x="55" y="398"/>
                </a:cubicBezTo>
                <a:lnTo>
                  <a:pt x="55" y="745"/>
                </a:lnTo>
                <a:cubicBezTo>
                  <a:pt x="55" y="761"/>
                  <a:pt x="61" y="776"/>
                  <a:pt x="70" y="786"/>
                </a:cubicBezTo>
                <a:cubicBezTo>
                  <a:pt x="79" y="796"/>
                  <a:pt x="91" y="802"/>
                  <a:pt x="104" y="802"/>
                </a:cubicBezTo>
                <a:lnTo>
                  <a:pt x="776" y="802"/>
                </a:lnTo>
                <a:cubicBezTo>
                  <a:pt x="789" y="802"/>
                  <a:pt x="801" y="796"/>
                  <a:pt x="809" y="786"/>
                </a:cubicBezTo>
                <a:cubicBezTo>
                  <a:pt x="819" y="776"/>
                  <a:pt x="825" y="761"/>
                  <a:pt x="825" y="745"/>
                </a:cubicBezTo>
                <a:lnTo>
                  <a:pt x="825" y="398"/>
                </a:lnTo>
                <a:cubicBezTo>
                  <a:pt x="825" y="382"/>
                  <a:pt x="819" y="367"/>
                  <a:pt x="809" y="357"/>
                </a:cubicBezTo>
                <a:cubicBezTo>
                  <a:pt x="801" y="347"/>
                  <a:pt x="789" y="341"/>
                  <a:pt x="776" y="341"/>
                </a:cubicBezTo>
                <a:close/>
                <a:moveTo>
                  <a:pt x="177" y="118"/>
                </a:moveTo>
                <a:lnTo>
                  <a:pt x="244" y="219"/>
                </a:lnTo>
                <a:lnTo>
                  <a:pt x="244" y="219"/>
                </a:lnTo>
                <a:cubicBezTo>
                  <a:pt x="247" y="224"/>
                  <a:pt x="251" y="228"/>
                  <a:pt x="254" y="230"/>
                </a:cubicBezTo>
                <a:cubicBezTo>
                  <a:pt x="255" y="230"/>
                  <a:pt x="255" y="231"/>
                  <a:pt x="255" y="230"/>
                </a:cubicBezTo>
                <a:cubicBezTo>
                  <a:pt x="256" y="230"/>
                  <a:pt x="257" y="230"/>
                  <a:pt x="258" y="229"/>
                </a:cubicBezTo>
                <a:cubicBezTo>
                  <a:pt x="262" y="227"/>
                  <a:pt x="266" y="222"/>
                  <a:pt x="270" y="215"/>
                </a:cubicBezTo>
                <a:lnTo>
                  <a:pt x="271" y="215"/>
                </a:lnTo>
                <a:lnTo>
                  <a:pt x="401" y="0"/>
                </a:lnTo>
                <a:lnTo>
                  <a:pt x="448" y="29"/>
                </a:lnTo>
                <a:lnTo>
                  <a:pt x="318" y="243"/>
                </a:lnTo>
                <a:lnTo>
                  <a:pt x="318" y="243"/>
                </a:lnTo>
                <a:cubicBezTo>
                  <a:pt x="310" y="257"/>
                  <a:pt x="299" y="269"/>
                  <a:pt x="288" y="276"/>
                </a:cubicBezTo>
                <a:cubicBezTo>
                  <a:pt x="279" y="282"/>
                  <a:pt x="268" y="285"/>
                  <a:pt x="258" y="286"/>
                </a:cubicBezTo>
                <a:cubicBezTo>
                  <a:pt x="247" y="286"/>
                  <a:pt x="236" y="284"/>
                  <a:pt x="226" y="278"/>
                </a:cubicBezTo>
                <a:cubicBezTo>
                  <a:pt x="216" y="272"/>
                  <a:pt x="206" y="262"/>
                  <a:pt x="197" y="249"/>
                </a:cubicBezTo>
                <a:lnTo>
                  <a:pt x="131" y="148"/>
                </a:lnTo>
                <a:lnTo>
                  <a:pt x="177" y="118"/>
                </a:lnTo>
                <a:close/>
                <a:moveTo>
                  <a:pt x="296" y="877"/>
                </a:moveTo>
                <a:lnTo>
                  <a:pt x="613" y="877"/>
                </a:lnTo>
                <a:cubicBezTo>
                  <a:pt x="643" y="877"/>
                  <a:pt x="667" y="901"/>
                  <a:pt x="667" y="931"/>
                </a:cubicBezTo>
                <a:lnTo>
                  <a:pt x="667" y="952"/>
                </a:lnTo>
                <a:lnTo>
                  <a:pt x="242" y="952"/>
                </a:lnTo>
                <a:lnTo>
                  <a:pt x="242" y="931"/>
                </a:lnTo>
                <a:cubicBezTo>
                  <a:pt x="242" y="901"/>
                  <a:pt x="266" y="877"/>
                  <a:pt x="296" y="877"/>
                </a:cubicBezTo>
                <a:close/>
                <a:moveTo>
                  <a:pt x="278" y="409"/>
                </a:moveTo>
                <a:cubicBezTo>
                  <a:pt x="304" y="409"/>
                  <a:pt x="326" y="419"/>
                  <a:pt x="343" y="436"/>
                </a:cubicBezTo>
                <a:cubicBezTo>
                  <a:pt x="359" y="452"/>
                  <a:pt x="370" y="475"/>
                  <a:pt x="370" y="500"/>
                </a:cubicBezTo>
                <a:cubicBezTo>
                  <a:pt x="370" y="525"/>
                  <a:pt x="359" y="548"/>
                  <a:pt x="343" y="565"/>
                </a:cubicBezTo>
                <a:cubicBezTo>
                  <a:pt x="326" y="581"/>
                  <a:pt x="304" y="591"/>
                  <a:pt x="278" y="591"/>
                </a:cubicBezTo>
                <a:cubicBezTo>
                  <a:pt x="253" y="591"/>
                  <a:pt x="230" y="581"/>
                  <a:pt x="214" y="565"/>
                </a:cubicBezTo>
                <a:cubicBezTo>
                  <a:pt x="197" y="548"/>
                  <a:pt x="187" y="525"/>
                  <a:pt x="187" y="500"/>
                </a:cubicBezTo>
                <a:cubicBezTo>
                  <a:pt x="187" y="475"/>
                  <a:pt x="197" y="452"/>
                  <a:pt x="214" y="436"/>
                </a:cubicBezTo>
                <a:cubicBezTo>
                  <a:pt x="230" y="419"/>
                  <a:pt x="253" y="409"/>
                  <a:pt x="278" y="409"/>
                </a:cubicBezTo>
                <a:close/>
                <a:moveTo>
                  <a:pt x="275" y="633"/>
                </a:moveTo>
                <a:lnTo>
                  <a:pt x="275" y="633"/>
                </a:lnTo>
                <a:lnTo>
                  <a:pt x="255" y="727"/>
                </a:lnTo>
                <a:lnTo>
                  <a:pt x="277" y="746"/>
                </a:lnTo>
                <a:lnTo>
                  <a:pt x="299" y="727"/>
                </a:lnTo>
                <a:lnTo>
                  <a:pt x="280" y="633"/>
                </a:lnTo>
                <a:lnTo>
                  <a:pt x="288" y="627"/>
                </a:lnTo>
                <a:lnTo>
                  <a:pt x="277" y="620"/>
                </a:lnTo>
                <a:lnTo>
                  <a:pt x="266" y="627"/>
                </a:lnTo>
                <a:lnTo>
                  <a:pt x="275" y="633"/>
                </a:lnTo>
                <a:close/>
                <a:moveTo>
                  <a:pt x="316" y="598"/>
                </a:moveTo>
                <a:lnTo>
                  <a:pt x="316" y="598"/>
                </a:lnTo>
                <a:cubicBezTo>
                  <a:pt x="368" y="616"/>
                  <a:pt x="406" y="667"/>
                  <a:pt x="408" y="729"/>
                </a:cubicBezTo>
                <a:lnTo>
                  <a:pt x="314" y="729"/>
                </a:lnTo>
                <a:lnTo>
                  <a:pt x="293" y="624"/>
                </a:lnTo>
                <a:lnTo>
                  <a:pt x="316" y="598"/>
                </a:lnTo>
                <a:close/>
                <a:moveTo>
                  <a:pt x="240" y="729"/>
                </a:moveTo>
                <a:lnTo>
                  <a:pt x="240" y="729"/>
                </a:lnTo>
                <a:lnTo>
                  <a:pt x="147" y="729"/>
                </a:lnTo>
                <a:cubicBezTo>
                  <a:pt x="149" y="667"/>
                  <a:pt x="187" y="616"/>
                  <a:pt x="238" y="598"/>
                </a:cubicBezTo>
                <a:lnTo>
                  <a:pt x="261" y="624"/>
                </a:lnTo>
                <a:lnTo>
                  <a:pt x="240" y="729"/>
                </a:lnTo>
                <a:close/>
                <a:moveTo>
                  <a:pt x="290" y="466"/>
                </a:moveTo>
                <a:lnTo>
                  <a:pt x="290" y="466"/>
                </a:lnTo>
                <a:cubicBezTo>
                  <a:pt x="288" y="467"/>
                  <a:pt x="286" y="468"/>
                  <a:pt x="285" y="469"/>
                </a:cubicBezTo>
                <a:cubicBezTo>
                  <a:pt x="255" y="483"/>
                  <a:pt x="217" y="486"/>
                  <a:pt x="200" y="486"/>
                </a:cubicBezTo>
                <a:cubicBezTo>
                  <a:pt x="199" y="490"/>
                  <a:pt x="199" y="495"/>
                  <a:pt x="199" y="500"/>
                </a:cubicBezTo>
                <a:cubicBezTo>
                  <a:pt x="199" y="522"/>
                  <a:pt x="208" y="541"/>
                  <a:pt x="222" y="556"/>
                </a:cubicBezTo>
                <a:cubicBezTo>
                  <a:pt x="237" y="570"/>
                  <a:pt x="257" y="579"/>
                  <a:pt x="278" y="579"/>
                </a:cubicBezTo>
                <a:cubicBezTo>
                  <a:pt x="300" y="579"/>
                  <a:pt x="320" y="570"/>
                  <a:pt x="335" y="556"/>
                </a:cubicBezTo>
                <a:cubicBezTo>
                  <a:pt x="349" y="541"/>
                  <a:pt x="358" y="522"/>
                  <a:pt x="358" y="500"/>
                </a:cubicBezTo>
                <a:cubicBezTo>
                  <a:pt x="358" y="494"/>
                  <a:pt x="357" y="489"/>
                  <a:pt x="356" y="484"/>
                </a:cubicBezTo>
                <a:cubicBezTo>
                  <a:pt x="349" y="484"/>
                  <a:pt x="342" y="483"/>
                  <a:pt x="335" y="482"/>
                </a:cubicBezTo>
                <a:cubicBezTo>
                  <a:pt x="319" y="479"/>
                  <a:pt x="303" y="473"/>
                  <a:pt x="290" y="466"/>
                </a:cubicBezTo>
                <a:close/>
                <a:moveTo>
                  <a:pt x="514" y="602"/>
                </a:moveTo>
                <a:lnTo>
                  <a:pt x="483" y="602"/>
                </a:lnTo>
                <a:lnTo>
                  <a:pt x="463" y="530"/>
                </a:lnTo>
                <a:lnTo>
                  <a:pt x="463" y="602"/>
                </a:lnTo>
                <a:lnTo>
                  <a:pt x="439" y="602"/>
                </a:lnTo>
                <a:lnTo>
                  <a:pt x="439" y="467"/>
                </a:lnTo>
                <a:lnTo>
                  <a:pt x="472" y="467"/>
                </a:lnTo>
                <a:lnTo>
                  <a:pt x="489" y="529"/>
                </a:lnTo>
                <a:lnTo>
                  <a:pt x="489" y="467"/>
                </a:lnTo>
                <a:lnTo>
                  <a:pt x="514" y="467"/>
                </a:lnTo>
                <a:lnTo>
                  <a:pt x="514" y="602"/>
                </a:lnTo>
                <a:close/>
                <a:moveTo>
                  <a:pt x="578" y="602"/>
                </a:moveTo>
                <a:lnTo>
                  <a:pt x="578" y="602"/>
                </a:lnTo>
                <a:lnTo>
                  <a:pt x="520" y="602"/>
                </a:lnTo>
                <a:lnTo>
                  <a:pt x="520" y="467"/>
                </a:lnTo>
                <a:lnTo>
                  <a:pt x="577" y="467"/>
                </a:lnTo>
                <a:lnTo>
                  <a:pt x="577" y="485"/>
                </a:lnTo>
                <a:lnTo>
                  <a:pt x="550" y="485"/>
                </a:lnTo>
                <a:lnTo>
                  <a:pt x="550" y="521"/>
                </a:lnTo>
                <a:lnTo>
                  <a:pt x="575" y="521"/>
                </a:lnTo>
                <a:lnTo>
                  <a:pt x="575" y="537"/>
                </a:lnTo>
                <a:lnTo>
                  <a:pt x="550" y="537"/>
                </a:lnTo>
                <a:lnTo>
                  <a:pt x="550" y="584"/>
                </a:lnTo>
                <a:lnTo>
                  <a:pt x="578" y="584"/>
                </a:lnTo>
                <a:lnTo>
                  <a:pt x="578" y="602"/>
                </a:lnTo>
                <a:close/>
                <a:moveTo>
                  <a:pt x="699" y="467"/>
                </a:moveTo>
                <a:lnTo>
                  <a:pt x="699" y="467"/>
                </a:lnTo>
                <a:lnTo>
                  <a:pt x="682" y="602"/>
                </a:lnTo>
                <a:lnTo>
                  <a:pt x="647" y="602"/>
                </a:lnTo>
                <a:lnTo>
                  <a:pt x="637" y="528"/>
                </a:lnTo>
                <a:lnTo>
                  <a:pt x="627" y="602"/>
                </a:lnTo>
                <a:lnTo>
                  <a:pt x="597" y="602"/>
                </a:lnTo>
                <a:lnTo>
                  <a:pt x="580" y="467"/>
                </a:lnTo>
                <a:lnTo>
                  <a:pt x="607" y="467"/>
                </a:lnTo>
                <a:lnTo>
                  <a:pt x="614" y="529"/>
                </a:lnTo>
                <a:lnTo>
                  <a:pt x="624" y="467"/>
                </a:lnTo>
                <a:lnTo>
                  <a:pt x="657" y="467"/>
                </a:lnTo>
                <a:lnTo>
                  <a:pt x="665" y="529"/>
                </a:lnTo>
                <a:lnTo>
                  <a:pt x="675" y="467"/>
                </a:lnTo>
                <a:lnTo>
                  <a:pt x="699" y="467"/>
                </a:lnTo>
                <a:close/>
                <a:moveTo>
                  <a:pt x="703" y="548"/>
                </a:moveTo>
                <a:lnTo>
                  <a:pt x="703" y="548"/>
                </a:lnTo>
                <a:lnTo>
                  <a:pt x="730" y="548"/>
                </a:lnTo>
                <a:lnTo>
                  <a:pt x="730" y="579"/>
                </a:lnTo>
                <a:cubicBezTo>
                  <a:pt x="730" y="582"/>
                  <a:pt x="732" y="583"/>
                  <a:pt x="735" y="583"/>
                </a:cubicBezTo>
                <a:cubicBezTo>
                  <a:pt x="739" y="583"/>
                  <a:pt x="741" y="582"/>
                  <a:pt x="741" y="579"/>
                </a:cubicBezTo>
                <a:lnTo>
                  <a:pt x="741" y="563"/>
                </a:lnTo>
                <a:cubicBezTo>
                  <a:pt x="741" y="558"/>
                  <a:pt x="737" y="552"/>
                  <a:pt x="731" y="546"/>
                </a:cubicBezTo>
                <a:cubicBezTo>
                  <a:pt x="718" y="533"/>
                  <a:pt x="711" y="525"/>
                  <a:pt x="708" y="521"/>
                </a:cubicBezTo>
                <a:cubicBezTo>
                  <a:pt x="704" y="517"/>
                  <a:pt x="703" y="512"/>
                  <a:pt x="703" y="507"/>
                </a:cubicBezTo>
                <a:lnTo>
                  <a:pt x="703" y="492"/>
                </a:lnTo>
                <a:cubicBezTo>
                  <a:pt x="703" y="475"/>
                  <a:pt x="714" y="466"/>
                  <a:pt x="737" y="466"/>
                </a:cubicBezTo>
                <a:cubicBezTo>
                  <a:pt x="757" y="466"/>
                  <a:pt x="767" y="474"/>
                  <a:pt x="767" y="490"/>
                </a:cubicBezTo>
                <a:lnTo>
                  <a:pt x="767" y="513"/>
                </a:lnTo>
                <a:lnTo>
                  <a:pt x="741" y="513"/>
                </a:lnTo>
                <a:lnTo>
                  <a:pt x="741" y="488"/>
                </a:lnTo>
                <a:cubicBezTo>
                  <a:pt x="741" y="486"/>
                  <a:pt x="739" y="484"/>
                  <a:pt x="736" y="484"/>
                </a:cubicBezTo>
                <a:cubicBezTo>
                  <a:pt x="733" y="484"/>
                  <a:pt x="731" y="487"/>
                  <a:pt x="731" y="492"/>
                </a:cubicBezTo>
                <a:lnTo>
                  <a:pt x="732" y="501"/>
                </a:lnTo>
                <a:cubicBezTo>
                  <a:pt x="732" y="506"/>
                  <a:pt x="735" y="512"/>
                  <a:pt x="742" y="518"/>
                </a:cubicBezTo>
                <a:cubicBezTo>
                  <a:pt x="754" y="530"/>
                  <a:pt x="762" y="538"/>
                  <a:pt x="765" y="543"/>
                </a:cubicBezTo>
                <a:cubicBezTo>
                  <a:pt x="768" y="548"/>
                  <a:pt x="770" y="553"/>
                  <a:pt x="770" y="559"/>
                </a:cubicBezTo>
                <a:lnTo>
                  <a:pt x="770" y="576"/>
                </a:lnTo>
                <a:cubicBezTo>
                  <a:pt x="770" y="594"/>
                  <a:pt x="759" y="603"/>
                  <a:pt x="736" y="603"/>
                </a:cubicBezTo>
                <a:cubicBezTo>
                  <a:pt x="714" y="603"/>
                  <a:pt x="703" y="595"/>
                  <a:pt x="703" y="578"/>
                </a:cubicBezTo>
                <a:lnTo>
                  <a:pt x="703" y="54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7" name="Freeform 33"/>
          <p:cNvSpPr>
            <a:spLocks noEditPoints="1"/>
          </p:cNvSpPr>
          <p:nvPr/>
        </p:nvSpPr>
        <p:spPr bwMode="auto">
          <a:xfrm>
            <a:off x="5828590" y="4633535"/>
            <a:ext cx="558054" cy="558054"/>
          </a:xfrm>
          <a:custGeom>
            <a:avLst/>
            <a:gdLst>
              <a:gd name="T0" fmla="*/ 391 w 782"/>
              <a:gd name="T1" fmla="*/ 281 h 782"/>
              <a:gd name="T2" fmla="*/ 282 w 782"/>
              <a:gd name="T3" fmla="*/ 391 h 782"/>
              <a:gd name="T4" fmla="*/ 391 w 782"/>
              <a:gd name="T5" fmla="*/ 501 h 782"/>
              <a:gd name="T6" fmla="*/ 501 w 782"/>
              <a:gd name="T7" fmla="*/ 391 h 782"/>
              <a:gd name="T8" fmla="*/ 485 w 782"/>
              <a:gd name="T9" fmla="*/ 333 h 782"/>
              <a:gd name="T10" fmla="*/ 610 w 782"/>
              <a:gd name="T11" fmla="*/ 208 h 782"/>
              <a:gd name="T12" fmla="*/ 679 w 782"/>
              <a:gd name="T13" fmla="*/ 208 h 782"/>
              <a:gd name="T14" fmla="*/ 782 w 782"/>
              <a:gd name="T15" fmla="*/ 104 h 782"/>
              <a:gd name="T16" fmla="*/ 682 w 782"/>
              <a:gd name="T17" fmla="*/ 100 h 782"/>
              <a:gd name="T18" fmla="*/ 679 w 782"/>
              <a:gd name="T19" fmla="*/ 0 h 782"/>
              <a:gd name="T20" fmla="*/ 575 w 782"/>
              <a:gd name="T21" fmla="*/ 104 h 782"/>
              <a:gd name="T22" fmla="*/ 575 w 782"/>
              <a:gd name="T23" fmla="*/ 173 h 782"/>
              <a:gd name="T24" fmla="*/ 450 w 782"/>
              <a:gd name="T25" fmla="*/ 298 h 782"/>
              <a:gd name="T26" fmla="*/ 391 w 782"/>
              <a:gd name="T27" fmla="*/ 281 h 782"/>
              <a:gd name="T28" fmla="*/ 569 w 782"/>
              <a:gd name="T29" fmla="*/ 391 h 782"/>
              <a:gd name="T30" fmla="*/ 391 w 782"/>
              <a:gd name="T31" fmla="*/ 569 h 782"/>
              <a:gd name="T32" fmla="*/ 214 w 782"/>
              <a:gd name="T33" fmla="*/ 391 h 782"/>
              <a:gd name="T34" fmla="*/ 391 w 782"/>
              <a:gd name="T35" fmla="*/ 214 h 782"/>
              <a:gd name="T36" fmla="*/ 454 w 782"/>
              <a:gd name="T37" fmla="*/ 226 h 782"/>
              <a:gd name="T38" fmla="*/ 504 w 782"/>
              <a:gd name="T39" fmla="*/ 175 h 782"/>
              <a:gd name="T40" fmla="*/ 391 w 782"/>
              <a:gd name="T41" fmla="*/ 147 h 782"/>
              <a:gd name="T42" fmla="*/ 147 w 782"/>
              <a:gd name="T43" fmla="*/ 391 h 782"/>
              <a:gd name="T44" fmla="*/ 391 w 782"/>
              <a:gd name="T45" fmla="*/ 636 h 782"/>
              <a:gd name="T46" fmla="*/ 636 w 782"/>
              <a:gd name="T47" fmla="*/ 391 h 782"/>
              <a:gd name="T48" fmla="*/ 608 w 782"/>
              <a:gd name="T49" fmla="*/ 278 h 782"/>
              <a:gd name="T50" fmla="*/ 557 w 782"/>
              <a:gd name="T51" fmla="*/ 329 h 782"/>
              <a:gd name="T52" fmla="*/ 569 w 782"/>
              <a:gd name="T53" fmla="*/ 391 h 782"/>
              <a:gd name="T54" fmla="*/ 679 w 782"/>
              <a:gd name="T55" fmla="*/ 257 h 782"/>
              <a:gd name="T56" fmla="*/ 709 w 782"/>
              <a:gd name="T57" fmla="*/ 391 h 782"/>
              <a:gd name="T58" fmla="*/ 391 w 782"/>
              <a:gd name="T59" fmla="*/ 709 h 782"/>
              <a:gd name="T60" fmla="*/ 74 w 782"/>
              <a:gd name="T61" fmla="*/ 391 h 782"/>
              <a:gd name="T62" fmla="*/ 391 w 782"/>
              <a:gd name="T63" fmla="*/ 74 h 782"/>
              <a:gd name="T64" fmla="*/ 526 w 782"/>
              <a:gd name="T65" fmla="*/ 104 h 782"/>
              <a:gd name="T66" fmla="*/ 540 w 782"/>
              <a:gd name="T67" fmla="*/ 70 h 782"/>
              <a:gd name="T68" fmla="*/ 567 w 782"/>
              <a:gd name="T69" fmla="*/ 42 h 782"/>
              <a:gd name="T70" fmla="*/ 391 w 782"/>
              <a:gd name="T71" fmla="*/ 0 h 782"/>
              <a:gd name="T72" fmla="*/ 0 w 782"/>
              <a:gd name="T73" fmla="*/ 391 h 782"/>
              <a:gd name="T74" fmla="*/ 391 w 782"/>
              <a:gd name="T75" fmla="*/ 782 h 782"/>
              <a:gd name="T76" fmla="*/ 782 w 782"/>
              <a:gd name="T77" fmla="*/ 391 h 782"/>
              <a:gd name="T78" fmla="*/ 740 w 782"/>
              <a:gd name="T79" fmla="*/ 215 h 782"/>
              <a:gd name="T80" fmla="*/ 713 w 782"/>
              <a:gd name="T81" fmla="*/ 242 h 782"/>
              <a:gd name="T82" fmla="*/ 679 w 782"/>
              <a:gd name="T83" fmla="*/ 25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782">
                <a:moveTo>
                  <a:pt x="391" y="281"/>
                </a:moveTo>
                <a:cubicBezTo>
                  <a:pt x="331" y="281"/>
                  <a:pt x="282" y="331"/>
                  <a:pt x="282" y="391"/>
                </a:cubicBezTo>
                <a:cubicBezTo>
                  <a:pt x="282" y="452"/>
                  <a:pt x="331" y="501"/>
                  <a:pt x="391" y="501"/>
                </a:cubicBezTo>
                <a:cubicBezTo>
                  <a:pt x="452" y="501"/>
                  <a:pt x="501" y="452"/>
                  <a:pt x="501" y="391"/>
                </a:cubicBezTo>
                <a:cubicBezTo>
                  <a:pt x="501" y="370"/>
                  <a:pt x="495" y="350"/>
                  <a:pt x="485" y="333"/>
                </a:cubicBezTo>
                <a:lnTo>
                  <a:pt x="610" y="208"/>
                </a:lnTo>
                <a:lnTo>
                  <a:pt x="679" y="208"/>
                </a:lnTo>
                <a:lnTo>
                  <a:pt x="782" y="104"/>
                </a:lnTo>
                <a:lnTo>
                  <a:pt x="682" y="100"/>
                </a:lnTo>
                <a:lnTo>
                  <a:pt x="679" y="0"/>
                </a:lnTo>
                <a:lnTo>
                  <a:pt x="575" y="104"/>
                </a:lnTo>
                <a:lnTo>
                  <a:pt x="575" y="173"/>
                </a:lnTo>
                <a:lnTo>
                  <a:pt x="450" y="298"/>
                </a:lnTo>
                <a:cubicBezTo>
                  <a:pt x="433" y="288"/>
                  <a:pt x="413" y="281"/>
                  <a:pt x="391" y="281"/>
                </a:cubicBezTo>
                <a:close/>
                <a:moveTo>
                  <a:pt x="569" y="391"/>
                </a:moveTo>
                <a:cubicBezTo>
                  <a:pt x="569" y="489"/>
                  <a:pt x="489" y="569"/>
                  <a:pt x="391" y="569"/>
                </a:cubicBezTo>
                <a:cubicBezTo>
                  <a:pt x="294" y="569"/>
                  <a:pt x="214" y="489"/>
                  <a:pt x="214" y="391"/>
                </a:cubicBezTo>
                <a:cubicBezTo>
                  <a:pt x="214" y="294"/>
                  <a:pt x="294" y="214"/>
                  <a:pt x="391" y="214"/>
                </a:cubicBezTo>
                <a:cubicBezTo>
                  <a:pt x="413" y="214"/>
                  <a:pt x="434" y="218"/>
                  <a:pt x="454" y="226"/>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1"/>
                  <a:pt x="626" y="312"/>
                  <a:pt x="608" y="278"/>
                </a:cubicBezTo>
                <a:lnTo>
                  <a:pt x="557" y="329"/>
                </a:lnTo>
                <a:cubicBezTo>
                  <a:pt x="565" y="349"/>
                  <a:pt x="569" y="370"/>
                  <a:pt x="569" y="391"/>
                </a:cubicBezTo>
                <a:close/>
                <a:moveTo>
                  <a:pt x="679" y="257"/>
                </a:moveTo>
                <a:cubicBezTo>
                  <a:pt x="698" y="298"/>
                  <a:pt x="709" y="343"/>
                  <a:pt x="709" y="391"/>
                </a:cubicBezTo>
                <a:cubicBezTo>
                  <a:pt x="709" y="567"/>
                  <a:pt x="567" y="709"/>
                  <a:pt x="391" y="709"/>
                </a:cubicBezTo>
                <a:cubicBezTo>
                  <a:pt x="216" y="709"/>
                  <a:pt x="74" y="567"/>
                  <a:pt x="74" y="391"/>
                </a:cubicBezTo>
                <a:cubicBezTo>
                  <a:pt x="74" y="216"/>
                  <a:pt x="216" y="74"/>
                  <a:pt x="391" y="74"/>
                </a:cubicBezTo>
                <a:cubicBezTo>
                  <a:pt x="440" y="74"/>
                  <a:pt x="485" y="85"/>
                  <a:pt x="526" y="104"/>
                </a:cubicBezTo>
                <a:cubicBezTo>
                  <a:pt x="526" y="91"/>
                  <a:pt x="531" y="79"/>
                  <a:pt x="540" y="70"/>
                </a:cubicBezTo>
                <a:lnTo>
                  <a:pt x="567" y="42"/>
                </a:lnTo>
                <a:cubicBezTo>
                  <a:pt x="515" y="16"/>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7"/>
                  <a:pt x="679" y="25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8" name="Freeform 34"/>
          <p:cNvSpPr>
            <a:spLocks noEditPoints="1"/>
          </p:cNvSpPr>
          <p:nvPr/>
        </p:nvSpPr>
        <p:spPr bwMode="auto">
          <a:xfrm>
            <a:off x="6780240" y="4526359"/>
            <a:ext cx="639360" cy="681862"/>
          </a:xfrm>
          <a:custGeom>
            <a:avLst/>
            <a:gdLst>
              <a:gd name="T0" fmla="*/ 339 w 895"/>
              <a:gd name="T1" fmla="*/ 594 h 955"/>
              <a:gd name="T2" fmla="*/ 322 w 895"/>
              <a:gd name="T3" fmla="*/ 540 h 955"/>
              <a:gd name="T4" fmla="*/ 391 w 895"/>
              <a:gd name="T5" fmla="*/ 260 h 955"/>
              <a:gd name="T6" fmla="*/ 464 w 895"/>
              <a:gd name="T7" fmla="*/ 487 h 955"/>
              <a:gd name="T8" fmla="*/ 555 w 895"/>
              <a:gd name="T9" fmla="*/ 224 h 955"/>
              <a:gd name="T10" fmla="*/ 354 w 895"/>
              <a:gd name="T11" fmla="*/ 446 h 955"/>
              <a:gd name="T12" fmla="*/ 337 w 895"/>
              <a:gd name="T13" fmla="*/ 475 h 955"/>
              <a:gd name="T14" fmla="*/ 460 w 895"/>
              <a:gd name="T15" fmla="*/ 547 h 955"/>
              <a:gd name="T16" fmla="*/ 590 w 895"/>
              <a:gd name="T17" fmla="*/ 190 h 955"/>
              <a:gd name="T18" fmla="*/ 596 w 895"/>
              <a:gd name="T19" fmla="*/ 121 h 955"/>
              <a:gd name="T20" fmla="*/ 590 w 895"/>
              <a:gd name="T21" fmla="*/ 190 h 955"/>
              <a:gd name="T22" fmla="*/ 699 w 895"/>
              <a:gd name="T23" fmla="*/ 225 h 955"/>
              <a:gd name="T24" fmla="*/ 630 w 895"/>
              <a:gd name="T25" fmla="*/ 231 h 955"/>
              <a:gd name="T26" fmla="*/ 511 w 895"/>
              <a:gd name="T27" fmla="*/ 160 h 955"/>
              <a:gd name="T28" fmla="*/ 481 w 895"/>
              <a:gd name="T29" fmla="*/ 97 h 955"/>
              <a:gd name="T30" fmla="*/ 511 w 895"/>
              <a:gd name="T31" fmla="*/ 160 h 955"/>
              <a:gd name="T32" fmla="*/ 395 w 895"/>
              <a:gd name="T33" fmla="*/ 119 h 955"/>
              <a:gd name="T34" fmla="*/ 401 w 895"/>
              <a:gd name="T35" fmla="*/ 188 h 955"/>
              <a:gd name="T36" fmla="*/ 658 w 895"/>
              <a:gd name="T37" fmla="*/ 341 h 955"/>
              <a:gd name="T38" fmla="*/ 721 w 895"/>
              <a:gd name="T39" fmla="*/ 311 h 955"/>
              <a:gd name="T40" fmla="*/ 658 w 895"/>
              <a:gd name="T41" fmla="*/ 341 h 955"/>
              <a:gd name="T42" fmla="*/ 329 w 895"/>
              <a:gd name="T43" fmla="*/ 489 h 955"/>
              <a:gd name="T44" fmla="*/ 312 w 895"/>
              <a:gd name="T45" fmla="*/ 519 h 955"/>
              <a:gd name="T46" fmla="*/ 435 w 895"/>
              <a:gd name="T47" fmla="*/ 590 h 955"/>
              <a:gd name="T48" fmla="*/ 326 w 895"/>
              <a:gd name="T49" fmla="*/ 955 h 955"/>
              <a:gd name="T50" fmla="*/ 349 w 895"/>
              <a:gd name="T51" fmla="*/ 55 h 955"/>
              <a:gd name="T52" fmla="*/ 852 w 895"/>
              <a:gd name="T53" fmla="*/ 271 h 955"/>
              <a:gd name="T54" fmla="*/ 860 w 895"/>
              <a:gd name="T55" fmla="*/ 415 h 955"/>
              <a:gd name="T56" fmla="*/ 885 w 895"/>
              <a:gd name="T57" fmla="*/ 597 h 955"/>
              <a:gd name="T58" fmla="*/ 854 w 895"/>
              <a:gd name="T59" fmla="*/ 751 h 955"/>
              <a:gd name="T60" fmla="*/ 668 w 895"/>
              <a:gd name="T61" fmla="*/ 793 h 955"/>
              <a:gd name="T62" fmla="*/ 326 w 895"/>
              <a:gd name="T63"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955">
                <a:moveTo>
                  <a:pt x="322" y="540"/>
                </a:moveTo>
                <a:cubicBezTo>
                  <a:pt x="313" y="559"/>
                  <a:pt x="320" y="583"/>
                  <a:pt x="339" y="594"/>
                </a:cubicBezTo>
                <a:cubicBezTo>
                  <a:pt x="355" y="603"/>
                  <a:pt x="375" y="601"/>
                  <a:pt x="388" y="589"/>
                </a:cubicBezTo>
                <a:lnTo>
                  <a:pt x="322" y="540"/>
                </a:lnTo>
                <a:close/>
                <a:moveTo>
                  <a:pt x="555" y="224"/>
                </a:moveTo>
                <a:cubicBezTo>
                  <a:pt x="495" y="190"/>
                  <a:pt x="422" y="206"/>
                  <a:pt x="391" y="260"/>
                </a:cubicBezTo>
                <a:cubicBezTo>
                  <a:pt x="359" y="316"/>
                  <a:pt x="400" y="376"/>
                  <a:pt x="371" y="434"/>
                </a:cubicBezTo>
                <a:lnTo>
                  <a:pt x="464" y="487"/>
                </a:lnTo>
                <a:cubicBezTo>
                  <a:pt x="499" y="434"/>
                  <a:pt x="573" y="439"/>
                  <a:pt x="605" y="384"/>
                </a:cubicBezTo>
                <a:cubicBezTo>
                  <a:pt x="637" y="330"/>
                  <a:pt x="614" y="258"/>
                  <a:pt x="555" y="224"/>
                </a:cubicBezTo>
                <a:close/>
                <a:moveTo>
                  <a:pt x="455" y="522"/>
                </a:moveTo>
                <a:lnTo>
                  <a:pt x="354" y="446"/>
                </a:lnTo>
                <a:cubicBezTo>
                  <a:pt x="346" y="440"/>
                  <a:pt x="336" y="442"/>
                  <a:pt x="331" y="450"/>
                </a:cubicBezTo>
                <a:cubicBezTo>
                  <a:pt x="327" y="458"/>
                  <a:pt x="329" y="470"/>
                  <a:pt x="337" y="475"/>
                </a:cubicBezTo>
                <a:lnTo>
                  <a:pt x="437" y="552"/>
                </a:lnTo>
                <a:cubicBezTo>
                  <a:pt x="445" y="557"/>
                  <a:pt x="455" y="555"/>
                  <a:pt x="460" y="547"/>
                </a:cubicBezTo>
                <a:cubicBezTo>
                  <a:pt x="464" y="539"/>
                  <a:pt x="462" y="527"/>
                  <a:pt x="455" y="522"/>
                </a:cubicBezTo>
                <a:close/>
                <a:moveTo>
                  <a:pt x="590" y="190"/>
                </a:moveTo>
                <a:lnTo>
                  <a:pt x="622" y="136"/>
                </a:lnTo>
                <a:lnTo>
                  <a:pt x="596" y="121"/>
                </a:lnTo>
                <a:lnTo>
                  <a:pt x="565" y="176"/>
                </a:lnTo>
                <a:lnTo>
                  <a:pt x="590" y="190"/>
                </a:lnTo>
                <a:close/>
                <a:moveTo>
                  <a:pt x="644" y="256"/>
                </a:moveTo>
                <a:lnTo>
                  <a:pt x="699" y="225"/>
                </a:lnTo>
                <a:lnTo>
                  <a:pt x="684" y="200"/>
                </a:lnTo>
                <a:lnTo>
                  <a:pt x="630" y="231"/>
                </a:lnTo>
                <a:lnTo>
                  <a:pt x="644" y="256"/>
                </a:lnTo>
                <a:close/>
                <a:moveTo>
                  <a:pt x="511" y="160"/>
                </a:moveTo>
                <a:lnTo>
                  <a:pt x="511" y="97"/>
                </a:lnTo>
                <a:lnTo>
                  <a:pt x="481" y="97"/>
                </a:lnTo>
                <a:lnTo>
                  <a:pt x="481" y="160"/>
                </a:lnTo>
                <a:lnTo>
                  <a:pt x="511" y="160"/>
                </a:lnTo>
                <a:close/>
                <a:moveTo>
                  <a:pt x="426" y="174"/>
                </a:moveTo>
                <a:lnTo>
                  <a:pt x="395" y="119"/>
                </a:lnTo>
                <a:lnTo>
                  <a:pt x="370" y="134"/>
                </a:lnTo>
                <a:lnTo>
                  <a:pt x="401" y="188"/>
                </a:lnTo>
                <a:lnTo>
                  <a:pt x="426" y="174"/>
                </a:lnTo>
                <a:close/>
                <a:moveTo>
                  <a:pt x="658" y="341"/>
                </a:moveTo>
                <a:lnTo>
                  <a:pt x="721" y="341"/>
                </a:lnTo>
                <a:lnTo>
                  <a:pt x="721" y="311"/>
                </a:lnTo>
                <a:lnTo>
                  <a:pt x="658" y="311"/>
                </a:lnTo>
                <a:lnTo>
                  <a:pt x="658" y="341"/>
                </a:lnTo>
                <a:close/>
                <a:moveTo>
                  <a:pt x="430" y="565"/>
                </a:moveTo>
                <a:lnTo>
                  <a:pt x="329" y="489"/>
                </a:lnTo>
                <a:cubicBezTo>
                  <a:pt x="321" y="483"/>
                  <a:pt x="311" y="485"/>
                  <a:pt x="307" y="493"/>
                </a:cubicBezTo>
                <a:cubicBezTo>
                  <a:pt x="302" y="501"/>
                  <a:pt x="304" y="513"/>
                  <a:pt x="312" y="519"/>
                </a:cubicBezTo>
                <a:lnTo>
                  <a:pt x="412" y="595"/>
                </a:lnTo>
                <a:cubicBezTo>
                  <a:pt x="420" y="601"/>
                  <a:pt x="430" y="599"/>
                  <a:pt x="435" y="590"/>
                </a:cubicBezTo>
                <a:cubicBezTo>
                  <a:pt x="440" y="582"/>
                  <a:pt x="437" y="571"/>
                  <a:pt x="430" y="565"/>
                </a:cubicBezTo>
                <a:close/>
                <a:moveTo>
                  <a:pt x="326" y="955"/>
                </a:moveTo>
                <a:cubicBezTo>
                  <a:pt x="337" y="880"/>
                  <a:pt x="337" y="800"/>
                  <a:pt x="317" y="729"/>
                </a:cubicBezTo>
                <a:cubicBezTo>
                  <a:pt x="0" y="551"/>
                  <a:pt x="83" y="139"/>
                  <a:pt x="349" y="55"/>
                </a:cubicBezTo>
                <a:cubicBezTo>
                  <a:pt x="489" y="0"/>
                  <a:pt x="680" y="33"/>
                  <a:pt x="805" y="158"/>
                </a:cubicBezTo>
                <a:cubicBezTo>
                  <a:pt x="895" y="248"/>
                  <a:pt x="852" y="271"/>
                  <a:pt x="852" y="271"/>
                </a:cubicBezTo>
                <a:lnTo>
                  <a:pt x="832" y="282"/>
                </a:lnTo>
                <a:cubicBezTo>
                  <a:pt x="843" y="325"/>
                  <a:pt x="862" y="405"/>
                  <a:pt x="860" y="415"/>
                </a:cubicBezTo>
                <a:cubicBezTo>
                  <a:pt x="856" y="430"/>
                  <a:pt x="840" y="445"/>
                  <a:pt x="840" y="445"/>
                </a:cubicBezTo>
                <a:lnTo>
                  <a:pt x="885" y="597"/>
                </a:lnTo>
                <a:lnTo>
                  <a:pt x="845" y="614"/>
                </a:lnTo>
                <a:cubicBezTo>
                  <a:pt x="854" y="662"/>
                  <a:pt x="859" y="703"/>
                  <a:pt x="854" y="751"/>
                </a:cubicBezTo>
                <a:cubicBezTo>
                  <a:pt x="853" y="759"/>
                  <a:pt x="826" y="783"/>
                  <a:pt x="804" y="784"/>
                </a:cubicBezTo>
                <a:lnTo>
                  <a:pt x="668" y="793"/>
                </a:lnTo>
                <a:lnTo>
                  <a:pt x="677" y="955"/>
                </a:lnTo>
                <a:lnTo>
                  <a:pt x="326" y="95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9" name="Freeform 35"/>
          <p:cNvSpPr>
            <a:spLocks noEditPoints="1"/>
          </p:cNvSpPr>
          <p:nvPr/>
        </p:nvSpPr>
        <p:spPr bwMode="auto">
          <a:xfrm>
            <a:off x="1171978" y="5614652"/>
            <a:ext cx="637513" cy="489684"/>
          </a:xfrm>
          <a:custGeom>
            <a:avLst/>
            <a:gdLst>
              <a:gd name="T0" fmla="*/ 577 w 892"/>
              <a:gd name="T1" fmla="*/ 131 h 686"/>
              <a:gd name="T2" fmla="*/ 139 w 892"/>
              <a:gd name="T3" fmla="*/ 157 h 686"/>
              <a:gd name="T4" fmla="*/ 139 w 892"/>
              <a:gd name="T5" fmla="*/ 232 h 686"/>
              <a:gd name="T6" fmla="*/ 577 w 892"/>
              <a:gd name="T7" fmla="*/ 258 h 686"/>
              <a:gd name="T8" fmla="*/ 139 w 892"/>
              <a:gd name="T9" fmla="*/ 232 h 686"/>
              <a:gd name="T10" fmla="*/ 510 w 892"/>
              <a:gd name="T11" fmla="*/ 330 h 686"/>
              <a:gd name="T12" fmla="*/ 139 w 892"/>
              <a:gd name="T13" fmla="*/ 356 h 686"/>
              <a:gd name="T14" fmla="*/ 706 w 892"/>
              <a:gd name="T15" fmla="*/ 453 h 686"/>
              <a:gd name="T16" fmla="*/ 706 w 892"/>
              <a:gd name="T17" fmla="*/ 534 h 686"/>
              <a:gd name="T18" fmla="*/ 626 w 892"/>
              <a:gd name="T19" fmla="*/ 534 h 686"/>
              <a:gd name="T20" fmla="*/ 626 w 892"/>
              <a:gd name="T21" fmla="*/ 453 h 686"/>
              <a:gd name="T22" fmla="*/ 706 w 892"/>
              <a:gd name="T23" fmla="*/ 453 h 686"/>
              <a:gd name="T24" fmla="*/ 722 w 892"/>
              <a:gd name="T25" fmla="*/ 159 h 686"/>
              <a:gd name="T26" fmla="*/ 807 w 892"/>
              <a:gd name="T27" fmla="*/ 156 h 686"/>
              <a:gd name="T28" fmla="*/ 730 w 892"/>
              <a:gd name="T29" fmla="*/ 0 h 686"/>
              <a:gd name="T30" fmla="*/ 754 w 892"/>
              <a:gd name="T31" fmla="*/ 9 h 686"/>
              <a:gd name="T32" fmla="*/ 892 w 892"/>
              <a:gd name="T33" fmla="*/ 143 h 686"/>
              <a:gd name="T34" fmla="*/ 892 w 892"/>
              <a:gd name="T35" fmla="*/ 565 h 686"/>
              <a:gd name="T36" fmla="*/ 858 w 892"/>
              <a:gd name="T37" fmla="*/ 600 h 686"/>
              <a:gd name="T38" fmla="*/ 767 w 892"/>
              <a:gd name="T39" fmla="*/ 662 h 686"/>
              <a:gd name="T40" fmla="*/ 704 w 892"/>
              <a:gd name="T41" fmla="*/ 686 h 686"/>
              <a:gd name="T42" fmla="*/ 666 w 892"/>
              <a:gd name="T43" fmla="*/ 602 h 686"/>
              <a:gd name="T44" fmla="*/ 628 w 892"/>
              <a:gd name="T45" fmla="*/ 686 h 686"/>
              <a:gd name="T46" fmla="*/ 565 w 892"/>
              <a:gd name="T47" fmla="*/ 662 h 686"/>
              <a:gd name="T48" fmla="*/ 354 w 892"/>
              <a:gd name="T49" fmla="*/ 600 h 686"/>
              <a:gd name="T50" fmla="*/ 0 w 892"/>
              <a:gd name="T51" fmla="*/ 0 h 686"/>
              <a:gd name="T52" fmla="*/ 354 w 892"/>
              <a:gd name="T53" fmla="*/ 531 h 686"/>
              <a:gd name="T54" fmla="*/ 557 w 892"/>
              <a:gd name="T55" fmla="*/ 494 h 686"/>
              <a:gd name="T56" fmla="*/ 666 w 892"/>
              <a:gd name="T57" fmla="*/ 385 h 686"/>
              <a:gd name="T58" fmla="*/ 775 w 892"/>
              <a:gd name="T59" fmla="*/ 494 h 686"/>
              <a:gd name="T60" fmla="*/ 823 w 892"/>
              <a:gd name="T61" fmla="*/ 531 h 686"/>
              <a:gd name="T62" fmla="*/ 703 w 892"/>
              <a:gd name="T63" fmla="*/ 195 h 686"/>
              <a:gd name="T64" fmla="*/ 686 w 892"/>
              <a:gd name="T65" fmla="*/ 176 h 686"/>
              <a:gd name="T66" fmla="*/ 69 w 892"/>
              <a:gd name="T67" fmla="*/ 6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686">
                <a:moveTo>
                  <a:pt x="139" y="131"/>
                </a:moveTo>
                <a:lnTo>
                  <a:pt x="577" y="131"/>
                </a:lnTo>
                <a:lnTo>
                  <a:pt x="577" y="157"/>
                </a:lnTo>
                <a:lnTo>
                  <a:pt x="139" y="157"/>
                </a:lnTo>
                <a:lnTo>
                  <a:pt x="139" y="131"/>
                </a:lnTo>
                <a:close/>
                <a:moveTo>
                  <a:pt x="139" y="232"/>
                </a:moveTo>
                <a:lnTo>
                  <a:pt x="577" y="232"/>
                </a:lnTo>
                <a:lnTo>
                  <a:pt x="577" y="258"/>
                </a:lnTo>
                <a:lnTo>
                  <a:pt x="139" y="258"/>
                </a:lnTo>
                <a:lnTo>
                  <a:pt x="139" y="232"/>
                </a:lnTo>
                <a:close/>
                <a:moveTo>
                  <a:pt x="139" y="330"/>
                </a:moveTo>
                <a:lnTo>
                  <a:pt x="510" y="330"/>
                </a:lnTo>
                <a:lnTo>
                  <a:pt x="510" y="356"/>
                </a:lnTo>
                <a:lnTo>
                  <a:pt x="139" y="356"/>
                </a:lnTo>
                <a:lnTo>
                  <a:pt x="139" y="330"/>
                </a:lnTo>
                <a:close/>
                <a:moveTo>
                  <a:pt x="706" y="453"/>
                </a:moveTo>
                <a:cubicBezTo>
                  <a:pt x="717" y="464"/>
                  <a:pt x="723" y="478"/>
                  <a:pt x="723" y="494"/>
                </a:cubicBezTo>
                <a:cubicBezTo>
                  <a:pt x="723" y="509"/>
                  <a:pt x="717" y="524"/>
                  <a:pt x="706" y="534"/>
                </a:cubicBezTo>
                <a:cubicBezTo>
                  <a:pt x="696" y="544"/>
                  <a:pt x="682" y="551"/>
                  <a:pt x="666" y="551"/>
                </a:cubicBezTo>
                <a:cubicBezTo>
                  <a:pt x="650" y="551"/>
                  <a:pt x="636" y="544"/>
                  <a:pt x="626" y="534"/>
                </a:cubicBezTo>
                <a:cubicBezTo>
                  <a:pt x="615" y="524"/>
                  <a:pt x="609" y="509"/>
                  <a:pt x="609" y="494"/>
                </a:cubicBezTo>
                <a:cubicBezTo>
                  <a:pt x="609" y="478"/>
                  <a:pt x="615" y="464"/>
                  <a:pt x="626" y="453"/>
                </a:cubicBezTo>
                <a:cubicBezTo>
                  <a:pt x="636" y="443"/>
                  <a:pt x="650" y="437"/>
                  <a:pt x="666" y="437"/>
                </a:cubicBezTo>
                <a:cubicBezTo>
                  <a:pt x="682" y="437"/>
                  <a:pt x="696" y="443"/>
                  <a:pt x="706" y="453"/>
                </a:cubicBezTo>
                <a:close/>
                <a:moveTo>
                  <a:pt x="807" y="156"/>
                </a:moveTo>
                <a:lnTo>
                  <a:pt x="722" y="159"/>
                </a:lnTo>
                <a:lnTo>
                  <a:pt x="729" y="81"/>
                </a:lnTo>
                <a:lnTo>
                  <a:pt x="807" y="156"/>
                </a:lnTo>
                <a:close/>
                <a:moveTo>
                  <a:pt x="0" y="0"/>
                </a:moveTo>
                <a:lnTo>
                  <a:pt x="730" y="0"/>
                </a:lnTo>
                <a:lnTo>
                  <a:pt x="744" y="0"/>
                </a:lnTo>
                <a:lnTo>
                  <a:pt x="754" y="9"/>
                </a:lnTo>
                <a:lnTo>
                  <a:pt x="882" y="133"/>
                </a:lnTo>
                <a:lnTo>
                  <a:pt x="892" y="143"/>
                </a:lnTo>
                <a:lnTo>
                  <a:pt x="892" y="158"/>
                </a:lnTo>
                <a:lnTo>
                  <a:pt x="892" y="565"/>
                </a:lnTo>
                <a:lnTo>
                  <a:pt x="892" y="600"/>
                </a:lnTo>
                <a:lnTo>
                  <a:pt x="858" y="600"/>
                </a:lnTo>
                <a:lnTo>
                  <a:pt x="745" y="600"/>
                </a:lnTo>
                <a:lnTo>
                  <a:pt x="767" y="662"/>
                </a:lnTo>
                <a:lnTo>
                  <a:pt x="726" y="662"/>
                </a:lnTo>
                <a:lnTo>
                  <a:pt x="704" y="686"/>
                </a:lnTo>
                <a:lnTo>
                  <a:pt x="666" y="602"/>
                </a:lnTo>
                <a:lnTo>
                  <a:pt x="666" y="602"/>
                </a:lnTo>
                <a:lnTo>
                  <a:pt x="666" y="602"/>
                </a:lnTo>
                <a:lnTo>
                  <a:pt x="628" y="686"/>
                </a:lnTo>
                <a:lnTo>
                  <a:pt x="606" y="662"/>
                </a:lnTo>
                <a:lnTo>
                  <a:pt x="565" y="662"/>
                </a:lnTo>
                <a:lnTo>
                  <a:pt x="587" y="600"/>
                </a:lnTo>
                <a:lnTo>
                  <a:pt x="354" y="600"/>
                </a:lnTo>
                <a:lnTo>
                  <a:pt x="0" y="600"/>
                </a:lnTo>
                <a:lnTo>
                  <a:pt x="0" y="0"/>
                </a:lnTo>
                <a:close/>
                <a:moveTo>
                  <a:pt x="69" y="531"/>
                </a:moveTo>
                <a:lnTo>
                  <a:pt x="354" y="531"/>
                </a:lnTo>
                <a:lnTo>
                  <a:pt x="564" y="531"/>
                </a:lnTo>
                <a:cubicBezTo>
                  <a:pt x="559" y="519"/>
                  <a:pt x="557" y="507"/>
                  <a:pt x="557" y="494"/>
                </a:cubicBezTo>
                <a:cubicBezTo>
                  <a:pt x="557" y="464"/>
                  <a:pt x="569" y="436"/>
                  <a:pt x="589" y="417"/>
                </a:cubicBezTo>
                <a:cubicBezTo>
                  <a:pt x="609" y="397"/>
                  <a:pt x="636" y="385"/>
                  <a:pt x="666" y="385"/>
                </a:cubicBezTo>
                <a:cubicBezTo>
                  <a:pt x="696" y="385"/>
                  <a:pt x="723" y="397"/>
                  <a:pt x="743" y="417"/>
                </a:cubicBezTo>
                <a:cubicBezTo>
                  <a:pt x="763" y="436"/>
                  <a:pt x="775" y="464"/>
                  <a:pt x="775" y="494"/>
                </a:cubicBezTo>
                <a:cubicBezTo>
                  <a:pt x="775" y="507"/>
                  <a:pt x="772" y="519"/>
                  <a:pt x="768" y="531"/>
                </a:cubicBezTo>
                <a:lnTo>
                  <a:pt x="823" y="531"/>
                </a:lnTo>
                <a:lnTo>
                  <a:pt x="823" y="190"/>
                </a:lnTo>
                <a:lnTo>
                  <a:pt x="703" y="195"/>
                </a:lnTo>
                <a:lnTo>
                  <a:pt x="684" y="195"/>
                </a:lnTo>
                <a:lnTo>
                  <a:pt x="686" y="176"/>
                </a:lnTo>
                <a:lnTo>
                  <a:pt x="695" y="69"/>
                </a:lnTo>
                <a:lnTo>
                  <a:pt x="69" y="69"/>
                </a:lnTo>
                <a:lnTo>
                  <a:pt x="69" y="53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0" name="Freeform 36"/>
          <p:cNvSpPr>
            <a:spLocks noEditPoints="1"/>
          </p:cNvSpPr>
          <p:nvPr/>
        </p:nvSpPr>
        <p:spPr bwMode="auto">
          <a:xfrm>
            <a:off x="2354610" y="5474215"/>
            <a:ext cx="726210" cy="580229"/>
          </a:xfrm>
          <a:custGeom>
            <a:avLst/>
            <a:gdLst>
              <a:gd name="T0" fmla="*/ 787 w 1019"/>
              <a:gd name="T1" fmla="*/ 779 h 812"/>
              <a:gd name="T2" fmla="*/ 0 w 1019"/>
              <a:gd name="T3" fmla="*/ 779 h 812"/>
              <a:gd name="T4" fmla="*/ 408 w 1019"/>
              <a:gd name="T5" fmla="*/ 300 h 812"/>
              <a:gd name="T6" fmla="*/ 393 w 1019"/>
              <a:gd name="T7" fmla="*/ 286 h 812"/>
              <a:gd name="T8" fmla="*/ 743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40 h 812"/>
              <a:gd name="T26" fmla="*/ 755 w 1019"/>
              <a:gd name="T27" fmla="*/ 340 h 812"/>
              <a:gd name="T28" fmla="*/ 755 w 1019"/>
              <a:gd name="T29" fmla="*/ 50 h 812"/>
              <a:gd name="T30" fmla="*/ 463 w 1019"/>
              <a:gd name="T31" fmla="*/ 183 h 812"/>
              <a:gd name="T32" fmla="*/ 797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8 h 812"/>
              <a:gd name="T44" fmla="*/ 931 w 1019"/>
              <a:gd name="T45" fmla="*/ 397 h 812"/>
              <a:gd name="T46" fmla="*/ 930 w 1019"/>
              <a:gd name="T47" fmla="*/ 435 h 812"/>
              <a:gd name="T48" fmla="*/ 962 w 1019"/>
              <a:gd name="T49" fmla="*/ 436 h 812"/>
              <a:gd name="T50" fmla="*/ 960 w 1019"/>
              <a:gd name="T51" fmla="*/ 397 h 812"/>
              <a:gd name="T52" fmla="*/ 954 w 1019"/>
              <a:gd name="T53" fmla="*/ 312 h 812"/>
              <a:gd name="T54" fmla="*/ 470 w 1019"/>
              <a:gd name="T55" fmla="*/ 437 h 812"/>
              <a:gd name="T56" fmla="*/ 515 w 1019"/>
              <a:gd name="T57" fmla="*/ 610 h 812"/>
              <a:gd name="T58" fmla="*/ 532 w 1019"/>
              <a:gd name="T59" fmla="*/ 597 h 812"/>
              <a:gd name="T60" fmla="*/ 538 w 1019"/>
              <a:gd name="T61" fmla="*/ 575 h 812"/>
              <a:gd name="T62" fmla="*/ 560 w 1019"/>
              <a:gd name="T63" fmla="*/ 588 h 812"/>
              <a:gd name="T64" fmla="*/ 575 w 1019"/>
              <a:gd name="T65" fmla="*/ 621 h 812"/>
              <a:gd name="T66" fmla="*/ 593 w 1019"/>
              <a:gd name="T67" fmla="*/ 636 h 812"/>
              <a:gd name="T68" fmla="*/ 623 w 1019"/>
              <a:gd name="T69" fmla="*/ 632 h 812"/>
              <a:gd name="T70" fmla="*/ 617 w 1019"/>
              <a:gd name="T71" fmla="*/ 615 h 812"/>
              <a:gd name="T72" fmla="*/ 602 w 1019"/>
              <a:gd name="T73" fmla="*/ 582 h 812"/>
              <a:gd name="T74" fmla="*/ 582 w 1019"/>
              <a:gd name="T75" fmla="*/ 567 h 812"/>
              <a:gd name="T76" fmla="*/ 634 w 1019"/>
              <a:gd name="T77" fmla="*/ 539 h 812"/>
              <a:gd name="T78" fmla="*/ 612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3" y="286"/>
                </a:moveTo>
                <a:cubicBezTo>
                  <a:pt x="401" y="286"/>
                  <a:pt x="408" y="292"/>
                  <a:pt x="408" y="300"/>
                </a:cubicBezTo>
                <a:cubicBezTo>
                  <a:pt x="408" y="308"/>
                  <a:pt x="401" y="315"/>
                  <a:pt x="393" y="315"/>
                </a:cubicBezTo>
                <a:cubicBezTo>
                  <a:pt x="385" y="315"/>
                  <a:pt x="379" y="308"/>
                  <a:pt x="379" y="300"/>
                </a:cubicBezTo>
                <a:cubicBezTo>
                  <a:pt x="379" y="292"/>
                  <a:pt x="385" y="286"/>
                  <a:pt x="393" y="286"/>
                </a:cubicBezTo>
                <a:close/>
                <a:moveTo>
                  <a:pt x="44" y="274"/>
                </a:moveTo>
                <a:lnTo>
                  <a:pt x="485" y="274"/>
                </a:lnTo>
                <a:cubicBezTo>
                  <a:pt x="575" y="280"/>
                  <a:pt x="661" y="297"/>
                  <a:pt x="743" y="335"/>
                </a:cubicBezTo>
                <a:lnTo>
                  <a:pt x="743"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40"/>
                </a:moveTo>
                <a:cubicBezTo>
                  <a:pt x="766" y="345"/>
                  <a:pt x="792" y="358"/>
                  <a:pt x="799" y="362"/>
                </a:cubicBezTo>
                <a:cubicBezTo>
                  <a:pt x="818" y="374"/>
                  <a:pt x="770" y="381"/>
                  <a:pt x="755" y="383"/>
                </a:cubicBezTo>
                <a:lnTo>
                  <a:pt x="755" y="340"/>
                </a:lnTo>
                <a:close/>
                <a:moveTo>
                  <a:pt x="924" y="211"/>
                </a:moveTo>
                <a:cubicBezTo>
                  <a:pt x="881" y="163"/>
                  <a:pt x="838" y="116"/>
                  <a:pt x="795" y="68"/>
                </a:cubicBezTo>
                <a:cubicBezTo>
                  <a:pt x="781" y="52"/>
                  <a:pt x="774" y="53"/>
                  <a:pt x="755" y="50"/>
                </a:cubicBezTo>
                <a:lnTo>
                  <a:pt x="311" y="1"/>
                </a:lnTo>
                <a:cubicBezTo>
                  <a:pt x="302" y="0"/>
                  <a:pt x="298" y="5"/>
                  <a:pt x="304" y="12"/>
                </a:cubicBezTo>
                <a:lnTo>
                  <a:pt x="463" y="183"/>
                </a:lnTo>
                <a:cubicBezTo>
                  <a:pt x="488" y="133"/>
                  <a:pt x="506" y="106"/>
                  <a:pt x="586" y="115"/>
                </a:cubicBezTo>
                <a:cubicBezTo>
                  <a:pt x="641" y="122"/>
                  <a:pt x="682" y="133"/>
                  <a:pt x="733" y="153"/>
                </a:cubicBezTo>
                <a:cubicBezTo>
                  <a:pt x="765" y="166"/>
                  <a:pt x="783" y="176"/>
                  <a:pt x="797" y="201"/>
                </a:cubicBezTo>
                <a:cubicBezTo>
                  <a:pt x="784" y="185"/>
                  <a:pt x="763" y="174"/>
                  <a:pt x="740"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7" y="297"/>
                  <a:pt x="886" y="303"/>
                  <a:pt x="924" y="308"/>
                </a:cubicBezTo>
                <a:lnTo>
                  <a:pt x="924" y="211"/>
                </a:lnTo>
                <a:close/>
                <a:moveTo>
                  <a:pt x="1009" y="320"/>
                </a:moveTo>
                <a:cubicBezTo>
                  <a:pt x="1016" y="321"/>
                  <a:pt x="1019" y="314"/>
                  <a:pt x="1014" y="309"/>
                </a:cubicBezTo>
                <a:cubicBezTo>
                  <a:pt x="994" y="287"/>
                  <a:pt x="974" y="266"/>
                  <a:pt x="954" y="244"/>
                </a:cubicBezTo>
                <a:lnTo>
                  <a:pt x="954" y="216"/>
                </a:lnTo>
                <a:cubicBezTo>
                  <a:pt x="954" y="211"/>
                  <a:pt x="950" y="208"/>
                  <a:pt x="945" y="208"/>
                </a:cubicBezTo>
                <a:lnTo>
                  <a:pt x="937" y="208"/>
                </a:lnTo>
                <a:lnTo>
                  <a:pt x="937" y="379"/>
                </a:lnTo>
                <a:cubicBezTo>
                  <a:pt x="934" y="379"/>
                  <a:pt x="933" y="381"/>
                  <a:pt x="932" y="385"/>
                </a:cubicBezTo>
                <a:lnTo>
                  <a:pt x="931" y="397"/>
                </a:lnTo>
                <a:cubicBezTo>
                  <a:pt x="931" y="403"/>
                  <a:pt x="934" y="405"/>
                  <a:pt x="934" y="410"/>
                </a:cubicBezTo>
                <a:lnTo>
                  <a:pt x="933" y="424"/>
                </a:lnTo>
                <a:cubicBezTo>
                  <a:pt x="933" y="428"/>
                  <a:pt x="930" y="430"/>
                  <a:pt x="930" y="435"/>
                </a:cubicBezTo>
                <a:lnTo>
                  <a:pt x="918" y="536"/>
                </a:lnTo>
                <a:cubicBezTo>
                  <a:pt x="924" y="548"/>
                  <a:pt x="967" y="549"/>
                  <a:pt x="974" y="537"/>
                </a:cubicBezTo>
                <a:lnTo>
                  <a:pt x="962" y="436"/>
                </a:lnTo>
                <a:cubicBezTo>
                  <a:pt x="961" y="430"/>
                  <a:pt x="958" y="429"/>
                  <a:pt x="958" y="424"/>
                </a:cubicBezTo>
                <a:lnTo>
                  <a:pt x="957" y="410"/>
                </a:lnTo>
                <a:cubicBezTo>
                  <a:pt x="957" y="404"/>
                  <a:pt x="960" y="404"/>
                  <a:pt x="960" y="397"/>
                </a:cubicBezTo>
                <a:lnTo>
                  <a:pt x="959" y="385"/>
                </a:lnTo>
                <a:cubicBezTo>
                  <a:pt x="959" y="381"/>
                  <a:pt x="957" y="379"/>
                  <a:pt x="954" y="379"/>
                </a:cubicBezTo>
                <a:lnTo>
                  <a:pt x="954" y="312"/>
                </a:lnTo>
                <a:cubicBezTo>
                  <a:pt x="972" y="315"/>
                  <a:pt x="991" y="317"/>
                  <a:pt x="1009" y="320"/>
                </a:cubicBezTo>
                <a:close/>
                <a:moveTo>
                  <a:pt x="480" y="435"/>
                </a:moveTo>
                <a:lnTo>
                  <a:pt x="470" y="437"/>
                </a:lnTo>
                <a:lnTo>
                  <a:pt x="506" y="622"/>
                </a:lnTo>
                <a:lnTo>
                  <a:pt x="516" y="620"/>
                </a:lnTo>
                <a:lnTo>
                  <a:pt x="515" y="610"/>
                </a:lnTo>
                <a:lnTo>
                  <a:pt x="524" y="608"/>
                </a:lnTo>
                <a:lnTo>
                  <a:pt x="522" y="598"/>
                </a:lnTo>
                <a:lnTo>
                  <a:pt x="532" y="597"/>
                </a:lnTo>
                <a:lnTo>
                  <a:pt x="530" y="587"/>
                </a:lnTo>
                <a:lnTo>
                  <a:pt x="540" y="585"/>
                </a:lnTo>
                <a:lnTo>
                  <a:pt x="538" y="575"/>
                </a:lnTo>
                <a:lnTo>
                  <a:pt x="548" y="573"/>
                </a:lnTo>
                <a:lnTo>
                  <a:pt x="551" y="590"/>
                </a:lnTo>
                <a:lnTo>
                  <a:pt x="560" y="588"/>
                </a:lnTo>
                <a:lnTo>
                  <a:pt x="563" y="606"/>
                </a:lnTo>
                <a:lnTo>
                  <a:pt x="571" y="604"/>
                </a:lnTo>
                <a:lnTo>
                  <a:pt x="575" y="621"/>
                </a:lnTo>
                <a:lnTo>
                  <a:pt x="583" y="620"/>
                </a:lnTo>
                <a:lnTo>
                  <a:pt x="587" y="637"/>
                </a:lnTo>
                <a:lnTo>
                  <a:pt x="593" y="636"/>
                </a:lnTo>
                <a:lnTo>
                  <a:pt x="595" y="645"/>
                </a:lnTo>
                <a:lnTo>
                  <a:pt x="624" y="640"/>
                </a:lnTo>
                <a:lnTo>
                  <a:pt x="623" y="632"/>
                </a:lnTo>
                <a:lnTo>
                  <a:pt x="629" y="630"/>
                </a:lnTo>
                <a:lnTo>
                  <a:pt x="626" y="613"/>
                </a:lnTo>
                <a:lnTo>
                  <a:pt x="617" y="615"/>
                </a:lnTo>
                <a:lnTo>
                  <a:pt x="614" y="597"/>
                </a:lnTo>
                <a:lnTo>
                  <a:pt x="606" y="599"/>
                </a:lnTo>
                <a:lnTo>
                  <a:pt x="602" y="582"/>
                </a:lnTo>
                <a:lnTo>
                  <a:pt x="594" y="583"/>
                </a:lnTo>
                <a:lnTo>
                  <a:pt x="590" y="566"/>
                </a:lnTo>
                <a:lnTo>
                  <a:pt x="582" y="567"/>
                </a:lnTo>
                <a:lnTo>
                  <a:pt x="580" y="559"/>
                </a:lnTo>
                <a:lnTo>
                  <a:pt x="635" y="548"/>
                </a:lnTo>
                <a:lnTo>
                  <a:pt x="634" y="539"/>
                </a:lnTo>
                <a:lnTo>
                  <a:pt x="624" y="541"/>
                </a:lnTo>
                <a:lnTo>
                  <a:pt x="622" y="531"/>
                </a:lnTo>
                <a:lnTo>
                  <a:pt x="612" y="533"/>
                </a:lnTo>
                <a:lnTo>
                  <a:pt x="610" y="523"/>
                </a:lnTo>
                <a:lnTo>
                  <a:pt x="600"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5"/>
                </a:lnTo>
                <a:lnTo>
                  <a:pt x="480" y="435"/>
                </a:lnTo>
                <a:close/>
                <a:moveTo>
                  <a:pt x="95" y="327"/>
                </a:moveTo>
                <a:lnTo>
                  <a:pt x="692" y="327"/>
                </a:lnTo>
                <a:lnTo>
                  <a:pt x="692" y="679"/>
                </a:lnTo>
                <a:lnTo>
                  <a:pt x="95" y="679"/>
                </a:lnTo>
                <a:lnTo>
                  <a:pt x="95" y="3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1" name="Freeform 37"/>
          <p:cNvSpPr>
            <a:spLocks noEditPoints="1"/>
          </p:cNvSpPr>
          <p:nvPr/>
        </p:nvSpPr>
        <p:spPr bwMode="auto">
          <a:xfrm>
            <a:off x="3468871" y="5463128"/>
            <a:ext cx="652296" cy="654143"/>
          </a:xfrm>
          <a:custGeom>
            <a:avLst/>
            <a:gdLst>
              <a:gd name="T0" fmla="*/ 0 w 915"/>
              <a:gd name="T1" fmla="*/ 458 h 915"/>
              <a:gd name="T2" fmla="*/ 915 w 915"/>
              <a:gd name="T3" fmla="*/ 458 h 915"/>
              <a:gd name="T4" fmla="*/ 672 w 915"/>
              <a:gd name="T5" fmla="*/ 498 h 915"/>
              <a:gd name="T6" fmla="*/ 806 w 915"/>
              <a:gd name="T7" fmla="*/ 498 h 915"/>
              <a:gd name="T8" fmla="*/ 662 w 915"/>
              <a:gd name="T9" fmla="*/ 608 h 915"/>
              <a:gd name="T10" fmla="*/ 662 w 915"/>
              <a:gd name="T11" fmla="*/ 307 h 915"/>
              <a:gd name="T12" fmla="*/ 762 w 915"/>
              <a:gd name="T13" fmla="*/ 285 h 915"/>
              <a:gd name="T14" fmla="*/ 672 w 915"/>
              <a:gd name="T15" fmla="*/ 417 h 915"/>
              <a:gd name="T16" fmla="*/ 592 w 915"/>
              <a:gd name="T17" fmla="*/ 498 h 915"/>
              <a:gd name="T18" fmla="*/ 582 w 915"/>
              <a:gd name="T19" fmla="*/ 597 h 915"/>
              <a:gd name="T20" fmla="*/ 334 w 915"/>
              <a:gd name="T21" fmla="*/ 597 h 915"/>
              <a:gd name="T22" fmla="*/ 592 w 915"/>
              <a:gd name="T23" fmla="*/ 498 h 915"/>
              <a:gd name="T24" fmla="*/ 582 w 915"/>
              <a:gd name="T25" fmla="*/ 317 h 915"/>
              <a:gd name="T26" fmla="*/ 324 w 915"/>
              <a:gd name="T27" fmla="*/ 417 h 915"/>
              <a:gd name="T28" fmla="*/ 582 w 915"/>
              <a:gd name="T29" fmla="*/ 317 h 915"/>
              <a:gd name="T30" fmla="*/ 710 w 915"/>
              <a:gd name="T31" fmla="*/ 215 h 915"/>
              <a:gd name="T32" fmla="*/ 617 w 915"/>
              <a:gd name="T33" fmla="*/ 146 h 915"/>
              <a:gd name="T34" fmla="*/ 710 w 915"/>
              <a:gd name="T35" fmla="*/ 215 h 915"/>
              <a:gd name="T36" fmla="*/ 564 w 915"/>
              <a:gd name="T37" fmla="*/ 238 h 915"/>
              <a:gd name="T38" fmla="*/ 374 w 915"/>
              <a:gd name="T39" fmla="*/ 175 h 915"/>
              <a:gd name="T40" fmla="*/ 504 w 915"/>
              <a:gd name="T41" fmla="*/ 111 h 915"/>
              <a:gd name="T42" fmla="*/ 564 w 915"/>
              <a:gd name="T43" fmla="*/ 238 h 915"/>
              <a:gd name="T44" fmla="*/ 298 w 915"/>
              <a:gd name="T45" fmla="*/ 146 h 915"/>
              <a:gd name="T46" fmla="*/ 205 w 915"/>
              <a:gd name="T47" fmla="*/ 215 h 915"/>
              <a:gd name="T48" fmla="*/ 298 w 915"/>
              <a:gd name="T49" fmla="*/ 146 h 915"/>
              <a:gd name="T50" fmla="*/ 298 w 915"/>
              <a:gd name="T51" fmla="*/ 769 h 915"/>
              <a:gd name="T52" fmla="*/ 205 w 915"/>
              <a:gd name="T53" fmla="*/ 700 h 915"/>
              <a:gd name="T54" fmla="*/ 298 w 915"/>
              <a:gd name="T55" fmla="*/ 769 h 915"/>
              <a:gd name="T56" fmla="*/ 351 w 915"/>
              <a:gd name="T57" fmla="*/ 677 h 915"/>
              <a:gd name="T58" fmla="*/ 542 w 915"/>
              <a:gd name="T59" fmla="*/ 741 h 915"/>
              <a:gd name="T60" fmla="*/ 411 w 915"/>
              <a:gd name="T61" fmla="*/ 805 h 915"/>
              <a:gd name="T62" fmla="*/ 351 w 915"/>
              <a:gd name="T63" fmla="*/ 677 h 915"/>
              <a:gd name="T64" fmla="*/ 617 w 915"/>
              <a:gd name="T65" fmla="*/ 769 h 915"/>
              <a:gd name="T66" fmla="*/ 710 w 915"/>
              <a:gd name="T67" fmla="*/ 700 h 915"/>
              <a:gd name="T68" fmla="*/ 617 w 915"/>
              <a:gd name="T69" fmla="*/ 769 h 915"/>
              <a:gd name="T70" fmla="*/ 254 w 915"/>
              <a:gd name="T71" fmla="*/ 608 h 915"/>
              <a:gd name="T72" fmla="*/ 110 w 915"/>
              <a:gd name="T73" fmla="*/ 498 h 915"/>
              <a:gd name="T74" fmla="*/ 254 w 915"/>
              <a:gd name="T75" fmla="*/ 608 h 915"/>
              <a:gd name="T76" fmla="*/ 243 w 915"/>
              <a:gd name="T77" fmla="*/ 417 h 915"/>
              <a:gd name="T78" fmla="*/ 153 w 915"/>
              <a:gd name="T79" fmla="*/ 285 h 915"/>
              <a:gd name="T80" fmla="*/ 243 w 915"/>
              <a:gd name="T81" fmla="*/ 41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2" name="Freeform 38"/>
          <p:cNvSpPr>
            <a:spLocks noEditPoints="1"/>
          </p:cNvSpPr>
          <p:nvPr/>
        </p:nvSpPr>
        <p:spPr bwMode="auto">
          <a:xfrm>
            <a:off x="4633024" y="5442801"/>
            <a:ext cx="445335" cy="609794"/>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3" name="Freeform 39"/>
          <p:cNvSpPr>
            <a:spLocks noEditPoints="1"/>
          </p:cNvSpPr>
          <p:nvPr/>
        </p:nvSpPr>
        <p:spPr bwMode="auto">
          <a:xfrm>
            <a:off x="5717719" y="5501932"/>
            <a:ext cx="624577" cy="626426"/>
          </a:xfrm>
          <a:custGeom>
            <a:avLst/>
            <a:gdLst>
              <a:gd name="T0" fmla="*/ 155 w 876"/>
              <a:gd name="T1" fmla="*/ 601 h 875"/>
              <a:gd name="T2" fmla="*/ 721 w 876"/>
              <a:gd name="T3" fmla="*/ 274 h 875"/>
              <a:gd name="T4" fmla="*/ 630 w 876"/>
              <a:gd name="T5" fmla="*/ 770 h 875"/>
              <a:gd name="T6" fmla="*/ 246 w 876"/>
              <a:gd name="T7" fmla="*/ 106 h 875"/>
              <a:gd name="T8" fmla="*/ 630 w 876"/>
              <a:gd name="T9" fmla="*/ 770 h 875"/>
              <a:gd name="T10" fmla="*/ 204 w 876"/>
              <a:gd name="T11" fmla="*/ 573 h 875"/>
              <a:gd name="T12" fmla="*/ 672 w 876"/>
              <a:gd name="T13" fmla="*/ 303 h 875"/>
              <a:gd name="T14" fmla="*/ 584 w 876"/>
              <a:gd name="T15" fmla="*/ 691 h 875"/>
              <a:gd name="T16" fmla="*/ 292 w 876"/>
              <a:gd name="T17" fmla="*/ 184 h 875"/>
              <a:gd name="T18" fmla="*/ 584 w 876"/>
              <a:gd name="T19" fmla="*/ 691 h 875"/>
              <a:gd name="T20" fmla="*/ 438 w 876"/>
              <a:gd name="T21" fmla="*/ 479 h 875"/>
              <a:gd name="T22" fmla="*/ 438 w 876"/>
              <a:gd name="T23" fmla="*/ 396 h 875"/>
              <a:gd name="T24" fmla="*/ 457 w 876"/>
              <a:gd name="T25" fmla="*/ 201 h 875"/>
              <a:gd name="T26" fmla="*/ 437 w 876"/>
              <a:gd name="T27" fmla="*/ 219 h 875"/>
              <a:gd name="T28" fmla="*/ 419 w 876"/>
              <a:gd name="T29" fmla="*/ 172 h 875"/>
              <a:gd name="T30" fmla="*/ 439 w 876"/>
              <a:gd name="T31" fmla="*/ 154 h 875"/>
              <a:gd name="T32" fmla="*/ 457 w 876"/>
              <a:gd name="T33" fmla="*/ 201 h 875"/>
              <a:gd name="T34" fmla="*/ 439 w 876"/>
              <a:gd name="T35" fmla="*/ 721 h 875"/>
              <a:gd name="T36" fmla="*/ 419 w 876"/>
              <a:gd name="T37" fmla="*/ 703 h 875"/>
              <a:gd name="T38" fmla="*/ 437 w 876"/>
              <a:gd name="T39" fmla="*/ 656 h 875"/>
              <a:gd name="T40" fmla="*/ 457 w 876"/>
              <a:gd name="T41" fmla="*/ 674 h 875"/>
              <a:gd name="T42" fmla="*/ 202 w 876"/>
              <a:gd name="T43" fmla="*/ 415 h 875"/>
              <a:gd name="T44" fmla="*/ 220 w 876"/>
              <a:gd name="T45" fmla="*/ 435 h 875"/>
              <a:gd name="T46" fmla="*/ 173 w 876"/>
              <a:gd name="T47" fmla="*/ 453 h 875"/>
              <a:gd name="T48" fmla="*/ 155 w 876"/>
              <a:gd name="T49" fmla="*/ 433 h 875"/>
              <a:gd name="T50" fmla="*/ 202 w 876"/>
              <a:gd name="T51" fmla="*/ 415 h 875"/>
              <a:gd name="T52" fmla="*/ 721 w 876"/>
              <a:gd name="T53" fmla="*/ 433 h 875"/>
              <a:gd name="T54" fmla="*/ 703 w 876"/>
              <a:gd name="T55" fmla="*/ 453 h 875"/>
              <a:gd name="T56" fmla="*/ 656 w 876"/>
              <a:gd name="T57" fmla="*/ 435 h 875"/>
              <a:gd name="T58" fmla="*/ 674 w 876"/>
              <a:gd name="T59" fmla="*/ 415 h 875"/>
              <a:gd name="T60" fmla="*/ 462 w 876"/>
              <a:gd name="T61" fmla="*/ 437 h 875"/>
              <a:gd name="T62" fmla="*/ 416 w 876"/>
              <a:gd name="T63" fmla="*/ 437 h 875"/>
              <a:gd name="T64" fmla="*/ 439 w 876"/>
              <a:gd name="T65" fmla="*/ 256 h 875"/>
              <a:gd name="T66" fmla="*/ 462 w 876"/>
              <a:gd name="T67" fmla="*/ 437 h 875"/>
              <a:gd name="T68" fmla="*/ 333 w 876"/>
              <a:gd name="T69" fmla="*/ 546 h 875"/>
              <a:gd name="T70" fmla="*/ 418 w 876"/>
              <a:gd name="T71" fmla="*/ 428 h 875"/>
              <a:gd name="T72" fmla="*/ 451 w 876"/>
              <a:gd name="T73" fmla="*/ 46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6" h="875">
                <a:moveTo>
                  <a:pt x="275" y="155"/>
                </a:moveTo>
                <a:cubicBezTo>
                  <a:pt x="119" y="245"/>
                  <a:pt x="65" y="445"/>
                  <a:pt x="155" y="601"/>
                </a:cubicBezTo>
                <a:cubicBezTo>
                  <a:pt x="245" y="757"/>
                  <a:pt x="445" y="810"/>
                  <a:pt x="601" y="720"/>
                </a:cubicBezTo>
                <a:cubicBezTo>
                  <a:pt x="757" y="630"/>
                  <a:pt x="811" y="430"/>
                  <a:pt x="721" y="274"/>
                </a:cubicBezTo>
                <a:cubicBezTo>
                  <a:pt x="631" y="118"/>
                  <a:pt x="431" y="65"/>
                  <a:pt x="275" y="155"/>
                </a:cubicBezTo>
                <a:close/>
                <a:moveTo>
                  <a:pt x="630" y="770"/>
                </a:moveTo>
                <a:cubicBezTo>
                  <a:pt x="447" y="875"/>
                  <a:pt x="212" y="812"/>
                  <a:pt x="106" y="629"/>
                </a:cubicBezTo>
                <a:cubicBezTo>
                  <a:pt x="0" y="446"/>
                  <a:pt x="63" y="211"/>
                  <a:pt x="246" y="106"/>
                </a:cubicBezTo>
                <a:cubicBezTo>
                  <a:pt x="429" y="0"/>
                  <a:pt x="664" y="63"/>
                  <a:pt x="770" y="246"/>
                </a:cubicBezTo>
                <a:cubicBezTo>
                  <a:pt x="876" y="429"/>
                  <a:pt x="813" y="664"/>
                  <a:pt x="630" y="770"/>
                </a:cubicBezTo>
                <a:close/>
                <a:moveTo>
                  <a:pt x="303" y="204"/>
                </a:moveTo>
                <a:cubicBezTo>
                  <a:pt x="174" y="278"/>
                  <a:pt x="130" y="444"/>
                  <a:pt x="204" y="573"/>
                </a:cubicBezTo>
                <a:cubicBezTo>
                  <a:pt x="279" y="701"/>
                  <a:pt x="444" y="746"/>
                  <a:pt x="573" y="671"/>
                </a:cubicBezTo>
                <a:cubicBezTo>
                  <a:pt x="702" y="597"/>
                  <a:pt x="746" y="432"/>
                  <a:pt x="672" y="303"/>
                </a:cubicBezTo>
                <a:cubicBezTo>
                  <a:pt x="597" y="174"/>
                  <a:pt x="432" y="130"/>
                  <a:pt x="303" y="204"/>
                </a:cubicBezTo>
                <a:close/>
                <a:moveTo>
                  <a:pt x="584" y="691"/>
                </a:moveTo>
                <a:cubicBezTo>
                  <a:pt x="445" y="772"/>
                  <a:pt x="265" y="724"/>
                  <a:pt x="185" y="584"/>
                </a:cubicBezTo>
                <a:cubicBezTo>
                  <a:pt x="104" y="444"/>
                  <a:pt x="152" y="265"/>
                  <a:pt x="292" y="184"/>
                </a:cubicBezTo>
                <a:cubicBezTo>
                  <a:pt x="431" y="104"/>
                  <a:pt x="611" y="152"/>
                  <a:pt x="691" y="291"/>
                </a:cubicBezTo>
                <a:cubicBezTo>
                  <a:pt x="772" y="431"/>
                  <a:pt x="724" y="610"/>
                  <a:pt x="584" y="691"/>
                </a:cubicBezTo>
                <a:close/>
                <a:moveTo>
                  <a:pt x="479" y="438"/>
                </a:moveTo>
                <a:cubicBezTo>
                  <a:pt x="479" y="460"/>
                  <a:pt x="461" y="479"/>
                  <a:pt x="438" y="479"/>
                </a:cubicBezTo>
                <a:cubicBezTo>
                  <a:pt x="415" y="479"/>
                  <a:pt x="397" y="460"/>
                  <a:pt x="397" y="438"/>
                </a:cubicBezTo>
                <a:cubicBezTo>
                  <a:pt x="397" y="415"/>
                  <a:pt x="415" y="396"/>
                  <a:pt x="438" y="396"/>
                </a:cubicBezTo>
                <a:cubicBezTo>
                  <a:pt x="461" y="396"/>
                  <a:pt x="479" y="415"/>
                  <a:pt x="479" y="438"/>
                </a:cubicBezTo>
                <a:close/>
                <a:moveTo>
                  <a:pt x="457" y="201"/>
                </a:moveTo>
                <a:cubicBezTo>
                  <a:pt x="457" y="211"/>
                  <a:pt x="449" y="219"/>
                  <a:pt x="439" y="219"/>
                </a:cubicBezTo>
                <a:lnTo>
                  <a:pt x="437" y="219"/>
                </a:lnTo>
                <a:cubicBezTo>
                  <a:pt x="427" y="219"/>
                  <a:pt x="419" y="211"/>
                  <a:pt x="419" y="201"/>
                </a:cubicBezTo>
                <a:lnTo>
                  <a:pt x="419" y="172"/>
                </a:lnTo>
                <a:cubicBezTo>
                  <a:pt x="419" y="162"/>
                  <a:pt x="427" y="154"/>
                  <a:pt x="437" y="154"/>
                </a:cubicBezTo>
                <a:lnTo>
                  <a:pt x="439" y="154"/>
                </a:lnTo>
                <a:cubicBezTo>
                  <a:pt x="449" y="154"/>
                  <a:pt x="457" y="162"/>
                  <a:pt x="457" y="172"/>
                </a:cubicBezTo>
                <a:lnTo>
                  <a:pt x="457" y="201"/>
                </a:lnTo>
                <a:close/>
                <a:moveTo>
                  <a:pt x="457" y="703"/>
                </a:moveTo>
                <a:cubicBezTo>
                  <a:pt x="457" y="713"/>
                  <a:pt x="449" y="721"/>
                  <a:pt x="439" y="721"/>
                </a:cubicBezTo>
                <a:lnTo>
                  <a:pt x="437" y="721"/>
                </a:lnTo>
                <a:cubicBezTo>
                  <a:pt x="427" y="721"/>
                  <a:pt x="419" y="713"/>
                  <a:pt x="419" y="703"/>
                </a:cubicBezTo>
                <a:lnTo>
                  <a:pt x="419" y="674"/>
                </a:lnTo>
                <a:cubicBezTo>
                  <a:pt x="419" y="664"/>
                  <a:pt x="427" y="656"/>
                  <a:pt x="437" y="656"/>
                </a:cubicBezTo>
                <a:lnTo>
                  <a:pt x="439" y="656"/>
                </a:lnTo>
                <a:cubicBezTo>
                  <a:pt x="449" y="656"/>
                  <a:pt x="457" y="664"/>
                  <a:pt x="457" y="674"/>
                </a:cubicBezTo>
                <a:lnTo>
                  <a:pt x="457" y="703"/>
                </a:lnTo>
                <a:close/>
                <a:moveTo>
                  <a:pt x="202" y="415"/>
                </a:moveTo>
                <a:cubicBezTo>
                  <a:pt x="212" y="415"/>
                  <a:pt x="220" y="423"/>
                  <a:pt x="220" y="433"/>
                </a:cubicBezTo>
                <a:lnTo>
                  <a:pt x="220" y="435"/>
                </a:lnTo>
                <a:cubicBezTo>
                  <a:pt x="220" y="445"/>
                  <a:pt x="212" y="453"/>
                  <a:pt x="202" y="453"/>
                </a:cubicBezTo>
                <a:lnTo>
                  <a:pt x="173" y="453"/>
                </a:lnTo>
                <a:cubicBezTo>
                  <a:pt x="163" y="453"/>
                  <a:pt x="155" y="445"/>
                  <a:pt x="155" y="435"/>
                </a:cubicBezTo>
                <a:lnTo>
                  <a:pt x="155" y="433"/>
                </a:lnTo>
                <a:cubicBezTo>
                  <a:pt x="155" y="423"/>
                  <a:pt x="163" y="415"/>
                  <a:pt x="173" y="415"/>
                </a:cubicBezTo>
                <a:lnTo>
                  <a:pt x="202" y="415"/>
                </a:lnTo>
                <a:close/>
                <a:moveTo>
                  <a:pt x="703" y="415"/>
                </a:moveTo>
                <a:cubicBezTo>
                  <a:pt x="713" y="415"/>
                  <a:pt x="721" y="423"/>
                  <a:pt x="721" y="433"/>
                </a:cubicBezTo>
                <a:lnTo>
                  <a:pt x="721" y="435"/>
                </a:lnTo>
                <a:cubicBezTo>
                  <a:pt x="721" y="445"/>
                  <a:pt x="713" y="453"/>
                  <a:pt x="703" y="453"/>
                </a:cubicBezTo>
                <a:lnTo>
                  <a:pt x="674" y="453"/>
                </a:lnTo>
                <a:cubicBezTo>
                  <a:pt x="664" y="453"/>
                  <a:pt x="656" y="445"/>
                  <a:pt x="656" y="435"/>
                </a:cubicBezTo>
                <a:lnTo>
                  <a:pt x="656" y="433"/>
                </a:lnTo>
                <a:cubicBezTo>
                  <a:pt x="656" y="423"/>
                  <a:pt x="664" y="415"/>
                  <a:pt x="674" y="415"/>
                </a:cubicBezTo>
                <a:lnTo>
                  <a:pt x="703" y="415"/>
                </a:lnTo>
                <a:close/>
                <a:moveTo>
                  <a:pt x="462" y="437"/>
                </a:moveTo>
                <a:cubicBezTo>
                  <a:pt x="462" y="450"/>
                  <a:pt x="451" y="461"/>
                  <a:pt x="439" y="461"/>
                </a:cubicBezTo>
                <a:cubicBezTo>
                  <a:pt x="426" y="461"/>
                  <a:pt x="416" y="450"/>
                  <a:pt x="416" y="437"/>
                </a:cubicBezTo>
                <a:lnTo>
                  <a:pt x="416" y="279"/>
                </a:lnTo>
                <a:cubicBezTo>
                  <a:pt x="416" y="266"/>
                  <a:pt x="426" y="256"/>
                  <a:pt x="439" y="256"/>
                </a:cubicBezTo>
                <a:cubicBezTo>
                  <a:pt x="451" y="256"/>
                  <a:pt x="462" y="266"/>
                  <a:pt x="462" y="279"/>
                </a:cubicBezTo>
                <a:lnTo>
                  <a:pt x="462" y="437"/>
                </a:lnTo>
                <a:close/>
                <a:moveTo>
                  <a:pt x="367" y="544"/>
                </a:moveTo>
                <a:cubicBezTo>
                  <a:pt x="357" y="554"/>
                  <a:pt x="342" y="554"/>
                  <a:pt x="333" y="546"/>
                </a:cubicBezTo>
                <a:cubicBezTo>
                  <a:pt x="324" y="537"/>
                  <a:pt x="325" y="521"/>
                  <a:pt x="335" y="511"/>
                </a:cubicBezTo>
                <a:lnTo>
                  <a:pt x="418" y="428"/>
                </a:lnTo>
                <a:cubicBezTo>
                  <a:pt x="428" y="418"/>
                  <a:pt x="444" y="417"/>
                  <a:pt x="453" y="426"/>
                </a:cubicBezTo>
                <a:cubicBezTo>
                  <a:pt x="462" y="434"/>
                  <a:pt x="461" y="450"/>
                  <a:pt x="451" y="460"/>
                </a:cubicBezTo>
                <a:lnTo>
                  <a:pt x="367" y="5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4" name="Freeform 40"/>
          <p:cNvSpPr>
            <a:spLocks/>
          </p:cNvSpPr>
          <p:nvPr/>
        </p:nvSpPr>
        <p:spPr bwMode="auto">
          <a:xfrm>
            <a:off x="6968722" y="5533346"/>
            <a:ext cx="395442" cy="519250"/>
          </a:xfrm>
          <a:custGeom>
            <a:avLst/>
            <a:gdLst>
              <a:gd name="T0" fmla="*/ 555 w 555"/>
              <a:gd name="T1" fmla="*/ 378 h 725"/>
              <a:gd name="T2" fmla="*/ 512 w 555"/>
              <a:gd name="T3" fmla="*/ 331 h 725"/>
              <a:gd name="T4" fmla="*/ 267 w 555"/>
              <a:gd name="T5" fmla="*/ 331 h 725"/>
              <a:gd name="T6" fmla="*/ 297 w 555"/>
              <a:gd name="T7" fmla="*/ 141 h 725"/>
              <a:gd name="T8" fmla="*/ 253 w 555"/>
              <a:gd name="T9" fmla="*/ 36 h 725"/>
              <a:gd name="T10" fmla="*/ 192 w 555"/>
              <a:gd name="T11" fmla="*/ 42 h 725"/>
              <a:gd name="T12" fmla="*/ 193 w 555"/>
              <a:gd name="T13" fmla="*/ 171 h 725"/>
              <a:gd name="T14" fmla="*/ 85 w 555"/>
              <a:gd name="T15" fmla="*/ 359 h 725"/>
              <a:gd name="T16" fmla="*/ 0 w 555"/>
              <a:gd name="T17" fmla="*/ 423 h 725"/>
              <a:gd name="T18" fmla="*/ 0 w 555"/>
              <a:gd name="T19" fmla="*/ 680 h 725"/>
              <a:gd name="T20" fmla="*/ 61 w 555"/>
              <a:gd name="T21" fmla="*/ 688 h 725"/>
              <a:gd name="T22" fmla="*/ 440 w 555"/>
              <a:gd name="T23" fmla="*/ 707 h 725"/>
              <a:gd name="T24" fmla="*/ 440 w 555"/>
              <a:gd name="T25" fmla="*/ 706 h 725"/>
              <a:gd name="T26" fmla="*/ 479 w 555"/>
              <a:gd name="T27" fmla="*/ 660 h 725"/>
              <a:gd name="T28" fmla="*/ 436 w 555"/>
              <a:gd name="T29" fmla="*/ 613 h 725"/>
              <a:gd name="T30" fmla="*/ 458 w 555"/>
              <a:gd name="T31" fmla="*/ 613 h 725"/>
              <a:gd name="T32" fmla="*/ 501 w 555"/>
              <a:gd name="T33" fmla="*/ 565 h 725"/>
              <a:gd name="T34" fmla="*/ 458 w 555"/>
              <a:gd name="T35" fmla="*/ 519 h 725"/>
              <a:gd name="T36" fmla="*/ 481 w 555"/>
              <a:gd name="T37" fmla="*/ 519 h 725"/>
              <a:gd name="T38" fmla="*/ 523 w 555"/>
              <a:gd name="T39" fmla="*/ 472 h 725"/>
              <a:gd name="T40" fmla="*/ 481 w 555"/>
              <a:gd name="T41" fmla="*/ 425 h 725"/>
              <a:gd name="T42" fmla="*/ 512 w 555"/>
              <a:gd name="T43" fmla="*/ 425 h 725"/>
              <a:gd name="T44" fmla="*/ 555 w 555"/>
              <a:gd name="T45" fmla="*/ 37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725">
                <a:moveTo>
                  <a:pt x="555" y="378"/>
                </a:moveTo>
                <a:cubicBezTo>
                  <a:pt x="555" y="352"/>
                  <a:pt x="536" y="331"/>
                  <a:pt x="512" y="331"/>
                </a:cubicBezTo>
                <a:lnTo>
                  <a:pt x="267" y="331"/>
                </a:lnTo>
                <a:cubicBezTo>
                  <a:pt x="301" y="247"/>
                  <a:pt x="297" y="141"/>
                  <a:pt x="297" y="141"/>
                </a:cubicBezTo>
                <a:cubicBezTo>
                  <a:pt x="289" y="87"/>
                  <a:pt x="275" y="55"/>
                  <a:pt x="253" y="36"/>
                </a:cubicBezTo>
                <a:cubicBezTo>
                  <a:pt x="214" y="0"/>
                  <a:pt x="192" y="42"/>
                  <a:pt x="192" y="42"/>
                </a:cubicBezTo>
                <a:cubicBezTo>
                  <a:pt x="192" y="42"/>
                  <a:pt x="207" y="123"/>
                  <a:pt x="193" y="171"/>
                </a:cubicBezTo>
                <a:cubicBezTo>
                  <a:pt x="180" y="219"/>
                  <a:pt x="85" y="359"/>
                  <a:pt x="85" y="359"/>
                </a:cubicBezTo>
                <a:cubicBezTo>
                  <a:pt x="79" y="375"/>
                  <a:pt x="20" y="413"/>
                  <a:pt x="0" y="423"/>
                </a:cubicBezTo>
                <a:lnTo>
                  <a:pt x="0" y="680"/>
                </a:lnTo>
                <a:cubicBezTo>
                  <a:pt x="0" y="680"/>
                  <a:pt x="42" y="679"/>
                  <a:pt x="61" y="688"/>
                </a:cubicBezTo>
                <a:cubicBezTo>
                  <a:pt x="135" y="725"/>
                  <a:pt x="440" y="707"/>
                  <a:pt x="440" y="707"/>
                </a:cubicBezTo>
                <a:cubicBezTo>
                  <a:pt x="440" y="707"/>
                  <a:pt x="440" y="706"/>
                  <a:pt x="440" y="706"/>
                </a:cubicBezTo>
                <a:cubicBezTo>
                  <a:pt x="461" y="704"/>
                  <a:pt x="479" y="684"/>
                  <a:pt x="479" y="660"/>
                </a:cubicBezTo>
                <a:cubicBezTo>
                  <a:pt x="479" y="634"/>
                  <a:pt x="459" y="613"/>
                  <a:pt x="436" y="613"/>
                </a:cubicBezTo>
                <a:lnTo>
                  <a:pt x="458" y="613"/>
                </a:lnTo>
                <a:cubicBezTo>
                  <a:pt x="482" y="613"/>
                  <a:pt x="501" y="592"/>
                  <a:pt x="501" y="565"/>
                </a:cubicBezTo>
                <a:cubicBezTo>
                  <a:pt x="501" y="540"/>
                  <a:pt x="482" y="519"/>
                  <a:pt x="458" y="519"/>
                </a:cubicBezTo>
                <a:lnTo>
                  <a:pt x="481" y="519"/>
                </a:lnTo>
                <a:cubicBezTo>
                  <a:pt x="504" y="519"/>
                  <a:pt x="523" y="498"/>
                  <a:pt x="523" y="472"/>
                </a:cubicBezTo>
                <a:cubicBezTo>
                  <a:pt x="523" y="446"/>
                  <a:pt x="504" y="425"/>
                  <a:pt x="481" y="425"/>
                </a:cubicBezTo>
                <a:lnTo>
                  <a:pt x="512" y="425"/>
                </a:lnTo>
                <a:cubicBezTo>
                  <a:pt x="536" y="425"/>
                  <a:pt x="555" y="404"/>
                  <a:pt x="555" y="3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5" name="Freeform 41"/>
          <p:cNvSpPr>
            <a:spLocks noEditPoints="1"/>
          </p:cNvSpPr>
          <p:nvPr/>
        </p:nvSpPr>
        <p:spPr bwMode="auto">
          <a:xfrm>
            <a:off x="6807957" y="5792047"/>
            <a:ext cx="131199" cy="266092"/>
          </a:xfrm>
          <a:custGeom>
            <a:avLst/>
            <a:gdLst>
              <a:gd name="T0" fmla="*/ 0 w 184"/>
              <a:gd name="T1" fmla="*/ 43 h 371"/>
              <a:gd name="T2" fmla="*/ 42 w 184"/>
              <a:gd name="T3" fmla="*/ 0 h 371"/>
              <a:gd name="T4" fmla="*/ 141 w 184"/>
              <a:gd name="T5" fmla="*/ 0 h 371"/>
              <a:gd name="T6" fmla="*/ 184 w 184"/>
              <a:gd name="T7" fmla="*/ 43 h 371"/>
              <a:gd name="T8" fmla="*/ 184 w 184"/>
              <a:gd name="T9" fmla="*/ 329 h 371"/>
              <a:gd name="T10" fmla="*/ 141 w 184"/>
              <a:gd name="T11" fmla="*/ 371 h 371"/>
              <a:gd name="T12" fmla="*/ 42 w 184"/>
              <a:gd name="T13" fmla="*/ 371 h 371"/>
              <a:gd name="T14" fmla="*/ 0 w 184"/>
              <a:gd name="T15" fmla="*/ 329 h 371"/>
              <a:gd name="T16" fmla="*/ 0 w 184"/>
              <a:gd name="T17" fmla="*/ 43 h 371"/>
              <a:gd name="T18" fmla="*/ 106 w 184"/>
              <a:gd name="T19" fmla="*/ 267 h 371"/>
              <a:gd name="T20" fmla="*/ 106 w 184"/>
              <a:gd name="T21" fmla="*/ 267 h 371"/>
              <a:gd name="T22" fmla="*/ 74 w 184"/>
              <a:gd name="T23" fmla="*/ 299 h 371"/>
              <a:gd name="T24" fmla="*/ 106 w 184"/>
              <a:gd name="T25" fmla="*/ 330 h 371"/>
              <a:gd name="T26" fmla="*/ 137 w 184"/>
              <a:gd name="T27" fmla="*/ 299 h 371"/>
              <a:gd name="T28" fmla="*/ 106 w 184"/>
              <a:gd name="T29" fmla="*/ 2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71">
                <a:moveTo>
                  <a:pt x="0" y="43"/>
                </a:moveTo>
                <a:cubicBezTo>
                  <a:pt x="0" y="19"/>
                  <a:pt x="19" y="0"/>
                  <a:pt x="42" y="0"/>
                </a:cubicBezTo>
                <a:lnTo>
                  <a:pt x="141" y="0"/>
                </a:lnTo>
                <a:cubicBezTo>
                  <a:pt x="165" y="0"/>
                  <a:pt x="184" y="19"/>
                  <a:pt x="184" y="43"/>
                </a:cubicBezTo>
                <a:lnTo>
                  <a:pt x="184" y="329"/>
                </a:lnTo>
                <a:cubicBezTo>
                  <a:pt x="184" y="352"/>
                  <a:pt x="165" y="371"/>
                  <a:pt x="141" y="371"/>
                </a:cubicBezTo>
                <a:lnTo>
                  <a:pt x="42" y="371"/>
                </a:lnTo>
                <a:cubicBezTo>
                  <a:pt x="19" y="371"/>
                  <a:pt x="0" y="352"/>
                  <a:pt x="0" y="329"/>
                </a:cubicBezTo>
                <a:lnTo>
                  <a:pt x="0" y="43"/>
                </a:lnTo>
                <a:close/>
                <a:moveTo>
                  <a:pt x="106" y="267"/>
                </a:moveTo>
                <a:lnTo>
                  <a:pt x="106" y="267"/>
                </a:lnTo>
                <a:cubicBezTo>
                  <a:pt x="88" y="267"/>
                  <a:pt x="74" y="282"/>
                  <a:pt x="74" y="299"/>
                </a:cubicBezTo>
                <a:cubicBezTo>
                  <a:pt x="74" y="316"/>
                  <a:pt x="88" y="330"/>
                  <a:pt x="106" y="330"/>
                </a:cubicBezTo>
                <a:cubicBezTo>
                  <a:pt x="123" y="330"/>
                  <a:pt x="137" y="316"/>
                  <a:pt x="137" y="299"/>
                </a:cubicBezTo>
                <a:cubicBezTo>
                  <a:pt x="137" y="282"/>
                  <a:pt x="123" y="267"/>
                  <a:pt x="106" y="2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6" name="Freeform 42"/>
          <p:cNvSpPr>
            <a:spLocks noEditPoints="1"/>
          </p:cNvSpPr>
          <p:nvPr/>
        </p:nvSpPr>
        <p:spPr bwMode="auto">
          <a:xfrm>
            <a:off x="7933306" y="1344897"/>
            <a:ext cx="652296" cy="456422"/>
          </a:xfrm>
          <a:custGeom>
            <a:avLst/>
            <a:gdLst>
              <a:gd name="T0" fmla="*/ 122 w 915"/>
              <a:gd name="T1" fmla="*/ 87 h 639"/>
              <a:gd name="T2" fmla="*/ 79 w 915"/>
              <a:gd name="T3" fmla="*/ 83 h 639"/>
              <a:gd name="T4" fmla="*/ 112 w 915"/>
              <a:gd name="T5" fmla="*/ 25 h 639"/>
              <a:gd name="T6" fmla="*/ 72 w 915"/>
              <a:gd name="T7" fmla="*/ 180 h 639"/>
              <a:gd name="T8" fmla="*/ 102 w 915"/>
              <a:gd name="T9" fmla="*/ 175 h 639"/>
              <a:gd name="T10" fmla="*/ 75 w 915"/>
              <a:gd name="T11" fmla="*/ 142 h 639"/>
              <a:gd name="T12" fmla="*/ 83 w 915"/>
              <a:gd name="T13" fmla="*/ 236 h 639"/>
              <a:gd name="T14" fmla="*/ 107 w 915"/>
              <a:gd name="T15" fmla="*/ 188 h 639"/>
              <a:gd name="T16" fmla="*/ 42 w 915"/>
              <a:gd name="T17" fmla="*/ 244 h 639"/>
              <a:gd name="T18" fmla="*/ 21 w 915"/>
              <a:gd name="T19" fmla="*/ 222 h 639"/>
              <a:gd name="T20" fmla="*/ 50 w 915"/>
              <a:gd name="T21" fmla="*/ 278 h 639"/>
              <a:gd name="T22" fmla="*/ 12 w 915"/>
              <a:gd name="T23" fmla="*/ 296 h 639"/>
              <a:gd name="T24" fmla="*/ 9 w 915"/>
              <a:gd name="T25" fmla="*/ 232 h 639"/>
              <a:gd name="T26" fmla="*/ 105 w 915"/>
              <a:gd name="T27" fmla="*/ 509 h 639"/>
              <a:gd name="T28" fmla="*/ 119 w 915"/>
              <a:gd name="T29" fmla="*/ 482 h 639"/>
              <a:gd name="T30" fmla="*/ 77 w 915"/>
              <a:gd name="T31" fmla="*/ 482 h 639"/>
              <a:gd name="T32" fmla="*/ 93 w 915"/>
              <a:gd name="T33" fmla="*/ 423 h 639"/>
              <a:gd name="T34" fmla="*/ 89 w 915"/>
              <a:gd name="T35" fmla="*/ 370 h 639"/>
              <a:gd name="T36" fmla="*/ 63 w 915"/>
              <a:gd name="T37" fmla="*/ 451 h 639"/>
              <a:gd name="T38" fmla="*/ 33 w 915"/>
              <a:gd name="T39" fmla="*/ 443 h 639"/>
              <a:gd name="T40" fmla="*/ 50 w 915"/>
              <a:gd name="T41" fmla="*/ 346 h 639"/>
              <a:gd name="T42" fmla="*/ 16 w 915"/>
              <a:gd name="T43" fmla="*/ 371 h 639"/>
              <a:gd name="T44" fmla="*/ 2 w 915"/>
              <a:gd name="T45" fmla="*/ 308 h 639"/>
              <a:gd name="T46" fmla="*/ 148 w 915"/>
              <a:gd name="T47" fmla="*/ 565 h 639"/>
              <a:gd name="T48" fmla="*/ 156 w 915"/>
              <a:gd name="T49" fmla="*/ 536 h 639"/>
              <a:gd name="T50" fmla="*/ 115 w 915"/>
              <a:gd name="T51" fmla="*/ 543 h 639"/>
              <a:gd name="T52" fmla="*/ 205 w 915"/>
              <a:gd name="T53" fmla="*/ 583 h 639"/>
              <a:gd name="T54" fmla="*/ 171 w 915"/>
              <a:gd name="T55" fmla="*/ 537 h 639"/>
              <a:gd name="T56" fmla="*/ 196 w 915"/>
              <a:gd name="T57" fmla="*/ 624 h 639"/>
              <a:gd name="T58" fmla="*/ 165 w 915"/>
              <a:gd name="T59" fmla="*/ 632 h 639"/>
              <a:gd name="T60" fmla="*/ 165 w 915"/>
              <a:gd name="T61" fmla="*/ 51 h 639"/>
              <a:gd name="T62" fmla="*/ 783 w 915"/>
              <a:gd name="T63" fmla="*/ 118 h 639"/>
              <a:gd name="T64" fmla="*/ 742 w 915"/>
              <a:gd name="T65" fmla="*/ 81 h 639"/>
              <a:gd name="T66" fmla="*/ 824 w 915"/>
              <a:gd name="T67" fmla="*/ 112 h 639"/>
              <a:gd name="T68" fmla="*/ 836 w 915"/>
              <a:gd name="T69" fmla="*/ 83 h 639"/>
              <a:gd name="T70" fmla="*/ 829 w 915"/>
              <a:gd name="T71" fmla="*/ 147 h 639"/>
              <a:gd name="T72" fmla="*/ 872 w 915"/>
              <a:gd name="T73" fmla="*/ 150 h 639"/>
              <a:gd name="T74" fmla="*/ 851 w 915"/>
              <a:gd name="T75" fmla="*/ 89 h 639"/>
              <a:gd name="T76" fmla="*/ 860 w 915"/>
              <a:gd name="T77" fmla="*/ 246 h 639"/>
              <a:gd name="T78" fmla="*/ 833 w 915"/>
              <a:gd name="T79" fmla="*/ 236 h 639"/>
              <a:gd name="T80" fmla="*/ 864 w 915"/>
              <a:gd name="T81" fmla="*/ 208 h 639"/>
              <a:gd name="T82" fmla="*/ 840 w 915"/>
              <a:gd name="T83" fmla="*/ 298 h 639"/>
              <a:gd name="T84" fmla="*/ 825 w 915"/>
              <a:gd name="T85" fmla="*/ 247 h 639"/>
              <a:gd name="T86" fmla="*/ 878 w 915"/>
              <a:gd name="T87" fmla="*/ 314 h 639"/>
              <a:gd name="T88" fmla="*/ 904 w 915"/>
              <a:gd name="T89" fmla="*/ 296 h 639"/>
              <a:gd name="T90" fmla="*/ 828 w 915"/>
              <a:gd name="T91" fmla="*/ 477 h 639"/>
              <a:gd name="T92" fmla="*/ 851 w 915"/>
              <a:gd name="T93" fmla="*/ 513 h 639"/>
              <a:gd name="T94" fmla="*/ 887 w 915"/>
              <a:gd name="T95" fmla="*/ 458 h 639"/>
              <a:gd name="T96" fmla="*/ 841 w 915"/>
              <a:gd name="T97" fmla="*/ 447 h 639"/>
              <a:gd name="T98" fmla="*/ 822 w 915"/>
              <a:gd name="T99" fmla="*/ 423 h 639"/>
              <a:gd name="T100" fmla="*/ 863 w 915"/>
              <a:gd name="T101" fmla="*/ 416 h 639"/>
              <a:gd name="T102" fmla="*/ 837 w 915"/>
              <a:gd name="T103" fmla="*/ 361 h 639"/>
              <a:gd name="T104" fmla="*/ 831 w 915"/>
              <a:gd name="T105" fmla="*/ 309 h 639"/>
              <a:gd name="T106" fmla="*/ 872 w 915"/>
              <a:gd name="T107" fmla="*/ 383 h 639"/>
              <a:gd name="T108" fmla="*/ 899 w 915"/>
              <a:gd name="T109" fmla="*/ 371 h 639"/>
              <a:gd name="T110" fmla="*/ 791 w 915"/>
              <a:gd name="T111" fmla="*/ 536 h 639"/>
              <a:gd name="T112" fmla="*/ 807 w 915"/>
              <a:gd name="T113" fmla="*/ 576 h 639"/>
              <a:gd name="T114" fmla="*/ 853 w 915"/>
              <a:gd name="T115" fmla="*/ 528 h 639"/>
              <a:gd name="T116" fmla="*/ 712 w 915"/>
              <a:gd name="T117" fmla="*/ 614 h 639"/>
              <a:gd name="T118" fmla="*/ 710 w 915"/>
              <a:gd name="T119" fmla="*/ 583 h 639"/>
              <a:gd name="T120" fmla="*/ 750 w 915"/>
              <a:gd name="T121" fmla="*/ 598 h 639"/>
              <a:gd name="T122" fmla="*/ 772 w 915"/>
              <a:gd name="T123" fmla="*/ 30 h 639"/>
              <a:gd name="T124" fmla="*/ 715 w 915"/>
              <a:gd name="T125" fmla="*/ 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639">
                <a:moveTo>
                  <a:pt x="132" y="118"/>
                </a:moveTo>
                <a:cubicBezTo>
                  <a:pt x="116" y="127"/>
                  <a:pt x="104" y="124"/>
                  <a:pt x="102" y="118"/>
                </a:cubicBezTo>
                <a:cubicBezTo>
                  <a:pt x="99" y="112"/>
                  <a:pt x="104" y="97"/>
                  <a:pt x="122" y="87"/>
                </a:cubicBezTo>
                <a:cubicBezTo>
                  <a:pt x="145" y="74"/>
                  <a:pt x="173" y="81"/>
                  <a:pt x="173" y="81"/>
                </a:cubicBezTo>
                <a:cubicBezTo>
                  <a:pt x="173" y="81"/>
                  <a:pt x="153" y="105"/>
                  <a:pt x="132" y="118"/>
                </a:cubicBezTo>
                <a:close/>
                <a:moveTo>
                  <a:pt x="79" y="83"/>
                </a:moveTo>
                <a:cubicBezTo>
                  <a:pt x="75" y="104"/>
                  <a:pt x="85" y="112"/>
                  <a:pt x="91" y="112"/>
                </a:cubicBezTo>
                <a:cubicBezTo>
                  <a:pt x="97" y="111"/>
                  <a:pt x="108" y="100"/>
                  <a:pt x="112" y="80"/>
                </a:cubicBezTo>
                <a:cubicBezTo>
                  <a:pt x="118" y="54"/>
                  <a:pt x="112" y="25"/>
                  <a:pt x="112" y="25"/>
                </a:cubicBezTo>
                <a:cubicBezTo>
                  <a:pt x="112" y="25"/>
                  <a:pt x="83" y="55"/>
                  <a:pt x="79" y="83"/>
                </a:cubicBezTo>
                <a:close/>
                <a:moveTo>
                  <a:pt x="102" y="175"/>
                </a:moveTo>
                <a:cubicBezTo>
                  <a:pt x="88" y="187"/>
                  <a:pt x="75" y="185"/>
                  <a:pt x="72" y="180"/>
                </a:cubicBezTo>
                <a:cubicBezTo>
                  <a:pt x="68" y="175"/>
                  <a:pt x="71" y="159"/>
                  <a:pt x="86" y="147"/>
                </a:cubicBezTo>
                <a:cubicBezTo>
                  <a:pt x="106" y="130"/>
                  <a:pt x="134" y="132"/>
                  <a:pt x="134" y="132"/>
                </a:cubicBezTo>
                <a:cubicBezTo>
                  <a:pt x="134" y="132"/>
                  <a:pt x="120" y="159"/>
                  <a:pt x="102" y="175"/>
                </a:cubicBezTo>
                <a:close/>
                <a:moveTo>
                  <a:pt x="43" y="150"/>
                </a:moveTo>
                <a:cubicBezTo>
                  <a:pt x="44" y="171"/>
                  <a:pt x="55" y="178"/>
                  <a:pt x="60" y="176"/>
                </a:cubicBezTo>
                <a:cubicBezTo>
                  <a:pt x="67" y="174"/>
                  <a:pt x="75" y="161"/>
                  <a:pt x="75" y="142"/>
                </a:cubicBezTo>
                <a:cubicBezTo>
                  <a:pt x="76" y="115"/>
                  <a:pt x="64" y="89"/>
                  <a:pt x="64" y="89"/>
                </a:cubicBezTo>
                <a:cubicBezTo>
                  <a:pt x="64" y="88"/>
                  <a:pt x="42" y="122"/>
                  <a:pt x="43" y="150"/>
                </a:cubicBezTo>
                <a:close/>
                <a:moveTo>
                  <a:pt x="83" y="236"/>
                </a:moveTo>
                <a:cubicBezTo>
                  <a:pt x="71" y="250"/>
                  <a:pt x="59" y="250"/>
                  <a:pt x="55" y="246"/>
                </a:cubicBezTo>
                <a:cubicBezTo>
                  <a:pt x="50" y="242"/>
                  <a:pt x="49" y="226"/>
                  <a:pt x="62" y="211"/>
                </a:cubicBezTo>
                <a:cubicBezTo>
                  <a:pt x="79" y="191"/>
                  <a:pt x="107" y="188"/>
                  <a:pt x="107" y="188"/>
                </a:cubicBezTo>
                <a:cubicBezTo>
                  <a:pt x="106" y="188"/>
                  <a:pt x="97" y="217"/>
                  <a:pt x="83" y="236"/>
                </a:cubicBezTo>
                <a:close/>
                <a:moveTo>
                  <a:pt x="21" y="222"/>
                </a:moveTo>
                <a:cubicBezTo>
                  <a:pt x="25" y="242"/>
                  <a:pt x="37" y="247"/>
                  <a:pt x="42" y="244"/>
                </a:cubicBezTo>
                <a:cubicBezTo>
                  <a:pt x="48" y="241"/>
                  <a:pt x="54" y="227"/>
                  <a:pt x="51" y="208"/>
                </a:cubicBezTo>
                <a:cubicBezTo>
                  <a:pt x="46" y="182"/>
                  <a:pt x="30" y="158"/>
                  <a:pt x="30" y="158"/>
                </a:cubicBezTo>
                <a:cubicBezTo>
                  <a:pt x="29" y="158"/>
                  <a:pt x="15" y="194"/>
                  <a:pt x="21" y="222"/>
                </a:cubicBezTo>
                <a:close/>
                <a:moveTo>
                  <a:pt x="75" y="298"/>
                </a:moveTo>
                <a:cubicBezTo>
                  <a:pt x="66" y="314"/>
                  <a:pt x="54" y="317"/>
                  <a:pt x="49" y="314"/>
                </a:cubicBezTo>
                <a:cubicBezTo>
                  <a:pt x="44" y="310"/>
                  <a:pt x="40" y="294"/>
                  <a:pt x="50" y="278"/>
                </a:cubicBezTo>
                <a:cubicBezTo>
                  <a:pt x="63" y="256"/>
                  <a:pt x="90" y="247"/>
                  <a:pt x="90" y="247"/>
                </a:cubicBezTo>
                <a:cubicBezTo>
                  <a:pt x="90" y="248"/>
                  <a:pt x="86" y="277"/>
                  <a:pt x="75" y="298"/>
                </a:cubicBezTo>
                <a:close/>
                <a:moveTo>
                  <a:pt x="12" y="296"/>
                </a:moveTo>
                <a:cubicBezTo>
                  <a:pt x="19" y="315"/>
                  <a:pt x="32" y="317"/>
                  <a:pt x="37" y="314"/>
                </a:cubicBezTo>
                <a:cubicBezTo>
                  <a:pt x="42" y="310"/>
                  <a:pt x="45" y="295"/>
                  <a:pt x="39" y="277"/>
                </a:cubicBezTo>
                <a:cubicBezTo>
                  <a:pt x="30" y="253"/>
                  <a:pt x="9" y="232"/>
                  <a:pt x="9" y="232"/>
                </a:cubicBezTo>
                <a:cubicBezTo>
                  <a:pt x="9" y="232"/>
                  <a:pt x="1" y="270"/>
                  <a:pt x="12" y="296"/>
                </a:cubicBezTo>
                <a:close/>
                <a:moveTo>
                  <a:pt x="119" y="482"/>
                </a:moveTo>
                <a:cubicBezTo>
                  <a:pt x="120" y="500"/>
                  <a:pt x="111" y="509"/>
                  <a:pt x="105" y="509"/>
                </a:cubicBezTo>
                <a:cubicBezTo>
                  <a:pt x="99" y="508"/>
                  <a:pt x="87" y="496"/>
                  <a:pt x="87" y="477"/>
                </a:cubicBezTo>
                <a:cubicBezTo>
                  <a:pt x="87" y="450"/>
                  <a:pt x="106" y="429"/>
                  <a:pt x="106" y="429"/>
                </a:cubicBezTo>
                <a:cubicBezTo>
                  <a:pt x="105" y="430"/>
                  <a:pt x="118" y="457"/>
                  <a:pt x="119" y="482"/>
                </a:cubicBezTo>
                <a:close/>
                <a:moveTo>
                  <a:pt x="64" y="513"/>
                </a:moveTo>
                <a:cubicBezTo>
                  <a:pt x="81" y="526"/>
                  <a:pt x="93" y="521"/>
                  <a:pt x="95" y="515"/>
                </a:cubicBezTo>
                <a:cubicBezTo>
                  <a:pt x="97" y="509"/>
                  <a:pt x="92" y="494"/>
                  <a:pt x="77" y="482"/>
                </a:cubicBezTo>
                <a:cubicBezTo>
                  <a:pt x="56" y="465"/>
                  <a:pt x="28" y="458"/>
                  <a:pt x="28" y="458"/>
                </a:cubicBezTo>
                <a:cubicBezTo>
                  <a:pt x="28" y="458"/>
                  <a:pt x="41" y="495"/>
                  <a:pt x="64" y="513"/>
                </a:cubicBezTo>
                <a:close/>
                <a:moveTo>
                  <a:pt x="93" y="423"/>
                </a:moveTo>
                <a:cubicBezTo>
                  <a:pt x="90" y="441"/>
                  <a:pt x="80" y="448"/>
                  <a:pt x="75" y="447"/>
                </a:cubicBezTo>
                <a:cubicBezTo>
                  <a:pt x="68" y="445"/>
                  <a:pt x="59" y="432"/>
                  <a:pt x="63" y="413"/>
                </a:cubicBezTo>
                <a:cubicBezTo>
                  <a:pt x="67" y="387"/>
                  <a:pt x="89" y="370"/>
                  <a:pt x="89" y="370"/>
                </a:cubicBezTo>
                <a:cubicBezTo>
                  <a:pt x="89" y="370"/>
                  <a:pt x="96" y="399"/>
                  <a:pt x="93" y="423"/>
                </a:cubicBezTo>
                <a:close/>
                <a:moveTo>
                  <a:pt x="33" y="443"/>
                </a:moveTo>
                <a:cubicBezTo>
                  <a:pt x="47" y="459"/>
                  <a:pt x="60" y="456"/>
                  <a:pt x="63" y="451"/>
                </a:cubicBezTo>
                <a:cubicBezTo>
                  <a:pt x="66" y="445"/>
                  <a:pt x="64" y="430"/>
                  <a:pt x="52" y="416"/>
                </a:cubicBezTo>
                <a:cubicBezTo>
                  <a:pt x="35" y="396"/>
                  <a:pt x="8" y="384"/>
                  <a:pt x="8" y="384"/>
                </a:cubicBezTo>
                <a:cubicBezTo>
                  <a:pt x="8" y="384"/>
                  <a:pt x="14" y="423"/>
                  <a:pt x="33" y="443"/>
                </a:cubicBezTo>
                <a:close/>
                <a:moveTo>
                  <a:pt x="78" y="361"/>
                </a:moveTo>
                <a:cubicBezTo>
                  <a:pt x="73" y="379"/>
                  <a:pt x="61" y="384"/>
                  <a:pt x="56" y="381"/>
                </a:cubicBezTo>
                <a:cubicBezTo>
                  <a:pt x="50" y="378"/>
                  <a:pt x="44" y="364"/>
                  <a:pt x="50" y="346"/>
                </a:cubicBezTo>
                <a:cubicBezTo>
                  <a:pt x="59" y="321"/>
                  <a:pt x="84" y="308"/>
                  <a:pt x="84" y="309"/>
                </a:cubicBezTo>
                <a:cubicBezTo>
                  <a:pt x="84" y="309"/>
                  <a:pt x="86" y="339"/>
                  <a:pt x="78" y="361"/>
                </a:cubicBezTo>
                <a:close/>
                <a:moveTo>
                  <a:pt x="16" y="371"/>
                </a:moveTo>
                <a:cubicBezTo>
                  <a:pt x="27" y="388"/>
                  <a:pt x="40" y="388"/>
                  <a:pt x="44" y="383"/>
                </a:cubicBezTo>
                <a:cubicBezTo>
                  <a:pt x="48" y="378"/>
                  <a:pt x="49" y="364"/>
                  <a:pt x="39" y="347"/>
                </a:cubicBezTo>
                <a:cubicBezTo>
                  <a:pt x="26" y="325"/>
                  <a:pt x="2" y="308"/>
                  <a:pt x="2" y="308"/>
                </a:cubicBezTo>
                <a:cubicBezTo>
                  <a:pt x="1" y="308"/>
                  <a:pt x="0" y="347"/>
                  <a:pt x="16" y="371"/>
                </a:cubicBezTo>
                <a:close/>
                <a:moveTo>
                  <a:pt x="156" y="536"/>
                </a:moveTo>
                <a:cubicBezTo>
                  <a:pt x="161" y="554"/>
                  <a:pt x="154" y="564"/>
                  <a:pt x="148" y="565"/>
                </a:cubicBezTo>
                <a:cubicBezTo>
                  <a:pt x="142" y="565"/>
                  <a:pt x="128" y="556"/>
                  <a:pt x="124" y="536"/>
                </a:cubicBezTo>
                <a:cubicBezTo>
                  <a:pt x="118" y="510"/>
                  <a:pt x="133" y="486"/>
                  <a:pt x="133" y="486"/>
                </a:cubicBezTo>
                <a:cubicBezTo>
                  <a:pt x="132" y="486"/>
                  <a:pt x="150" y="511"/>
                  <a:pt x="156" y="536"/>
                </a:cubicBezTo>
                <a:close/>
                <a:moveTo>
                  <a:pt x="108" y="576"/>
                </a:moveTo>
                <a:cubicBezTo>
                  <a:pt x="127" y="586"/>
                  <a:pt x="138" y="579"/>
                  <a:pt x="139" y="573"/>
                </a:cubicBezTo>
                <a:cubicBezTo>
                  <a:pt x="140" y="567"/>
                  <a:pt x="132" y="553"/>
                  <a:pt x="115" y="543"/>
                </a:cubicBezTo>
                <a:cubicBezTo>
                  <a:pt x="91" y="530"/>
                  <a:pt x="62" y="528"/>
                  <a:pt x="62" y="528"/>
                </a:cubicBezTo>
                <a:cubicBezTo>
                  <a:pt x="61" y="528"/>
                  <a:pt x="81" y="563"/>
                  <a:pt x="108" y="576"/>
                </a:cubicBezTo>
                <a:close/>
                <a:moveTo>
                  <a:pt x="205" y="583"/>
                </a:moveTo>
                <a:cubicBezTo>
                  <a:pt x="213" y="600"/>
                  <a:pt x="209" y="612"/>
                  <a:pt x="203" y="614"/>
                </a:cubicBezTo>
                <a:cubicBezTo>
                  <a:pt x="197" y="615"/>
                  <a:pt x="181" y="608"/>
                  <a:pt x="172" y="589"/>
                </a:cubicBezTo>
                <a:cubicBezTo>
                  <a:pt x="161" y="564"/>
                  <a:pt x="171" y="537"/>
                  <a:pt x="171" y="537"/>
                </a:cubicBezTo>
                <a:cubicBezTo>
                  <a:pt x="170" y="538"/>
                  <a:pt x="193" y="560"/>
                  <a:pt x="205" y="583"/>
                </a:cubicBezTo>
                <a:close/>
                <a:moveTo>
                  <a:pt x="165" y="632"/>
                </a:moveTo>
                <a:cubicBezTo>
                  <a:pt x="187" y="639"/>
                  <a:pt x="196" y="630"/>
                  <a:pt x="196" y="624"/>
                </a:cubicBezTo>
                <a:cubicBezTo>
                  <a:pt x="195" y="617"/>
                  <a:pt x="184" y="604"/>
                  <a:pt x="165" y="598"/>
                </a:cubicBezTo>
                <a:cubicBezTo>
                  <a:pt x="138" y="589"/>
                  <a:pt x="109" y="592"/>
                  <a:pt x="109" y="592"/>
                </a:cubicBezTo>
                <a:cubicBezTo>
                  <a:pt x="108" y="592"/>
                  <a:pt x="135" y="624"/>
                  <a:pt x="165" y="632"/>
                </a:cubicBezTo>
                <a:close/>
                <a:moveTo>
                  <a:pt x="143" y="30"/>
                </a:moveTo>
                <a:cubicBezTo>
                  <a:pt x="127" y="46"/>
                  <a:pt x="128" y="61"/>
                  <a:pt x="132" y="65"/>
                </a:cubicBezTo>
                <a:cubicBezTo>
                  <a:pt x="137" y="68"/>
                  <a:pt x="151" y="66"/>
                  <a:pt x="165" y="51"/>
                </a:cubicBezTo>
                <a:cubicBezTo>
                  <a:pt x="184" y="31"/>
                  <a:pt x="200" y="1"/>
                  <a:pt x="200" y="1"/>
                </a:cubicBezTo>
                <a:cubicBezTo>
                  <a:pt x="201" y="0"/>
                  <a:pt x="165" y="8"/>
                  <a:pt x="143" y="30"/>
                </a:cubicBezTo>
                <a:close/>
                <a:moveTo>
                  <a:pt x="783" y="118"/>
                </a:moveTo>
                <a:cubicBezTo>
                  <a:pt x="799" y="127"/>
                  <a:pt x="811" y="124"/>
                  <a:pt x="813" y="118"/>
                </a:cubicBezTo>
                <a:cubicBezTo>
                  <a:pt x="816" y="112"/>
                  <a:pt x="811" y="97"/>
                  <a:pt x="794" y="87"/>
                </a:cubicBezTo>
                <a:cubicBezTo>
                  <a:pt x="770" y="74"/>
                  <a:pt x="742" y="81"/>
                  <a:pt x="742" y="81"/>
                </a:cubicBezTo>
                <a:cubicBezTo>
                  <a:pt x="743" y="81"/>
                  <a:pt x="762" y="105"/>
                  <a:pt x="783" y="118"/>
                </a:cubicBezTo>
                <a:close/>
                <a:moveTo>
                  <a:pt x="836" y="83"/>
                </a:moveTo>
                <a:cubicBezTo>
                  <a:pt x="840" y="104"/>
                  <a:pt x="830" y="112"/>
                  <a:pt x="824" y="112"/>
                </a:cubicBezTo>
                <a:cubicBezTo>
                  <a:pt x="818" y="111"/>
                  <a:pt x="807" y="100"/>
                  <a:pt x="803" y="80"/>
                </a:cubicBezTo>
                <a:cubicBezTo>
                  <a:pt x="797" y="54"/>
                  <a:pt x="803" y="25"/>
                  <a:pt x="803" y="25"/>
                </a:cubicBezTo>
                <a:cubicBezTo>
                  <a:pt x="803" y="25"/>
                  <a:pt x="832" y="55"/>
                  <a:pt x="836" y="83"/>
                </a:cubicBezTo>
                <a:close/>
                <a:moveTo>
                  <a:pt x="814" y="175"/>
                </a:moveTo>
                <a:cubicBezTo>
                  <a:pt x="827" y="187"/>
                  <a:pt x="840" y="185"/>
                  <a:pt x="843" y="180"/>
                </a:cubicBezTo>
                <a:cubicBezTo>
                  <a:pt x="847" y="175"/>
                  <a:pt x="844" y="159"/>
                  <a:pt x="829" y="147"/>
                </a:cubicBezTo>
                <a:cubicBezTo>
                  <a:pt x="809" y="130"/>
                  <a:pt x="781" y="132"/>
                  <a:pt x="781" y="132"/>
                </a:cubicBezTo>
                <a:cubicBezTo>
                  <a:pt x="781" y="132"/>
                  <a:pt x="795" y="159"/>
                  <a:pt x="814" y="175"/>
                </a:cubicBezTo>
                <a:close/>
                <a:moveTo>
                  <a:pt x="872" y="150"/>
                </a:moveTo>
                <a:cubicBezTo>
                  <a:pt x="872" y="171"/>
                  <a:pt x="860" y="178"/>
                  <a:pt x="855" y="176"/>
                </a:cubicBezTo>
                <a:cubicBezTo>
                  <a:pt x="848" y="174"/>
                  <a:pt x="840" y="161"/>
                  <a:pt x="840" y="142"/>
                </a:cubicBezTo>
                <a:cubicBezTo>
                  <a:pt x="839" y="115"/>
                  <a:pt x="851" y="89"/>
                  <a:pt x="851" y="89"/>
                </a:cubicBezTo>
                <a:cubicBezTo>
                  <a:pt x="851" y="88"/>
                  <a:pt x="873" y="122"/>
                  <a:pt x="872" y="150"/>
                </a:cubicBezTo>
                <a:close/>
                <a:moveTo>
                  <a:pt x="833" y="236"/>
                </a:moveTo>
                <a:cubicBezTo>
                  <a:pt x="844" y="250"/>
                  <a:pt x="856" y="250"/>
                  <a:pt x="860" y="246"/>
                </a:cubicBezTo>
                <a:cubicBezTo>
                  <a:pt x="865" y="242"/>
                  <a:pt x="866" y="226"/>
                  <a:pt x="853" y="211"/>
                </a:cubicBezTo>
                <a:cubicBezTo>
                  <a:pt x="836" y="191"/>
                  <a:pt x="808" y="188"/>
                  <a:pt x="808" y="188"/>
                </a:cubicBezTo>
                <a:cubicBezTo>
                  <a:pt x="809" y="188"/>
                  <a:pt x="818" y="217"/>
                  <a:pt x="833" y="236"/>
                </a:cubicBezTo>
                <a:close/>
                <a:moveTo>
                  <a:pt x="894" y="222"/>
                </a:moveTo>
                <a:cubicBezTo>
                  <a:pt x="890" y="242"/>
                  <a:pt x="878" y="247"/>
                  <a:pt x="873" y="244"/>
                </a:cubicBezTo>
                <a:cubicBezTo>
                  <a:pt x="867" y="241"/>
                  <a:pt x="861" y="227"/>
                  <a:pt x="864" y="208"/>
                </a:cubicBezTo>
                <a:cubicBezTo>
                  <a:pt x="869" y="182"/>
                  <a:pt x="885" y="158"/>
                  <a:pt x="886" y="158"/>
                </a:cubicBezTo>
                <a:cubicBezTo>
                  <a:pt x="886" y="158"/>
                  <a:pt x="900" y="194"/>
                  <a:pt x="894" y="222"/>
                </a:cubicBezTo>
                <a:close/>
                <a:moveTo>
                  <a:pt x="840" y="298"/>
                </a:moveTo>
                <a:cubicBezTo>
                  <a:pt x="849" y="314"/>
                  <a:pt x="861" y="317"/>
                  <a:pt x="866" y="314"/>
                </a:cubicBezTo>
                <a:cubicBezTo>
                  <a:pt x="871" y="310"/>
                  <a:pt x="875" y="294"/>
                  <a:pt x="865" y="278"/>
                </a:cubicBezTo>
                <a:cubicBezTo>
                  <a:pt x="852" y="256"/>
                  <a:pt x="825" y="247"/>
                  <a:pt x="825" y="247"/>
                </a:cubicBezTo>
                <a:cubicBezTo>
                  <a:pt x="825" y="248"/>
                  <a:pt x="829" y="277"/>
                  <a:pt x="840" y="298"/>
                </a:cubicBezTo>
                <a:close/>
                <a:moveTo>
                  <a:pt x="904" y="296"/>
                </a:moveTo>
                <a:cubicBezTo>
                  <a:pt x="896" y="315"/>
                  <a:pt x="883" y="317"/>
                  <a:pt x="878" y="314"/>
                </a:cubicBezTo>
                <a:cubicBezTo>
                  <a:pt x="873" y="310"/>
                  <a:pt x="870" y="295"/>
                  <a:pt x="876" y="277"/>
                </a:cubicBezTo>
                <a:cubicBezTo>
                  <a:pt x="885" y="253"/>
                  <a:pt x="906" y="232"/>
                  <a:pt x="906" y="232"/>
                </a:cubicBezTo>
                <a:cubicBezTo>
                  <a:pt x="907" y="232"/>
                  <a:pt x="914" y="270"/>
                  <a:pt x="904" y="296"/>
                </a:cubicBezTo>
                <a:close/>
                <a:moveTo>
                  <a:pt x="796" y="482"/>
                </a:moveTo>
                <a:cubicBezTo>
                  <a:pt x="795" y="500"/>
                  <a:pt x="804" y="509"/>
                  <a:pt x="810" y="509"/>
                </a:cubicBezTo>
                <a:cubicBezTo>
                  <a:pt x="816" y="508"/>
                  <a:pt x="828" y="496"/>
                  <a:pt x="828" y="477"/>
                </a:cubicBezTo>
                <a:cubicBezTo>
                  <a:pt x="828" y="450"/>
                  <a:pt x="810" y="429"/>
                  <a:pt x="810" y="429"/>
                </a:cubicBezTo>
                <a:cubicBezTo>
                  <a:pt x="810" y="430"/>
                  <a:pt x="798" y="457"/>
                  <a:pt x="796" y="482"/>
                </a:cubicBezTo>
                <a:close/>
                <a:moveTo>
                  <a:pt x="851" y="513"/>
                </a:moveTo>
                <a:cubicBezTo>
                  <a:pt x="834" y="526"/>
                  <a:pt x="822" y="521"/>
                  <a:pt x="820" y="515"/>
                </a:cubicBezTo>
                <a:cubicBezTo>
                  <a:pt x="818" y="509"/>
                  <a:pt x="823" y="494"/>
                  <a:pt x="838" y="482"/>
                </a:cubicBezTo>
                <a:cubicBezTo>
                  <a:pt x="859" y="465"/>
                  <a:pt x="887" y="458"/>
                  <a:pt x="887" y="458"/>
                </a:cubicBezTo>
                <a:cubicBezTo>
                  <a:pt x="887" y="458"/>
                  <a:pt x="874" y="495"/>
                  <a:pt x="851" y="513"/>
                </a:cubicBezTo>
                <a:close/>
                <a:moveTo>
                  <a:pt x="822" y="423"/>
                </a:moveTo>
                <a:cubicBezTo>
                  <a:pt x="825" y="441"/>
                  <a:pt x="835" y="448"/>
                  <a:pt x="841" y="447"/>
                </a:cubicBezTo>
                <a:cubicBezTo>
                  <a:pt x="847" y="445"/>
                  <a:pt x="856" y="432"/>
                  <a:pt x="852" y="413"/>
                </a:cubicBezTo>
                <a:cubicBezTo>
                  <a:pt x="848" y="387"/>
                  <a:pt x="826" y="370"/>
                  <a:pt x="826" y="370"/>
                </a:cubicBezTo>
                <a:cubicBezTo>
                  <a:pt x="826" y="370"/>
                  <a:pt x="819" y="399"/>
                  <a:pt x="822" y="423"/>
                </a:cubicBezTo>
                <a:close/>
                <a:moveTo>
                  <a:pt x="882" y="443"/>
                </a:moveTo>
                <a:cubicBezTo>
                  <a:pt x="868" y="459"/>
                  <a:pt x="855" y="456"/>
                  <a:pt x="852" y="451"/>
                </a:cubicBezTo>
                <a:cubicBezTo>
                  <a:pt x="849" y="445"/>
                  <a:pt x="851" y="430"/>
                  <a:pt x="863" y="416"/>
                </a:cubicBezTo>
                <a:cubicBezTo>
                  <a:pt x="880" y="396"/>
                  <a:pt x="907" y="384"/>
                  <a:pt x="907" y="384"/>
                </a:cubicBezTo>
                <a:cubicBezTo>
                  <a:pt x="907" y="384"/>
                  <a:pt x="901" y="423"/>
                  <a:pt x="882" y="443"/>
                </a:cubicBezTo>
                <a:close/>
                <a:moveTo>
                  <a:pt x="837" y="361"/>
                </a:moveTo>
                <a:cubicBezTo>
                  <a:pt x="843" y="379"/>
                  <a:pt x="854" y="384"/>
                  <a:pt x="859" y="381"/>
                </a:cubicBezTo>
                <a:cubicBezTo>
                  <a:pt x="865" y="378"/>
                  <a:pt x="871" y="364"/>
                  <a:pt x="865" y="346"/>
                </a:cubicBezTo>
                <a:cubicBezTo>
                  <a:pt x="856" y="321"/>
                  <a:pt x="831" y="308"/>
                  <a:pt x="831" y="309"/>
                </a:cubicBezTo>
                <a:cubicBezTo>
                  <a:pt x="831" y="309"/>
                  <a:pt x="829" y="339"/>
                  <a:pt x="837" y="361"/>
                </a:cubicBezTo>
                <a:close/>
                <a:moveTo>
                  <a:pt x="899" y="371"/>
                </a:moveTo>
                <a:cubicBezTo>
                  <a:pt x="888" y="388"/>
                  <a:pt x="875" y="388"/>
                  <a:pt x="872" y="383"/>
                </a:cubicBezTo>
                <a:cubicBezTo>
                  <a:pt x="867" y="378"/>
                  <a:pt x="866" y="364"/>
                  <a:pt x="876" y="347"/>
                </a:cubicBezTo>
                <a:cubicBezTo>
                  <a:pt x="889" y="325"/>
                  <a:pt x="913" y="308"/>
                  <a:pt x="913" y="308"/>
                </a:cubicBezTo>
                <a:cubicBezTo>
                  <a:pt x="914" y="308"/>
                  <a:pt x="915" y="347"/>
                  <a:pt x="899" y="371"/>
                </a:cubicBezTo>
                <a:close/>
                <a:moveTo>
                  <a:pt x="759" y="536"/>
                </a:moveTo>
                <a:cubicBezTo>
                  <a:pt x="754" y="554"/>
                  <a:pt x="761" y="564"/>
                  <a:pt x="767" y="565"/>
                </a:cubicBezTo>
                <a:cubicBezTo>
                  <a:pt x="773" y="565"/>
                  <a:pt x="787" y="556"/>
                  <a:pt x="791" y="536"/>
                </a:cubicBezTo>
                <a:cubicBezTo>
                  <a:pt x="797" y="510"/>
                  <a:pt x="782" y="486"/>
                  <a:pt x="783" y="486"/>
                </a:cubicBezTo>
                <a:cubicBezTo>
                  <a:pt x="783" y="486"/>
                  <a:pt x="765" y="511"/>
                  <a:pt x="759" y="536"/>
                </a:cubicBezTo>
                <a:close/>
                <a:moveTo>
                  <a:pt x="807" y="576"/>
                </a:moveTo>
                <a:cubicBezTo>
                  <a:pt x="788" y="586"/>
                  <a:pt x="777" y="579"/>
                  <a:pt x="776" y="573"/>
                </a:cubicBezTo>
                <a:cubicBezTo>
                  <a:pt x="775" y="567"/>
                  <a:pt x="783" y="553"/>
                  <a:pt x="800" y="543"/>
                </a:cubicBezTo>
                <a:cubicBezTo>
                  <a:pt x="824" y="530"/>
                  <a:pt x="853" y="528"/>
                  <a:pt x="853" y="528"/>
                </a:cubicBezTo>
                <a:cubicBezTo>
                  <a:pt x="854" y="528"/>
                  <a:pt x="834" y="563"/>
                  <a:pt x="807" y="576"/>
                </a:cubicBezTo>
                <a:close/>
                <a:moveTo>
                  <a:pt x="710" y="583"/>
                </a:moveTo>
                <a:cubicBezTo>
                  <a:pt x="702" y="600"/>
                  <a:pt x="706" y="612"/>
                  <a:pt x="712" y="614"/>
                </a:cubicBezTo>
                <a:cubicBezTo>
                  <a:pt x="718" y="615"/>
                  <a:pt x="734" y="608"/>
                  <a:pt x="743" y="589"/>
                </a:cubicBezTo>
                <a:cubicBezTo>
                  <a:pt x="754" y="564"/>
                  <a:pt x="744" y="537"/>
                  <a:pt x="745" y="537"/>
                </a:cubicBezTo>
                <a:cubicBezTo>
                  <a:pt x="745" y="538"/>
                  <a:pt x="722" y="560"/>
                  <a:pt x="710" y="583"/>
                </a:cubicBezTo>
                <a:close/>
                <a:moveTo>
                  <a:pt x="750" y="632"/>
                </a:moveTo>
                <a:cubicBezTo>
                  <a:pt x="729" y="639"/>
                  <a:pt x="719" y="630"/>
                  <a:pt x="719" y="624"/>
                </a:cubicBezTo>
                <a:cubicBezTo>
                  <a:pt x="720" y="617"/>
                  <a:pt x="731" y="604"/>
                  <a:pt x="750" y="598"/>
                </a:cubicBezTo>
                <a:cubicBezTo>
                  <a:pt x="777" y="589"/>
                  <a:pt x="806" y="592"/>
                  <a:pt x="806" y="592"/>
                </a:cubicBezTo>
                <a:cubicBezTo>
                  <a:pt x="807" y="592"/>
                  <a:pt x="780" y="624"/>
                  <a:pt x="750" y="632"/>
                </a:cubicBezTo>
                <a:close/>
                <a:moveTo>
                  <a:pt x="772" y="30"/>
                </a:moveTo>
                <a:cubicBezTo>
                  <a:pt x="788" y="46"/>
                  <a:pt x="787" y="61"/>
                  <a:pt x="783" y="65"/>
                </a:cubicBezTo>
                <a:cubicBezTo>
                  <a:pt x="778" y="68"/>
                  <a:pt x="764" y="66"/>
                  <a:pt x="750" y="51"/>
                </a:cubicBezTo>
                <a:cubicBezTo>
                  <a:pt x="731" y="31"/>
                  <a:pt x="715" y="1"/>
                  <a:pt x="715" y="1"/>
                </a:cubicBezTo>
                <a:cubicBezTo>
                  <a:pt x="714" y="0"/>
                  <a:pt x="750" y="8"/>
                  <a:pt x="772" y="3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7" name="Freeform 43"/>
          <p:cNvSpPr>
            <a:spLocks noEditPoints="1"/>
          </p:cNvSpPr>
          <p:nvPr/>
        </p:nvSpPr>
        <p:spPr bwMode="auto">
          <a:xfrm>
            <a:off x="8142114" y="2301884"/>
            <a:ext cx="347398" cy="347398"/>
          </a:xfrm>
          <a:custGeom>
            <a:avLst/>
            <a:gdLst>
              <a:gd name="T0" fmla="*/ 468 w 487"/>
              <a:gd name="T1" fmla="*/ 389 h 486"/>
              <a:gd name="T2" fmla="*/ 311 w 487"/>
              <a:gd name="T3" fmla="*/ 233 h 486"/>
              <a:gd name="T4" fmla="*/ 327 w 487"/>
              <a:gd name="T5" fmla="*/ 164 h 486"/>
              <a:gd name="T6" fmla="*/ 163 w 487"/>
              <a:gd name="T7" fmla="*/ 0 h 486"/>
              <a:gd name="T8" fmla="*/ 120 w 487"/>
              <a:gd name="T9" fmla="*/ 6 h 486"/>
              <a:gd name="T10" fmla="*/ 189 w 487"/>
              <a:gd name="T11" fmla="*/ 76 h 486"/>
              <a:gd name="T12" fmla="*/ 185 w 487"/>
              <a:gd name="T13" fmla="*/ 185 h 486"/>
              <a:gd name="T14" fmla="*/ 76 w 487"/>
              <a:gd name="T15" fmla="*/ 189 h 486"/>
              <a:gd name="T16" fmla="*/ 6 w 487"/>
              <a:gd name="T17" fmla="*/ 120 h 486"/>
              <a:gd name="T18" fmla="*/ 0 w 487"/>
              <a:gd name="T19" fmla="*/ 164 h 486"/>
              <a:gd name="T20" fmla="*/ 163 w 487"/>
              <a:gd name="T21" fmla="*/ 327 h 486"/>
              <a:gd name="T22" fmla="*/ 233 w 487"/>
              <a:gd name="T23" fmla="*/ 311 h 486"/>
              <a:gd name="T24" fmla="*/ 390 w 487"/>
              <a:gd name="T25" fmla="*/ 466 h 486"/>
              <a:gd name="T26" fmla="*/ 464 w 487"/>
              <a:gd name="T27" fmla="*/ 463 h 486"/>
              <a:gd name="T28" fmla="*/ 468 w 487"/>
              <a:gd name="T29" fmla="*/ 389 h 486"/>
              <a:gd name="T30" fmla="*/ 426 w 487"/>
              <a:gd name="T31" fmla="*/ 452 h 486"/>
              <a:gd name="T32" fmla="*/ 426 w 487"/>
              <a:gd name="T33" fmla="*/ 452 h 486"/>
              <a:gd name="T34" fmla="*/ 398 w 487"/>
              <a:gd name="T35" fmla="*/ 424 h 486"/>
              <a:gd name="T36" fmla="*/ 426 w 487"/>
              <a:gd name="T37" fmla="*/ 397 h 486"/>
              <a:gd name="T38" fmla="*/ 453 w 487"/>
              <a:gd name="T39" fmla="*/ 424 h 486"/>
              <a:gd name="T40" fmla="*/ 426 w 487"/>
              <a:gd name="T41" fmla="*/ 45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486">
                <a:moveTo>
                  <a:pt x="468" y="389"/>
                </a:moveTo>
                <a:lnTo>
                  <a:pt x="311" y="233"/>
                </a:lnTo>
                <a:cubicBezTo>
                  <a:pt x="321" y="212"/>
                  <a:pt x="327" y="189"/>
                  <a:pt x="327" y="164"/>
                </a:cubicBezTo>
                <a:cubicBezTo>
                  <a:pt x="327" y="73"/>
                  <a:pt x="254" y="0"/>
                  <a:pt x="163" y="0"/>
                </a:cubicBezTo>
                <a:cubicBezTo>
                  <a:pt x="148" y="0"/>
                  <a:pt x="134" y="3"/>
                  <a:pt x="120" y="6"/>
                </a:cubicBezTo>
                <a:lnTo>
                  <a:pt x="189" y="76"/>
                </a:lnTo>
                <a:cubicBezTo>
                  <a:pt x="218" y="105"/>
                  <a:pt x="216" y="154"/>
                  <a:pt x="185" y="185"/>
                </a:cubicBezTo>
                <a:cubicBezTo>
                  <a:pt x="153" y="216"/>
                  <a:pt x="105" y="218"/>
                  <a:pt x="76" y="189"/>
                </a:cubicBezTo>
                <a:lnTo>
                  <a:pt x="6" y="120"/>
                </a:lnTo>
                <a:cubicBezTo>
                  <a:pt x="3" y="134"/>
                  <a:pt x="0" y="148"/>
                  <a:pt x="0" y="164"/>
                </a:cubicBezTo>
                <a:cubicBezTo>
                  <a:pt x="0" y="254"/>
                  <a:pt x="73" y="327"/>
                  <a:pt x="163" y="327"/>
                </a:cubicBezTo>
                <a:cubicBezTo>
                  <a:pt x="188" y="327"/>
                  <a:pt x="212" y="321"/>
                  <a:pt x="233" y="311"/>
                </a:cubicBezTo>
                <a:lnTo>
                  <a:pt x="390" y="466"/>
                </a:lnTo>
                <a:cubicBezTo>
                  <a:pt x="410" y="486"/>
                  <a:pt x="443" y="485"/>
                  <a:pt x="464" y="463"/>
                </a:cubicBezTo>
                <a:cubicBezTo>
                  <a:pt x="486" y="442"/>
                  <a:pt x="487" y="408"/>
                  <a:pt x="468" y="389"/>
                </a:cubicBezTo>
                <a:close/>
                <a:moveTo>
                  <a:pt x="426" y="452"/>
                </a:moveTo>
                <a:lnTo>
                  <a:pt x="426" y="452"/>
                </a:lnTo>
                <a:cubicBezTo>
                  <a:pt x="410" y="452"/>
                  <a:pt x="398" y="440"/>
                  <a:pt x="398" y="424"/>
                </a:cubicBezTo>
                <a:cubicBezTo>
                  <a:pt x="398" y="409"/>
                  <a:pt x="410" y="397"/>
                  <a:pt x="426" y="397"/>
                </a:cubicBezTo>
                <a:cubicBezTo>
                  <a:pt x="441" y="397"/>
                  <a:pt x="453" y="409"/>
                  <a:pt x="453" y="424"/>
                </a:cubicBezTo>
                <a:cubicBezTo>
                  <a:pt x="453" y="440"/>
                  <a:pt x="441" y="452"/>
                  <a:pt x="426" y="45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8" name="Freeform 44"/>
          <p:cNvSpPr>
            <a:spLocks/>
          </p:cNvSpPr>
          <p:nvPr/>
        </p:nvSpPr>
        <p:spPr bwMode="auto">
          <a:xfrm>
            <a:off x="7979502" y="2139272"/>
            <a:ext cx="556207" cy="558054"/>
          </a:xfrm>
          <a:custGeom>
            <a:avLst/>
            <a:gdLst>
              <a:gd name="T0" fmla="*/ 680 w 782"/>
              <a:gd name="T1" fmla="*/ 319 h 782"/>
              <a:gd name="T2" fmla="*/ 637 w 782"/>
              <a:gd name="T3" fmla="*/ 270 h 782"/>
              <a:gd name="T4" fmla="*/ 656 w 782"/>
              <a:gd name="T5" fmla="*/ 232 h 782"/>
              <a:gd name="T6" fmla="*/ 685 w 782"/>
              <a:gd name="T7" fmla="*/ 132 h 782"/>
              <a:gd name="T8" fmla="*/ 571 w 782"/>
              <a:gd name="T9" fmla="*/ 110 h 782"/>
              <a:gd name="T10" fmla="*/ 494 w 782"/>
              <a:gd name="T11" fmla="*/ 142 h 782"/>
              <a:gd name="T12" fmla="*/ 465 w 782"/>
              <a:gd name="T13" fmla="*/ 92 h 782"/>
              <a:gd name="T14" fmla="*/ 415 w 782"/>
              <a:gd name="T15" fmla="*/ 1 h 782"/>
              <a:gd name="T16" fmla="*/ 319 w 782"/>
              <a:gd name="T17" fmla="*/ 65 h 782"/>
              <a:gd name="T18" fmla="*/ 319 w 782"/>
              <a:gd name="T19" fmla="*/ 103 h 782"/>
              <a:gd name="T20" fmla="*/ 318 w 782"/>
              <a:gd name="T21" fmla="*/ 107 h 782"/>
              <a:gd name="T22" fmla="*/ 316 w 782"/>
              <a:gd name="T23" fmla="*/ 115 h 782"/>
              <a:gd name="T24" fmla="*/ 314 w 782"/>
              <a:gd name="T25" fmla="*/ 120 h 782"/>
              <a:gd name="T26" fmla="*/ 240 w 782"/>
              <a:gd name="T27" fmla="*/ 135 h 782"/>
              <a:gd name="T28" fmla="*/ 202 w 782"/>
              <a:gd name="T29" fmla="*/ 98 h 782"/>
              <a:gd name="T30" fmla="*/ 98 w 782"/>
              <a:gd name="T31" fmla="*/ 201 h 782"/>
              <a:gd name="T32" fmla="*/ 137 w 782"/>
              <a:gd name="T33" fmla="*/ 240 h 782"/>
              <a:gd name="T34" fmla="*/ 141 w 782"/>
              <a:gd name="T35" fmla="*/ 246 h 782"/>
              <a:gd name="T36" fmla="*/ 144 w 782"/>
              <a:gd name="T37" fmla="*/ 253 h 782"/>
              <a:gd name="T38" fmla="*/ 145 w 782"/>
              <a:gd name="T39" fmla="*/ 258 h 782"/>
              <a:gd name="T40" fmla="*/ 132 w 782"/>
              <a:gd name="T41" fmla="*/ 303 h 782"/>
              <a:gd name="T42" fmla="*/ 66 w 782"/>
              <a:gd name="T43" fmla="*/ 317 h 782"/>
              <a:gd name="T44" fmla="*/ 0 w 782"/>
              <a:gd name="T45" fmla="*/ 413 h 782"/>
              <a:gd name="T46" fmla="*/ 102 w 782"/>
              <a:gd name="T47" fmla="*/ 464 h 782"/>
              <a:gd name="T48" fmla="*/ 111 w 782"/>
              <a:gd name="T49" fmla="*/ 466 h 782"/>
              <a:gd name="T50" fmla="*/ 135 w 782"/>
              <a:gd name="T51" fmla="*/ 543 h 782"/>
              <a:gd name="T52" fmla="*/ 109 w 782"/>
              <a:gd name="T53" fmla="*/ 569 h 782"/>
              <a:gd name="T54" fmla="*/ 130 w 782"/>
              <a:gd name="T55" fmla="*/ 683 h 782"/>
              <a:gd name="T56" fmla="*/ 238 w 782"/>
              <a:gd name="T57" fmla="*/ 647 h 782"/>
              <a:gd name="T58" fmla="*/ 242 w 782"/>
              <a:gd name="T59" fmla="*/ 644 h 782"/>
              <a:gd name="T60" fmla="*/ 249 w 782"/>
              <a:gd name="T61" fmla="*/ 641 h 782"/>
              <a:gd name="T62" fmla="*/ 254 w 782"/>
              <a:gd name="T63" fmla="*/ 639 h 782"/>
              <a:gd name="T64" fmla="*/ 258 w 782"/>
              <a:gd name="T65" fmla="*/ 637 h 782"/>
              <a:gd name="T66" fmla="*/ 266 w 782"/>
              <a:gd name="T67" fmla="*/ 636 h 782"/>
              <a:gd name="T68" fmla="*/ 317 w 782"/>
              <a:gd name="T69" fmla="*/ 691 h 782"/>
              <a:gd name="T70" fmla="*/ 367 w 782"/>
              <a:gd name="T71" fmla="*/ 782 h 782"/>
              <a:gd name="T72" fmla="*/ 464 w 782"/>
              <a:gd name="T73" fmla="*/ 718 h 782"/>
              <a:gd name="T74" fmla="*/ 464 w 782"/>
              <a:gd name="T75" fmla="*/ 680 h 782"/>
              <a:gd name="T76" fmla="*/ 477 w 782"/>
              <a:gd name="T77" fmla="*/ 653 h 782"/>
              <a:gd name="T78" fmla="*/ 490 w 782"/>
              <a:gd name="T79" fmla="*/ 643 h 782"/>
              <a:gd name="T80" fmla="*/ 494 w 782"/>
              <a:gd name="T81" fmla="*/ 641 h 782"/>
              <a:gd name="T82" fmla="*/ 177 w 782"/>
              <a:gd name="T83" fmla="*/ 391 h 782"/>
              <a:gd name="T84" fmla="*/ 597 w 782"/>
              <a:gd name="T85" fmla="*/ 450 h 782"/>
              <a:gd name="T86" fmla="*/ 667 w 782"/>
              <a:gd name="T87" fmla="*/ 469 h 782"/>
              <a:gd name="T88" fmla="*/ 717 w 782"/>
              <a:gd name="T89" fmla="*/ 466 h 782"/>
              <a:gd name="T90" fmla="*/ 782 w 782"/>
              <a:gd name="T91" fmla="*/ 37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782">
                <a:moveTo>
                  <a:pt x="733" y="319"/>
                </a:moveTo>
                <a:lnTo>
                  <a:pt x="717" y="319"/>
                </a:lnTo>
                <a:lnTo>
                  <a:pt x="680" y="319"/>
                </a:lnTo>
                <a:cubicBezTo>
                  <a:pt x="673" y="318"/>
                  <a:pt x="666" y="315"/>
                  <a:pt x="659" y="311"/>
                </a:cubicBezTo>
                <a:cubicBezTo>
                  <a:pt x="659" y="311"/>
                  <a:pt x="659" y="311"/>
                  <a:pt x="659" y="311"/>
                </a:cubicBezTo>
                <a:cubicBezTo>
                  <a:pt x="646" y="302"/>
                  <a:pt x="637" y="287"/>
                  <a:pt x="637" y="270"/>
                </a:cubicBezTo>
                <a:cubicBezTo>
                  <a:pt x="637" y="265"/>
                  <a:pt x="638" y="260"/>
                  <a:pt x="639" y="255"/>
                </a:cubicBezTo>
                <a:cubicBezTo>
                  <a:pt x="641" y="249"/>
                  <a:pt x="644" y="244"/>
                  <a:pt x="647" y="240"/>
                </a:cubicBezTo>
                <a:lnTo>
                  <a:pt x="656" y="232"/>
                </a:lnTo>
                <a:lnTo>
                  <a:pt x="674" y="214"/>
                </a:lnTo>
                <a:lnTo>
                  <a:pt x="685" y="202"/>
                </a:lnTo>
                <a:cubicBezTo>
                  <a:pt x="701" y="182"/>
                  <a:pt x="701" y="153"/>
                  <a:pt x="685" y="132"/>
                </a:cubicBezTo>
                <a:lnTo>
                  <a:pt x="652" y="99"/>
                </a:lnTo>
                <a:cubicBezTo>
                  <a:pt x="632" y="83"/>
                  <a:pt x="603" y="83"/>
                  <a:pt x="582" y="99"/>
                </a:cubicBezTo>
                <a:lnTo>
                  <a:pt x="571" y="110"/>
                </a:lnTo>
                <a:lnTo>
                  <a:pt x="544" y="136"/>
                </a:lnTo>
                <a:lnTo>
                  <a:pt x="544" y="136"/>
                </a:lnTo>
                <a:cubicBezTo>
                  <a:pt x="530" y="147"/>
                  <a:pt x="511" y="150"/>
                  <a:pt x="494" y="142"/>
                </a:cubicBezTo>
                <a:cubicBezTo>
                  <a:pt x="489" y="140"/>
                  <a:pt x="484" y="137"/>
                  <a:pt x="479" y="132"/>
                </a:cubicBezTo>
                <a:cubicBezTo>
                  <a:pt x="471" y="124"/>
                  <a:pt x="467" y="114"/>
                  <a:pt x="465" y="103"/>
                </a:cubicBezTo>
                <a:lnTo>
                  <a:pt x="465" y="92"/>
                </a:lnTo>
                <a:lnTo>
                  <a:pt x="466" y="66"/>
                </a:lnTo>
                <a:lnTo>
                  <a:pt x="466" y="50"/>
                </a:lnTo>
                <a:cubicBezTo>
                  <a:pt x="462" y="24"/>
                  <a:pt x="441" y="4"/>
                  <a:pt x="415" y="1"/>
                </a:cubicBezTo>
                <a:lnTo>
                  <a:pt x="369" y="0"/>
                </a:lnTo>
                <a:cubicBezTo>
                  <a:pt x="343" y="3"/>
                  <a:pt x="323" y="24"/>
                  <a:pt x="319" y="50"/>
                </a:cubicBezTo>
                <a:lnTo>
                  <a:pt x="319" y="65"/>
                </a:lnTo>
                <a:lnTo>
                  <a:pt x="319" y="92"/>
                </a:lnTo>
                <a:lnTo>
                  <a:pt x="319" y="102"/>
                </a:lnTo>
                <a:lnTo>
                  <a:pt x="319" y="103"/>
                </a:lnTo>
                <a:lnTo>
                  <a:pt x="319" y="103"/>
                </a:lnTo>
                <a:cubicBezTo>
                  <a:pt x="319" y="104"/>
                  <a:pt x="318" y="105"/>
                  <a:pt x="318" y="107"/>
                </a:cubicBezTo>
                <a:cubicBezTo>
                  <a:pt x="318" y="107"/>
                  <a:pt x="318" y="107"/>
                  <a:pt x="318" y="107"/>
                </a:cubicBezTo>
                <a:cubicBezTo>
                  <a:pt x="318" y="108"/>
                  <a:pt x="317" y="110"/>
                  <a:pt x="317" y="111"/>
                </a:cubicBezTo>
                <a:cubicBezTo>
                  <a:pt x="317" y="111"/>
                  <a:pt x="317" y="111"/>
                  <a:pt x="317" y="111"/>
                </a:cubicBezTo>
                <a:cubicBezTo>
                  <a:pt x="317" y="113"/>
                  <a:pt x="316" y="114"/>
                  <a:pt x="316" y="115"/>
                </a:cubicBezTo>
                <a:cubicBezTo>
                  <a:pt x="316" y="115"/>
                  <a:pt x="316" y="115"/>
                  <a:pt x="316" y="116"/>
                </a:cubicBezTo>
                <a:cubicBezTo>
                  <a:pt x="315" y="117"/>
                  <a:pt x="314" y="118"/>
                  <a:pt x="314" y="119"/>
                </a:cubicBezTo>
                <a:cubicBezTo>
                  <a:pt x="314" y="119"/>
                  <a:pt x="314" y="120"/>
                  <a:pt x="314" y="120"/>
                </a:cubicBezTo>
                <a:cubicBezTo>
                  <a:pt x="311" y="125"/>
                  <a:pt x="307" y="130"/>
                  <a:pt x="302" y="134"/>
                </a:cubicBezTo>
                <a:cubicBezTo>
                  <a:pt x="293" y="141"/>
                  <a:pt x="282" y="146"/>
                  <a:pt x="270" y="146"/>
                </a:cubicBezTo>
                <a:cubicBezTo>
                  <a:pt x="259" y="146"/>
                  <a:pt x="248" y="142"/>
                  <a:pt x="240" y="135"/>
                </a:cubicBezTo>
                <a:lnTo>
                  <a:pt x="232" y="127"/>
                </a:lnTo>
                <a:lnTo>
                  <a:pt x="213" y="109"/>
                </a:lnTo>
                <a:lnTo>
                  <a:pt x="202" y="98"/>
                </a:lnTo>
                <a:cubicBezTo>
                  <a:pt x="182" y="82"/>
                  <a:pt x="152" y="82"/>
                  <a:pt x="132" y="98"/>
                </a:cubicBezTo>
                <a:lnTo>
                  <a:pt x="100" y="130"/>
                </a:lnTo>
                <a:cubicBezTo>
                  <a:pt x="83" y="151"/>
                  <a:pt x="83" y="180"/>
                  <a:pt x="98" y="201"/>
                </a:cubicBezTo>
                <a:lnTo>
                  <a:pt x="110" y="212"/>
                </a:lnTo>
                <a:lnTo>
                  <a:pt x="136" y="238"/>
                </a:lnTo>
                <a:cubicBezTo>
                  <a:pt x="136" y="239"/>
                  <a:pt x="137" y="240"/>
                  <a:pt x="137" y="240"/>
                </a:cubicBezTo>
                <a:cubicBezTo>
                  <a:pt x="138" y="241"/>
                  <a:pt x="138" y="242"/>
                  <a:pt x="139" y="242"/>
                </a:cubicBezTo>
                <a:cubicBezTo>
                  <a:pt x="139" y="243"/>
                  <a:pt x="139" y="244"/>
                  <a:pt x="140" y="244"/>
                </a:cubicBezTo>
                <a:cubicBezTo>
                  <a:pt x="140" y="245"/>
                  <a:pt x="140" y="245"/>
                  <a:pt x="141" y="246"/>
                </a:cubicBezTo>
                <a:cubicBezTo>
                  <a:pt x="141" y="247"/>
                  <a:pt x="142" y="248"/>
                  <a:pt x="142" y="249"/>
                </a:cubicBezTo>
                <a:cubicBezTo>
                  <a:pt x="142" y="249"/>
                  <a:pt x="142" y="250"/>
                  <a:pt x="143" y="250"/>
                </a:cubicBezTo>
                <a:cubicBezTo>
                  <a:pt x="143" y="251"/>
                  <a:pt x="143" y="252"/>
                  <a:pt x="144" y="253"/>
                </a:cubicBezTo>
                <a:cubicBezTo>
                  <a:pt x="144" y="253"/>
                  <a:pt x="144" y="254"/>
                  <a:pt x="144" y="254"/>
                </a:cubicBezTo>
                <a:cubicBezTo>
                  <a:pt x="145" y="256"/>
                  <a:pt x="145" y="257"/>
                  <a:pt x="145" y="258"/>
                </a:cubicBezTo>
                <a:cubicBezTo>
                  <a:pt x="145" y="258"/>
                  <a:pt x="145" y="258"/>
                  <a:pt x="145" y="258"/>
                </a:cubicBezTo>
                <a:cubicBezTo>
                  <a:pt x="146" y="260"/>
                  <a:pt x="146" y="261"/>
                  <a:pt x="146" y="263"/>
                </a:cubicBezTo>
                <a:cubicBezTo>
                  <a:pt x="146" y="263"/>
                  <a:pt x="146" y="263"/>
                  <a:pt x="146" y="263"/>
                </a:cubicBezTo>
                <a:cubicBezTo>
                  <a:pt x="148" y="277"/>
                  <a:pt x="143" y="292"/>
                  <a:pt x="132" y="303"/>
                </a:cubicBezTo>
                <a:cubicBezTo>
                  <a:pt x="124" y="312"/>
                  <a:pt x="114" y="316"/>
                  <a:pt x="103" y="317"/>
                </a:cubicBezTo>
                <a:lnTo>
                  <a:pt x="92" y="317"/>
                </a:lnTo>
                <a:lnTo>
                  <a:pt x="66" y="317"/>
                </a:lnTo>
                <a:lnTo>
                  <a:pt x="50" y="317"/>
                </a:lnTo>
                <a:cubicBezTo>
                  <a:pt x="24" y="321"/>
                  <a:pt x="4" y="341"/>
                  <a:pt x="1" y="367"/>
                </a:cubicBezTo>
                <a:lnTo>
                  <a:pt x="0" y="413"/>
                </a:lnTo>
                <a:cubicBezTo>
                  <a:pt x="3" y="439"/>
                  <a:pt x="24" y="460"/>
                  <a:pt x="49" y="464"/>
                </a:cubicBezTo>
                <a:lnTo>
                  <a:pt x="65" y="464"/>
                </a:lnTo>
                <a:lnTo>
                  <a:pt x="102" y="464"/>
                </a:lnTo>
                <a:cubicBezTo>
                  <a:pt x="104" y="464"/>
                  <a:pt x="106" y="464"/>
                  <a:pt x="107" y="465"/>
                </a:cubicBezTo>
                <a:cubicBezTo>
                  <a:pt x="107" y="465"/>
                  <a:pt x="108" y="465"/>
                  <a:pt x="108" y="465"/>
                </a:cubicBezTo>
                <a:cubicBezTo>
                  <a:pt x="109" y="465"/>
                  <a:pt x="110" y="465"/>
                  <a:pt x="111" y="466"/>
                </a:cubicBezTo>
                <a:cubicBezTo>
                  <a:pt x="131" y="472"/>
                  <a:pt x="146" y="491"/>
                  <a:pt x="146" y="513"/>
                </a:cubicBezTo>
                <a:lnTo>
                  <a:pt x="146" y="513"/>
                </a:lnTo>
                <a:cubicBezTo>
                  <a:pt x="146" y="524"/>
                  <a:pt x="142" y="535"/>
                  <a:pt x="135" y="543"/>
                </a:cubicBezTo>
                <a:lnTo>
                  <a:pt x="127" y="551"/>
                </a:lnTo>
                <a:lnTo>
                  <a:pt x="127" y="551"/>
                </a:lnTo>
                <a:lnTo>
                  <a:pt x="109" y="569"/>
                </a:lnTo>
                <a:lnTo>
                  <a:pt x="97" y="580"/>
                </a:lnTo>
                <a:cubicBezTo>
                  <a:pt x="82" y="601"/>
                  <a:pt x="82" y="630"/>
                  <a:pt x="98" y="651"/>
                </a:cubicBezTo>
                <a:lnTo>
                  <a:pt x="130" y="683"/>
                </a:lnTo>
                <a:cubicBezTo>
                  <a:pt x="151" y="700"/>
                  <a:pt x="180" y="700"/>
                  <a:pt x="201" y="684"/>
                </a:cubicBezTo>
                <a:lnTo>
                  <a:pt x="212" y="673"/>
                </a:lnTo>
                <a:lnTo>
                  <a:pt x="238" y="647"/>
                </a:lnTo>
                <a:lnTo>
                  <a:pt x="238" y="647"/>
                </a:lnTo>
                <a:cubicBezTo>
                  <a:pt x="239" y="647"/>
                  <a:pt x="239" y="647"/>
                  <a:pt x="239" y="647"/>
                </a:cubicBezTo>
                <a:cubicBezTo>
                  <a:pt x="240" y="646"/>
                  <a:pt x="241" y="645"/>
                  <a:pt x="242" y="644"/>
                </a:cubicBezTo>
                <a:cubicBezTo>
                  <a:pt x="243" y="644"/>
                  <a:pt x="243" y="644"/>
                  <a:pt x="244" y="643"/>
                </a:cubicBezTo>
                <a:cubicBezTo>
                  <a:pt x="244" y="643"/>
                  <a:pt x="245" y="642"/>
                  <a:pt x="246" y="642"/>
                </a:cubicBezTo>
                <a:cubicBezTo>
                  <a:pt x="247" y="642"/>
                  <a:pt x="248" y="641"/>
                  <a:pt x="249" y="641"/>
                </a:cubicBezTo>
                <a:cubicBezTo>
                  <a:pt x="249" y="641"/>
                  <a:pt x="250" y="640"/>
                  <a:pt x="250" y="640"/>
                </a:cubicBezTo>
                <a:cubicBezTo>
                  <a:pt x="251" y="640"/>
                  <a:pt x="253" y="639"/>
                  <a:pt x="254" y="639"/>
                </a:cubicBezTo>
                <a:cubicBezTo>
                  <a:pt x="254" y="639"/>
                  <a:pt x="254" y="639"/>
                  <a:pt x="254" y="639"/>
                </a:cubicBezTo>
                <a:cubicBezTo>
                  <a:pt x="254" y="639"/>
                  <a:pt x="254" y="639"/>
                  <a:pt x="254" y="639"/>
                </a:cubicBezTo>
                <a:cubicBezTo>
                  <a:pt x="255" y="638"/>
                  <a:pt x="257" y="638"/>
                  <a:pt x="258" y="638"/>
                </a:cubicBezTo>
                <a:cubicBezTo>
                  <a:pt x="258" y="638"/>
                  <a:pt x="258" y="638"/>
                  <a:pt x="258" y="637"/>
                </a:cubicBezTo>
                <a:cubicBezTo>
                  <a:pt x="260" y="637"/>
                  <a:pt x="261" y="637"/>
                  <a:pt x="262" y="637"/>
                </a:cubicBezTo>
                <a:cubicBezTo>
                  <a:pt x="262" y="637"/>
                  <a:pt x="262" y="637"/>
                  <a:pt x="263" y="637"/>
                </a:cubicBezTo>
                <a:cubicBezTo>
                  <a:pt x="264" y="637"/>
                  <a:pt x="265" y="637"/>
                  <a:pt x="266" y="636"/>
                </a:cubicBezTo>
                <a:cubicBezTo>
                  <a:pt x="280" y="636"/>
                  <a:pt x="293" y="640"/>
                  <a:pt x="303" y="651"/>
                </a:cubicBezTo>
                <a:cubicBezTo>
                  <a:pt x="312" y="659"/>
                  <a:pt x="316" y="669"/>
                  <a:pt x="317" y="680"/>
                </a:cubicBezTo>
                <a:lnTo>
                  <a:pt x="317" y="691"/>
                </a:lnTo>
                <a:lnTo>
                  <a:pt x="317" y="717"/>
                </a:lnTo>
                <a:lnTo>
                  <a:pt x="317" y="733"/>
                </a:lnTo>
                <a:cubicBezTo>
                  <a:pt x="321" y="759"/>
                  <a:pt x="341" y="779"/>
                  <a:pt x="367" y="782"/>
                </a:cubicBezTo>
                <a:lnTo>
                  <a:pt x="413" y="782"/>
                </a:lnTo>
                <a:cubicBezTo>
                  <a:pt x="439" y="780"/>
                  <a:pt x="460" y="759"/>
                  <a:pt x="464" y="733"/>
                </a:cubicBezTo>
                <a:lnTo>
                  <a:pt x="464" y="718"/>
                </a:lnTo>
                <a:lnTo>
                  <a:pt x="464" y="691"/>
                </a:lnTo>
                <a:lnTo>
                  <a:pt x="464" y="680"/>
                </a:lnTo>
                <a:lnTo>
                  <a:pt x="464" y="680"/>
                </a:lnTo>
                <a:cubicBezTo>
                  <a:pt x="465" y="671"/>
                  <a:pt x="469" y="663"/>
                  <a:pt x="474" y="656"/>
                </a:cubicBezTo>
                <a:cubicBezTo>
                  <a:pt x="474" y="655"/>
                  <a:pt x="475" y="655"/>
                  <a:pt x="475" y="654"/>
                </a:cubicBezTo>
                <a:cubicBezTo>
                  <a:pt x="476" y="654"/>
                  <a:pt x="476" y="653"/>
                  <a:pt x="477" y="653"/>
                </a:cubicBezTo>
                <a:cubicBezTo>
                  <a:pt x="480" y="649"/>
                  <a:pt x="483" y="647"/>
                  <a:pt x="487" y="644"/>
                </a:cubicBezTo>
                <a:lnTo>
                  <a:pt x="487" y="644"/>
                </a:lnTo>
                <a:cubicBezTo>
                  <a:pt x="488" y="644"/>
                  <a:pt x="489" y="643"/>
                  <a:pt x="490" y="643"/>
                </a:cubicBezTo>
                <a:cubicBezTo>
                  <a:pt x="490" y="642"/>
                  <a:pt x="490" y="642"/>
                  <a:pt x="491" y="642"/>
                </a:cubicBezTo>
                <a:cubicBezTo>
                  <a:pt x="491" y="642"/>
                  <a:pt x="491" y="642"/>
                  <a:pt x="492" y="642"/>
                </a:cubicBezTo>
                <a:cubicBezTo>
                  <a:pt x="492" y="641"/>
                  <a:pt x="493" y="641"/>
                  <a:pt x="494" y="641"/>
                </a:cubicBezTo>
                <a:lnTo>
                  <a:pt x="450" y="597"/>
                </a:lnTo>
                <a:cubicBezTo>
                  <a:pt x="431" y="603"/>
                  <a:pt x="412" y="606"/>
                  <a:pt x="391" y="606"/>
                </a:cubicBezTo>
                <a:cubicBezTo>
                  <a:pt x="273" y="605"/>
                  <a:pt x="177" y="509"/>
                  <a:pt x="177" y="391"/>
                </a:cubicBezTo>
                <a:cubicBezTo>
                  <a:pt x="178" y="273"/>
                  <a:pt x="274" y="177"/>
                  <a:pt x="392" y="177"/>
                </a:cubicBezTo>
                <a:cubicBezTo>
                  <a:pt x="510" y="178"/>
                  <a:pt x="606" y="274"/>
                  <a:pt x="606" y="392"/>
                </a:cubicBezTo>
                <a:cubicBezTo>
                  <a:pt x="605" y="412"/>
                  <a:pt x="603" y="432"/>
                  <a:pt x="597" y="450"/>
                </a:cubicBezTo>
                <a:lnTo>
                  <a:pt x="641" y="493"/>
                </a:lnTo>
                <a:cubicBezTo>
                  <a:pt x="643" y="488"/>
                  <a:pt x="646" y="484"/>
                  <a:pt x="651" y="479"/>
                </a:cubicBezTo>
                <a:cubicBezTo>
                  <a:pt x="655" y="475"/>
                  <a:pt x="661" y="471"/>
                  <a:pt x="667" y="469"/>
                </a:cubicBezTo>
                <a:cubicBezTo>
                  <a:pt x="671" y="467"/>
                  <a:pt x="675" y="466"/>
                  <a:pt x="680" y="465"/>
                </a:cubicBezTo>
                <a:lnTo>
                  <a:pt x="691" y="466"/>
                </a:lnTo>
                <a:lnTo>
                  <a:pt x="717" y="466"/>
                </a:lnTo>
                <a:lnTo>
                  <a:pt x="733" y="466"/>
                </a:lnTo>
                <a:cubicBezTo>
                  <a:pt x="759" y="462"/>
                  <a:pt x="779" y="441"/>
                  <a:pt x="782" y="415"/>
                </a:cubicBezTo>
                <a:lnTo>
                  <a:pt x="782" y="370"/>
                </a:lnTo>
                <a:cubicBezTo>
                  <a:pt x="780" y="343"/>
                  <a:pt x="759" y="323"/>
                  <a:pt x="733" y="31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9" name="Freeform 45"/>
          <p:cNvSpPr>
            <a:spLocks noEditPoints="1"/>
          </p:cNvSpPr>
          <p:nvPr/>
        </p:nvSpPr>
        <p:spPr bwMode="auto">
          <a:xfrm>
            <a:off x="8040482" y="2894961"/>
            <a:ext cx="364029" cy="585773"/>
          </a:xfrm>
          <a:custGeom>
            <a:avLst/>
            <a:gdLst>
              <a:gd name="T0" fmla="*/ 472 w 511"/>
              <a:gd name="T1" fmla="*/ 0 h 819"/>
              <a:gd name="T2" fmla="*/ 38 w 511"/>
              <a:gd name="T3" fmla="*/ 0 h 819"/>
              <a:gd name="T4" fmla="*/ 0 w 511"/>
              <a:gd name="T5" fmla="*/ 37 h 819"/>
              <a:gd name="T6" fmla="*/ 0 w 511"/>
              <a:gd name="T7" fmla="*/ 782 h 819"/>
              <a:gd name="T8" fmla="*/ 38 w 511"/>
              <a:gd name="T9" fmla="*/ 819 h 819"/>
              <a:gd name="T10" fmla="*/ 472 w 511"/>
              <a:gd name="T11" fmla="*/ 819 h 819"/>
              <a:gd name="T12" fmla="*/ 511 w 511"/>
              <a:gd name="T13" fmla="*/ 782 h 819"/>
              <a:gd name="T14" fmla="*/ 511 w 511"/>
              <a:gd name="T15" fmla="*/ 37 h 819"/>
              <a:gd name="T16" fmla="*/ 472 w 511"/>
              <a:gd name="T17" fmla="*/ 0 h 819"/>
              <a:gd name="T18" fmla="*/ 206 w 511"/>
              <a:gd name="T19" fmla="*/ 19 h 819"/>
              <a:gd name="T20" fmla="*/ 206 w 511"/>
              <a:gd name="T21" fmla="*/ 19 h 819"/>
              <a:gd name="T22" fmla="*/ 297 w 511"/>
              <a:gd name="T23" fmla="*/ 19 h 819"/>
              <a:gd name="T24" fmla="*/ 310 w 511"/>
              <a:gd name="T25" fmla="*/ 32 h 819"/>
              <a:gd name="T26" fmla="*/ 297 w 511"/>
              <a:gd name="T27" fmla="*/ 45 h 819"/>
              <a:gd name="T28" fmla="*/ 206 w 511"/>
              <a:gd name="T29" fmla="*/ 45 h 819"/>
              <a:gd name="T30" fmla="*/ 193 w 511"/>
              <a:gd name="T31" fmla="*/ 32 h 819"/>
              <a:gd name="T32" fmla="*/ 206 w 511"/>
              <a:gd name="T33" fmla="*/ 19 h 819"/>
              <a:gd name="T34" fmla="*/ 388 w 511"/>
              <a:gd name="T35" fmla="*/ 759 h 819"/>
              <a:gd name="T36" fmla="*/ 388 w 511"/>
              <a:gd name="T37" fmla="*/ 759 h 819"/>
              <a:gd name="T38" fmla="*/ 372 w 511"/>
              <a:gd name="T39" fmla="*/ 774 h 819"/>
              <a:gd name="T40" fmla="*/ 109 w 511"/>
              <a:gd name="T41" fmla="*/ 774 h 819"/>
              <a:gd name="T42" fmla="*/ 93 w 511"/>
              <a:gd name="T43" fmla="*/ 759 h 819"/>
              <a:gd name="T44" fmla="*/ 93 w 511"/>
              <a:gd name="T45" fmla="*/ 758 h 819"/>
              <a:gd name="T46" fmla="*/ 109 w 511"/>
              <a:gd name="T47" fmla="*/ 742 h 819"/>
              <a:gd name="T48" fmla="*/ 372 w 511"/>
              <a:gd name="T49" fmla="*/ 742 h 819"/>
              <a:gd name="T50" fmla="*/ 388 w 511"/>
              <a:gd name="T51" fmla="*/ 758 h 819"/>
              <a:gd name="T52" fmla="*/ 388 w 511"/>
              <a:gd name="T53" fmla="*/ 759 h 819"/>
              <a:gd name="T54" fmla="*/ 446 w 511"/>
              <a:gd name="T55" fmla="*/ 774 h 819"/>
              <a:gd name="T56" fmla="*/ 446 w 511"/>
              <a:gd name="T57" fmla="*/ 774 h 819"/>
              <a:gd name="T58" fmla="*/ 430 w 511"/>
              <a:gd name="T59" fmla="*/ 758 h 819"/>
              <a:gd name="T60" fmla="*/ 446 w 511"/>
              <a:gd name="T61" fmla="*/ 742 h 819"/>
              <a:gd name="T62" fmla="*/ 463 w 511"/>
              <a:gd name="T63" fmla="*/ 758 h 819"/>
              <a:gd name="T64" fmla="*/ 446 w 511"/>
              <a:gd name="T65" fmla="*/ 774 h 819"/>
              <a:gd name="T66" fmla="*/ 465 w 511"/>
              <a:gd name="T67" fmla="*/ 695 h 819"/>
              <a:gd name="T68" fmla="*/ 465 w 511"/>
              <a:gd name="T69" fmla="*/ 695 h 819"/>
              <a:gd name="T70" fmla="*/ 45 w 511"/>
              <a:gd name="T71" fmla="*/ 695 h 819"/>
              <a:gd name="T72" fmla="*/ 45 w 511"/>
              <a:gd name="T73" fmla="*/ 73 h 819"/>
              <a:gd name="T74" fmla="*/ 465 w 511"/>
              <a:gd name="T75" fmla="*/ 73 h 819"/>
              <a:gd name="T76" fmla="*/ 465 w 511"/>
              <a:gd name="T77" fmla="*/ 69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1" h="819">
                <a:moveTo>
                  <a:pt x="472" y="0"/>
                </a:moveTo>
                <a:lnTo>
                  <a:pt x="38" y="0"/>
                </a:lnTo>
                <a:cubicBezTo>
                  <a:pt x="17" y="0"/>
                  <a:pt x="0" y="16"/>
                  <a:pt x="0" y="37"/>
                </a:cubicBezTo>
                <a:lnTo>
                  <a:pt x="0" y="782"/>
                </a:lnTo>
                <a:cubicBezTo>
                  <a:pt x="0" y="802"/>
                  <a:pt x="17" y="819"/>
                  <a:pt x="38" y="819"/>
                </a:cubicBezTo>
                <a:lnTo>
                  <a:pt x="472" y="819"/>
                </a:lnTo>
                <a:cubicBezTo>
                  <a:pt x="493" y="819"/>
                  <a:pt x="511" y="802"/>
                  <a:pt x="511" y="782"/>
                </a:cubicBezTo>
                <a:lnTo>
                  <a:pt x="511" y="37"/>
                </a:lnTo>
                <a:cubicBezTo>
                  <a:pt x="511" y="16"/>
                  <a:pt x="493" y="0"/>
                  <a:pt x="472" y="0"/>
                </a:cubicBezTo>
                <a:close/>
                <a:moveTo>
                  <a:pt x="206" y="19"/>
                </a:moveTo>
                <a:lnTo>
                  <a:pt x="206" y="19"/>
                </a:lnTo>
                <a:lnTo>
                  <a:pt x="297" y="19"/>
                </a:lnTo>
                <a:cubicBezTo>
                  <a:pt x="304" y="19"/>
                  <a:pt x="310" y="25"/>
                  <a:pt x="310" y="32"/>
                </a:cubicBezTo>
                <a:cubicBezTo>
                  <a:pt x="310" y="39"/>
                  <a:pt x="304" y="45"/>
                  <a:pt x="297" y="45"/>
                </a:cubicBezTo>
                <a:lnTo>
                  <a:pt x="206" y="45"/>
                </a:lnTo>
                <a:cubicBezTo>
                  <a:pt x="199" y="45"/>
                  <a:pt x="193" y="39"/>
                  <a:pt x="193" y="32"/>
                </a:cubicBezTo>
                <a:cubicBezTo>
                  <a:pt x="193" y="25"/>
                  <a:pt x="199" y="19"/>
                  <a:pt x="206" y="19"/>
                </a:cubicBezTo>
                <a:close/>
                <a:moveTo>
                  <a:pt x="388" y="759"/>
                </a:moveTo>
                <a:lnTo>
                  <a:pt x="388" y="759"/>
                </a:lnTo>
                <a:cubicBezTo>
                  <a:pt x="388" y="767"/>
                  <a:pt x="381" y="774"/>
                  <a:pt x="372" y="774"/>
                </a:cubicBezTo>
                <a:lnTo>
                  <a:pt x="109" y="774"/>
                </a:lnTo>
                <a:cubicBezTo>
                  <a:pt x="100" y="774"/>
                  <a:pt x="93" y="767"/>
                  <a:pt x="93" y="759"/>
                </a:cubicBezTo>
                <a:lnTo>
                  <a:pt x="93" y="758"/>
                </a:lnTo>
                <a:cubicBezTo>
                  <a:pt x="93" y="749"/>
                  <a:pt x="100" y="742"/>
                  <a:pt x="109" y="742"/>
                </a:cubicBezTo>
                <a:lnTo>
                  <a:pt x="372" y="742"/>
                </a:lnTo>
                <a:cubicBezTo>
                  <a:pt x="381" y="742"/>
                  <a:pt x="388" y="749"/>
                  <a:pt x="388" y="758"/>
                </a:cubicBezTo>
                <a:lnTo>
                  <a:pt x="388" y="759"/>
                </a:lnTo>
                <a:close/>
                <a:moveTo>
                  <a:pt x="446" y="774"/>
                </a:moveTo>
                <a:lnTo>
                  <a:pt x="446" y="774"/>
                </a:lnTo>
                <a:cubicBezTo>
                  <a:pt x="437" y="774"/>
                  <a:pt x="430" y="767"/>
                  <a:pt x="430" y="758"/>
                </a:cubicBezTo>
                <a:cubicBezTo>
                  <a:pt x="430" y="749"/>
                  <a:pt x="437" y="742"/>
                  <a:pt x="446" y="742"/>
                </a:cubicBezTo>
                <a:cubicBezTo>
                  <a:pt x="455" y="742"/>
                  <a:pt x="463" y="749"/>
                  <a:pt x="463" y="758"/>
                </a:cubicBezTo>
                <a:cubicBezTo>
                  <a:pt x="463" y="767"/>
                  <a:pt x="455" y="774"/>
                  <a:pt x="446" y="774"/>
                </a:cubicBezTo>
                <a:close/>
                <a:moveTo>
                  <a:pt x="465" y="695"/>
                </a:moveTo>
                <a:lnTo>
                  <a:pt x="465" y="695"/>
                </a:lnTo>
                <a:lnTo>
                  <a:pt x="45" y="695"/>
                </a:lnTo>
                <a:lnTo>
                  <a:pt x="45" y="73"/>
                </a:lnTo>
                <a:lnTo>
                  <a:pt x="465" y="73"/>
                </a:lnTo>
                <a:lnTo>
                  <a:pt x="465" y="69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0" name="Freeform 46"/>
          <p:cNvSpPr>
            <a:spLocks noEditPoints="1"/>
          </p:cNvSpPr>
          <p:nvPr/>
        </p:nvSpPr>
        <p:spPr bwMode="auto">
          <a:xfrm>
            <a:off x="7951784" y="3762415"/>
            <a:ext cx="670774" cy="539576"/>
          </a:xfrm>
          <a:custGeom>
            <a:avLst/>
            <a:gdLst>
              <a:gd name="T0" fmla="*/ 341 w 941"/>
              <a:gd name="T1" fmla="*/ 500 h 754"/>
              <a:gd name="T2" fmla="*/ 150 w 941"/>
              <a:gd name="T3" fmla="*/ 455 h 754"/>
              <a:gd name="T4" fmla="*/ 157 w 941"/>
              <a:gd name="T5" fmla="*/ 477 h 754"/>
              <a:gd name="T6" fmla="*/ 250 w 941"/>
              <a:gd name="T7" fmla="*/ 689 h 754"/>
              <a:gd name="T8" fmla="*/ 355 w 941"/>
              <a:gd name="T9" fmla="*/ 737 h 754"/>
              <a:gd name="T10" fmla="*/ 361 w 941"/>
              <a:gd name="T11" fmla="*/ 735 h 754"/>
              <a:gd name="T12" fmla="*/ 396 w 941"/>
              <a:gd name="T13" fmla="*/ 624 h 754"/>
              <a:gd name="T14" fmla="*/ 341 w 941"/>
              <a:gd name="T15" fmla="*/ 500 h 754"/>
              <a:gd name="T16" fmla="*/ 840 w 941"/>
              <a:gd name="T17" fmla="*/ 159 h 754"/>
              <a:gd name="T18" fmla="*/ 840 w 941"/>
              <a:gd name="T19" fmla="*/ 407 h 754"/>
              <a:gd name="T20" fmla="*/ 941 w 941"/>
              <a:gd name="T21" fmla="*/ 283 h 754"/>
              <a:gd name="T22" fmla="*/ 840 w 941"/>
              <a:gd name="T23" fmla="*/ 159 h 754"/>
              <a:gd name="T24" fmla="*/ 765 w 941"/>
              <a:gd name="T25" fmla="*/ 6 h 754"/>
              <a:gd name="T26" fmla="*/ 156 w 941"/>
              <a:gd name="T27" fmla="*/ 153 h 754"/>
              <a:gd name="T28" fmla="*/ 56 w 941"/>
              <a:gd name="T29" fmla="*/ 153 h 754"/>
              <a:gd name="T30" fmla="*/ 0 w 941"/>
              <a:gd name="T31" fmla="*/ 209 h 754"/>
              <a:gd name="T32" fmla="*/ 0 w 941"/>
              <a:gd name="T33" fmla="*/ 368 h 754"/>
              <a:gd name="T34" fmla="*/ 56 w 941"/>
              <a:gd name="T35" fmla="*/ 424 h 754"/>
              <a:gd name="T36" fmla="*/ 135 w 941"/>
              <a:gd name="T37" fmla="*/ 424 h 754"/>
              <a:gd name="T38" fmla="*/ 138 w 941"/>
              <a:gd name="T39" fmla="*/ 425 h 754"/>
              <a:gd name="T40" fmla="*/ 765 w 941"/>
              <a:gd name="T41" fmla="*/ 570 h 754"/>
              <a:gd name="T42" fmla="*/ 812 w 941"/>
              <a:gd name="T43" fmla="*/ 534 h 754"/>
              <a:gd name="T44" fmla="*/ 812 w 941"/>
              <a:gd name="T45" fmla="*/ 42 h 754"/>
              <a:gd name="T46" fmla="*/ 765 w 941"/>
              <a:gd name="T47" fmla="*/ 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1" h="754">
                <a:moveTo>
                  <a:pt x="341" y="500"/>
                </a:moveTo>
                <a:lnTo>
                  <a:pt x="150" y="455"/>
                </a:lnTo>
                <a:cubicBezTo>
                  <a:pt x="152" y="462"/>
                  <a:pt x="154" y="469"/>
                  <a:pt x="157" y="477"/>
                </a:cubicBezTo>
                <a:lnTo>
                  <a:pt x="250" y="689"/>
                </a:lnTo>
                <a:cubicBezTo>
                  <a:pt x="269" y="732"/>
                  <a:pt x="316" y="754"/>
                  <a:pt x="355" y="737"/>
                </a:cubicBezTo>
                <a:lnTo>
                  <a:pt x="361" y="735"/>
                </a:lnTo>
                <a:cubicBezTo>
                  <a:pt x="400" y="718"/>
                  <a:pt x="415" y="668"/>
                  <a:pt x="396" y="624"/>
                </a:cubicBezTo>
                <a:lnTo>
                  <a:pt x="341" y="500"/>
                </a:lnTo>
                <a:close/>
                <a:moveTo>
                  <a:pt x="840" y="159"/>
                </a:moveTo>
                <a:lnTo>
                  <a:pt x="840" y="407"/>
                </a:lnTo>
                <a:cubicBezTo>
                  <a:pt x="898" y="394"/>
                  <a:pt x="941" y="344"/>
                  <a:pt x="941" y="283"/>
                </a:cubicBezTo>
                <a:cubicBezTo>
                  <a:pt x="941" y="222"/>
                  <a:pt x="898" y="171"/>
                  <a:pt x="840" y="159"/>
                </a:cubicBezTo>
                <a:close/>
                <a:moveTo>
                  <a:pt x="765" y="6"/>
                </a:moveTo>
                <a:lnTo>
                  <a:pt x="156" y="153"/>
                </a:lnTo>
                <a:lnTo>
                  <a:pt x="56" y="153"/>
                </a:lnTo>
                <a:cubicBezTo>
                  <a:pt x="25" y="153"/>
                  <a:pt x="0" y="178"/>
                  <a:pt x="0" y="209"/>
                </a:cubicBezTo>
                <a:lnTo>
                  <a:pt x="0" y="368"/>
                </a:lnTo>
                <a:cubicBezTo>
                  <a:pt x="0" y="399"/>
                  <a:pt x="25" y="424"/>
                  <a:pt x="56" y="424"/>
                </a:cubicBezTo>
                <a:lnTo>
                  <a:pt x="135" y="424"/>
                </a:lnTo>
                <a:cubicBezTo>
                  <a:pt x="136" y="424"/>
                  <a:pt x="137" y="425"/>
                  <a:pt x="138" y="425"/>
                </a:cubicBezTo>
                <a:lnTo>
                  <a:pt x="765" y="570"/>
                </a:lnTo>
                <a:cubicBezTo>
                  <a:pt x="790" y="576"/>
                  <a:pt x="812" y="560"/>
                  <a:pt x="812" y="534"/>
                </a:cubicBezTo>
                <a:lnTo>
                  <a:pt x="812" y="42"/>
                </a:lnTo>
                <a:cubicBezTo>
                  <a:pt x="812" y="16"/>
                  <a:pt x="790" y="0"/>
                  <a:pt x="765" y="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1" name="Freeform 47"/>
          <p:cNvSpPr>
            <a:spLocks noEditPoints="1"/>
          </p:cNvSpPr>
          <p:nvPr/>
        </p:nvSpPr>
        <p:spPr bwMode="auto">
          <a:xfrm>
            <a:off x="8014612" y="4609512"/>
            <a:ext cx="502618" cy="652296"/>
          </a:xfrm>
          <a:custGeom>
            <a:avLst/>
            <a:gdLst>
              <a:gd name="T0" fmla="*/ 588 w 706"/>
              <a:gd name="T1" fmla="*/ 49 h 913"/>
              <a:gd name="T2" fmla="*/ 411 w 706"/>
              <a:gd name="T3" fmla="*/ 416 h 913"/>
              <a:gd name="T4" fmla="*/ 302 w 706"/>
              <a:gd name="T5" fmla="*/ 509 h 913"/>
              <a:gd name="T6" fmla="*/ 187 w 706"/>
              <a:gd name="T7" fmla="*/ 416 h 913"/>
              <a:gd name="T8" fmla="*/ 361 w 706"/>
              <a:gd name="T9" fmla="*/ 832 h 913"/>
              <a:gd name="T10" fmla="*/ 399 w 706"/>
              <a:gd name="T11" fmla="*/ 872 h 913"/>
              <a:gd name="T12" fmla="*/ 318 w 706"/>
              <a:gd name="T13" fmla="*/ 872 h 913"/>
              <a:gd name="T14" fmla="*/ 355 w 706"/>
              <a:gd name="T15" fmla="*/ 832 h 913"/>
              <a:gd name="T16" fmla="*/ 197 w 706"/>
              <a:gd name="T17" fmla="*/ 872 h 913"/>
              <a:gd name="T18" fmla="*/ 116 w 706"/>
              <a:gd name="T19" fmla="*/ 872 h 913"/>
              <a:gd name="T20" fmla="*/ 131 w 706"/>
              <a:gd name="T21" fmla="*/ 821 h 913"/>
              <a:gd name="T22" fmla="*/ 319 w 706"/>
              <a:gd name="T23" fmla="*/ 640 h 913"/>
              <a:gd name="T24" fmla="*/ 172 w 706"/>
              <a:gd name="T25" fmla="*/ 555 h 913"/>
              <a:gd name="T26" fmla="*/ 537 w 706"/>
              <a:gd name="T27" fmla="*/ 620 h 913"/>
              <a:gd name="T28" fmla="*/ 391 w 706"/>
              <a:gd name="T29" fmla="*/ 777 h 913"/>
              <a:gd name="T30" fmla="*/ 591 w 706"/>
              <a:gd name="T31" fmla="*/ 839 h 913"/>
              <a:gd name="T32" fmla="*/ 569 w 706"/>
              <a:gd name="T33" fmla="*/ 913 h 913"/>
              <a:gd name="T34" fmla="*/ 531 w 706"/>
              <a:gd name="T35" fmla="*/ 858 h 913"/>
              <a:gd name="T36" fmla="*/ 620 w 706"/>
              <a:gd name="T37" fmla="*/ 434 h 913"/>
              <a:gd name="T38" fmla="*/ 603 w 706"/>
              <a:gd name="T39" fmla="*/ 515 h 913"/>
              <a:gd name="T40" fmla="*/ 593 w 706"/>
              <a:gd name="T41" fmla="*/ 605 h 913"/>
              <a:gd name="T42" fmla="*/ 663 w 706"/>
              <a:gd name="T43" fmla="*/ 434 h 913"/>
              <a:gd name="T44" fmla="*/ 582 w 706"/>
              <a:gd name="T45" fmla="*/ 389 h 913"/>
              <a:gd name="T46" fmla="*/ 86 w 706"/>
              <a:gd name="T47" fmla="*/ 434 h 913"/>
              <a:gd name="T48" fmla="*/ 124 w 706"/>
              <a:gd name="T49" fmla="*/ 389 h 913"/>
              <a:gd name="T50" fmla="*/ 44 w 706"/>
              <a:gd name="T51" fmla="*/ 434 h 913"/>
              <a:gd name="T52" fmla="*/ 113 w 706"/>
              <a:gd name="T53" fmla="*/ 605 h 913"/>
              <a:gd name="T54" fmla="*/ 103 w 706"/>
              <a:gd name="T55" fmla="*/ 515 h 913"/>
              <a:gd name="T56" fmla="*/ 218 w 706"/>
              <a:gd name="T57" fmla="*/ 109 h 913"/>
              <a:gd name="T58" fmla="*/ 218 w 706"/>
              <a:gd name="T59" fmla="*/ 141 h 913"/>
              <a:gd name="T60" fmla="*/ 505 w 706"/>
              <a:gd name="T61" fmla="*/ 109 h 913"/>
              <a:gd name="T62" fmla="*/ 260 w 706"/>
              <a:gd name="T63" fmla="*/ 285 h 913"/>
              <a:gd name="T64" fmla="*/ 260 w 706"/>
              <a:gd name="T65" fmla="*/ 318 h 913"/>
              <a:gd name="T66" fmla="*/ 463 w 706"/>
              <a:gd name="T67" fmla="*/ 285 h 913"/>
              <a:gd name="T68" fmla="*/ 237 w 706"/>
              <a:gd name="T69" fmla="*/ 193 h 913"/>
              <a:gd name="T70" fmla="*/ 237 w 706"/>
              <a:gd name="T71" fmla="*/ 226 h 913"/>
              <a:gd name="T72" fmla="*/ 486 w 706"/>
              <a:gd name="T73" fmla="*/ 19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913">
                <a:moveTo>
                  <a:pt x="116" y="49"/>
                </a:moveTo>
                <a:cubicBezTo>
                  <a:pt x="272" y="3"/>
                  <a:pt x="429" y="0"/>
                  <a:pt x="588" y="49"/>
                </a:cubicBezTo>
                <a:cubicBezTo>
                  <a:pt x="579" y="191"/>
                  <a:pt x="558" y="314"/>
                  <a:pt x="525" y="416"/>
                </a:cubicBezTo>
                <a:lnTo>
                  <a:pt x="411" y="416"/>
                </a:lnTo>
                <a:lnTo>
                  <a:pt x="411" y="509"/>
                </a:lnTo>
                <a:lnTo>
                  <a:pt x="302" y="509"/>
                </a:lnTo>
                <a:lnTo>
                  <a:pt x="302" y="416"/>
                </a:lnTo>
                <a:lnTo>
                  <a:pt x="187" y="416"/>
                </a:lnTo>
                <a:cubicBezTo>
                  <a:pt x="155" y="314"/>
                  <a:pt x="128" y="199"/>
                  <a:pt x="116" y="49"/>
                </a:cubicBezTo>
                <a:close/>
                <a:moveTo>
                  <a:pt x="361" y="832"/>
                </a:moveTo>
                <a:lnTo>
                  <a:pt x="361" y="832"/>
                </a:lnTo>
                <a:cubicBezTo>
                  <a:pt x="382" y="833"/>
                  <a:pt x="399" y="851"/>
                  <a:pt x="399" y="872"/>
                </a:cubicBezTo>
                <a:cubicBezTo>
                  <a:pt x="399" y="895"/>
                  <a:pt x="381" y="913"/>
                  <a:pt x="358" y="913"/>
                </a:cubicBezTo>
                <a:cubicBezTo>
                  <a:pt x="336" y="913"/>
                  <a:pt x="318" y="895"/>
                  <a:pt x="318" y="872"/>
                </a:cubicBezTo>
                <a:cubicBezTo>
                  <a:pt x="318" y="851"/>
                  <a:pt x="335" y="833"/>
                  <a:pt x="356" y="832"/>
                </a:cubicBezTo>
                <a:lnTo>
                  <a:pt x="355" y="832"/>
                </a:lnTo>
                <a:cubicBezTo>
                  <a:pt x="299" y="832"/>
                  <a:pt x="246" y="841"/>
                  <a:pt x="194" y="858"/>
                </a:cubicBezTo>
                <a:cubicBezTo>
                  <a:pt x="196" y="862"/>
                  <a:pt x="197" y="867"/>
                  <a:pt x="197" y="872"/>
                </a:cubicBezTo>
                <a:cubicBezTo>
                  <a:pt x="197" y="895"/>
                  <a:pt x="179" y="913"/>
                  <a:pt x="157" y="913"/>
                </a:cubicBezTo>
                <a:cubicBezTo>
                  <a:pt x="134" y="913"/>
                  <a:pt x="116" y="895"/>
                  <a:pt x="116" y="872"/>
                </a:cubicBezTo>
                <a:cubicBezTo>
                  <a:pt x="116" y="857"/>
                  <a:pt x="125" y="844"/>
                  <a:pt x="138" y="837"/>
                </a:cubicBezTo>
                <a:lnTo>
                  <a:pt x="131" y="821"/>
                </a:lnTo>
                <a:cubicBezTo>
                  <a:pt x="191" y="796"/>
                  <a:pt x="254" y="781"/>
                  <a:pt x="319" y="777"/>
                </a:cubicBezTo>
                <a:lnTo>
                  <a:pt x="319" y="640"/>
                </a:lnTo>
                <a:cubicBezTo>
                  <a:pt x="270" y="638"/>
                  <a:pt x="221" y="631"/>
                  <a:pt x="172" y="620"/>
                </a:cubicBezTo>
                <a:cubicBezTo>
                  <a:pt x="172" y="593"/>
                  <a:pt x="172" y="581"/>
                  <a:pt x="172" y="555"/>
                </a:cubicBezTo>
                <a:cubicBezTo>
                  <a:pt x="294" y="555"/>
                  <a:pt x="416" y="555"/>
                  <a:pt x="537" y="555"/>
                </a:cubicBezTo>
                <a:cubicBezTo>
                  <a:pt x="537" y="581"/>
                  <a:pt x="537" y="593"/>
                  <a:pt x="537" y="620"/>
                </a:cubicBezTo>
                <a:cubicBezTo>
                  <a:pt x="488" y="631"/>
                  <a:pt x="440" y="637"/>
                  <a:pt x="391" y="640"/>
                </a:cubicBezTo>
                <a:lnTo>
                  <a:pt x="391" y="777"/>
                </a:lnTo>
                <a:cubicBezTo>
                  <a:pt x="458" y="781"/>
                  <a:pt x="526" y="795"/>
                  <a:pt x="598" y="821"/>
                </a:cubicBezTo>
                <a:lnTo>
                  <a:pt x="591" y="839"/>
                </a:lnTo>
                <a:cubicBezTo>
                  <a:pt x="602" y="846"/>
                  <a:pt x="609" y="858"/>
                  <a:pt x="609" y="872"/>
                </a:cubicBezTo>
                <a:cubicBezTo>
                  <a:pt x="609" y="895"/>
                  <a:pt x="591" y="913"/>
                  <a:pt x="569" y="913"/>
                </a:cubicBezTo>
                <a:cubicBezTo>
                  <a:pt x="547" y="913"/>
                  <a:pt x="528" y="895"/>
                  <a:pt x="528" y="872"/>
                </a:cubicBezTo>
                <a:cubicBezTo>
                  <a:pt x="528" y="867"/>
                  <a:pt x="529" y="863"/>
                  <a:pt x="531" y="858"/>
                </a:cubicBezTo>
                <a:cubicBezTo>
                  <a:pt x="472" y="841"/>
                  <a:pt x="415" y="833"/>
                  <a:pt x="361" y="832"/>
                </a:cubicBezTo>
                <a:close/>
                <a:moveTo>
                  <a:pt x="620" y="434"/>
                </a:moveTo>
                <a:lnTo>
                  <a:pt x="620" y="434"/>
                </a:lnTo>
                <a:cubicBezTo>
                  <a:pt x="618" y="466"/>
                  <a:pt x="612" y="492"/>
                  <a:pt x="603" y="515"/>
                </a:cubicBezTo>
                <a:cubicBezTo>
                  <a:pt x="594" y="539"/>
                  <a:pt x="580" y="559"/>
                  <a:pt x="564" y="575"/>
                </a:cubicBezTo>
                <a:lnTo>
                  <a:pt x="593" y="605"/>
                </a:lnTo>
                <a:cubicBezTo>
                  <a:pt x="614" y="585"/>
                  <a:pt x="630" y="561"/>
                  <a:pt x="643" y="531"/>
                </a:cubicBezTo>
                <a:cubicBezTo>
                  <a:pt x="653" y="504"/>
                  <a:pt x="660" y="472"/>
                  <a:pt x="663" y="434"/>
                </a:cubicBezTo>
                <a:cubicBezTo>
                  <a:pt x="686" y="428"/>
                  <a:pt x="705" y="413"/>
                  <a:pt x="706" y="389"/>
                </a:cubicBezTo>
                <a:lnTo>
                  <a:pt x="582" y="389"/>
                </a:lnTo>
                <a:cubicBezTo>
                  <a:pt x="581" y="413"/>
                  <a:pt x="598" y="428"/>
                  <a:pt x="620" y="434"/>
                </a:cubicBezTo>
                <a:close/>
                <a:moveTo>
                  <a:pt x="86" y="434"/>
                </a:moveTo>
                <a:lnTo>
                  <a:pt x="86" y="434"/>
                </a:lnTo>
                <a:cubicBezTo>
                  <a:pt x="108" y="428"/>
                  <a:pt x="126" y="413"/>
                  <a:pt x="124" y="389"/>
                </a:cubicBezTo>
                <a:lnTo>
                  <a:pt x="0" y="389"/>
                </a:lnTo>
                <a:cubicBezTo>
                  <a:pt x="2" y="413"/>
                  <a:pt x="21" y="428"/>
                  <a:pt x="44" y="434"/>
                </a:cubicBezTo>
                <a:cubicBezTo>
                  <a:pt x="46" y="472"/>
                  <a:pt x="53" y="504"/>
                  <a:pt x="64" y="531"/>
                </a:cubicBezTo>
                <a:cubicBezTo>
                  <a:pt x="76" y="561"/>
                  <a:pt x="93" y="585"/>
                  <a:pt x="113" y="605"/>
                </a:cubicBezTo>
                <a:lnTo>
                  <a:pt x="143" y="575"/>
                </a:lnTo>
                <a:cubicBezTo>
                  <a:pt x="126" y="559"/>
                  <a:pt x="113" y="539"/>
                  <a:pt x="103" y="515"/>
                </a:cubicBezTo>
                <a:cubicBezTo>
                  <a:pt x="94" y="492"/>
                  <a:pt x="88" y="466"/>
                  <a:pt x="86" y="434"/>
                </a:cubicBezTo>
                <a:close/>
                <a:moveTo>
                  <a:pt x="218" y="109"/>
                </a:moveTo>
                <a:lnTo>
                  <a:pt x="218" y="109"/>
                </a:lnTo>
                <a:lnTo>
                  <a:pt x="218" y="141"/>
                </a:lnTo>
                <a:lnTo>
                  <a:pt x="505" y="141"/>
                </a:lnTo>
                <a:lnTo>
                  <a:pt x="505" y="109"/>
                </a:lnTo>
                <a:lnTo>
                  <a:pt x="218" y="109"/>
                </a:lnTo>
                <a:close/>
                <a:moveTo>
                  <a:pt x="260" y="285"/>
                </a:moveTo>
                <a:lnTo>
                  <a:pt x="260" y="285"/>
                </a:lnTo>
                <a:lnTo>
                  <a:pt x="260" y="318"/>
                </a:lnTo>
                <a:lnTo>
                  <a:pt x="463" y="318"/>
                </a:lnTo>
                <a:lnTo>
                  <a:pt x="463" y="285"/>
                </a:lnTo>
                <a:lnTo>
                  <a:pt x="260" y="285"/>
                </a:lnTo>
                <a:close/>
                <a:moveTo>
                  <a:pt x="237" y="193"/>
                </a:moveTo>
                <a:lnTo>
                  <a:pt x="237" y="193"/>
                </a:lnTo>
                <a:lnTo>
                  <a:pt x="237" y="226"/>
                </a:lnTo>
                <a:lnTo>
                  <a:pt x="486" y="226"/>
                </a:lnTo>
                <a:lnTo>
                  <a:pt x="486" y="193"/>
                </a:lnTo>
                <a:lnTo>
                  <a:pt x="237" y="19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2" name="Freeform 48"/>
          <p:cNvSpPr>
            <a:spLocks noEditPoints="1"/>
          </p:cNvSpPr>
          <p:nvPr/>
        </p:nvSpPr>
        <p:spPr bwMode="auto">
          <a:xfrm>
            <a:off x="4629329" y="2091227"/>
            <a:ext cx="650447" cy="500771"/>
          </a:xfrm>
          <a:custGeom>
            <a:avLst/>
            <a:gdLst>
              <a:gd name="T0" fmla="*/ 42 w 910"/>
              <a:gd name="T1" fmla="*/ 459 h 701"/>
              <a:gd name="T2" fmla="*/ 0 w 910"/>
              <a:gd name="T3" fmla="*/ 660 h 701"/>
              <a:gd name="T4" fmla="*/ 200 w 910"/>
              <a:gd name="T5" fmla="*/ 701 h 701"/>
              <a:gd name="T6" fmla="*/ 242 w 910"/>
              <a:gd name="T7" fmla="*/ 501 h 701"/>
              <a:gd name="T8" fmla="*/ 534 w 910"/>
              <a:gd name="T9" fmla="*/ 459 h 701"/>
              <a:gd name="T10" fmla="*/ 376 w 910"/>
              <a:gd name="T11" fmla="*/ 459 h 701"/>
              <a:gd name="T12" fmla="*/ 334 w 910"/>
              <a:gd name="T13" fmla="*/ 660 h 701"/>
              <a:gd name="T14" fmla="*/ 534 w 910"/>
              <a:gd name="T15" fmla="*/ 701 h 701"/>
              <a:gd name="T16" fmla="*/ 576 w 910"/>
              <a:gd name="T17" fmla="*/ 501 h 701"/>
              <a:gd name="T18" fmla="*/ 868 w 910"/>
              <a:gd name="T19" fmla="*/ 459 h 701"/>
              <a:gd name="T20" fmla="*/ 710 w 910"/>
              <a:gd name="T21" fmla="*/ 459 h 701"/>
              <a:gd name="T22" fmla="*/ 668 w 910"/>
              <a:gd name="T23" fmla="*/ 660 h 701"/>
              <a:gd name="T24" fmla="*/ 868 w 910"/>
              <a:gd name="T25" fmla="*/ 701 h 701"/>
              <a:gd name="T26" fmla="*/ 910 w 910"/>
              <a:gd name="T27" fmla="*/ 501 h 701"/>
              <a:gd name="T28" fmla="*/ 534 w 910"/>
              <a:gd name="T29" fmla="*/ 267 h 701"/>
              <a:gd name="T30" fmla="*/ 702 w 910"/>
              <a:gd name="T31" fmla="*/ 435 h 701"/>
              <a:gd name="T32" fmla="*/ 777 w 910"/>
              <a:gd name="T33" fmla="*/ 434 h 701"/>
              <a:gd name="T34" fmla="*/ 534 w 910"/>
              <a:gd name="T35" fmla="*/ 267 h 701"/>
              <a:gd name="T36" fmla="*/ 339 w 910"/>
              <a:gd name="T37" fmla="*/ 220 h 701"/>
              <a:gd name="T38" fmla="*/ 343 w 910"/>
              <a:gd name="T39" fmla="*/ 226 h 701"/>
              <a:gd name="T40" fmla="*/ 352 w 910"/>
              <a:gd name="T41" fmla="*/ 234 h 701"/>
              <a:gd name="T42" fmla="*/ 358 w 910"/>
              <a:gd name="T43" fmla="*/ 238 h 701"/>
              <a:gd name="T44" fmla="*/ 366 w 910"/>
              <a:gd name="T45" fmla="*/ 241 h 701"/>
              <a:gd name="T46" fmla="*/ 376 w 910"/>
              <a:gd name="T47" fmla="*/ 242 h 701"/>
              <a:gd name="T48" fmla="*/ 544 w 910"/>
              <a:gd name="T49" fmla="*/ 241 h 701"/>
              <a:gd name="T50" fmla="*/ 552 w 910"/>
              <a:gd name="T51" fmla="*/ 238 h 701"/>
              <a:gd name="T52" fmla="*/ 561 w 910"/>
              <a:gd name="T53" fmla="*/ 233 h 701"/>
              <a:gd name="T54" fmla="*/ 568 w 910"/>
              <a:gd name="T55" fmla="*/ 225 h 701"/>
              <a:gd name="T56" fmla="*/ 576 w 910"/>
              <a:gd name="T57" fmla="*/ 200 h 701"/>
              <a:gd name="T58" fmla="*/ 534 w 910"/>
              <a:gd name="T59" fmla="*/ 0 h 701"/>
              <a:gd name="T60" fmla="*/ 334 w 910"/>
              <a:gd name="T61" fmla="*/ 42 h 701"/>
              <a:gd name="T62" fmla="*/ 339 w 910"/>
              <a:gd name="T63" fmla="*/ 220 h 701"/>
              <a:gd name="T64" fmla="*/ 361 w 910"/>
              <a:gd name="T65" fmla="*/ 265 h 701"/>
              <a:gd name="T66" fmla="*/ 318 w 910"/>
              <a:gd name="T67" fmla="*/ 233 h 701"/>
              <a:gd name="T68" fmla="*/ 192 w 910"/>
              <a:gd name="T69" fmla="*/ 434 h 701"/>
              <a:gd name="T70" fmla="*/ 485 w 910"/>
              <a:gd name="T71" fmla="*/ 434 h 701"/>
              <a:gd name="T72" fmla="*/ 485 w 910"/>
              <a:gd name="T73" fmla="*/ 267 h 701"/>
              <a:gd name="T74" fmla="*/ 425 w 910"/>
              <a:gd name="T75" fmla="*/ 43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0" h="701">
                <a:moveTo>
                  <a:pt x="200" y="459"/>
                </a:moveTo>
                <a:lnTo>
                  <a:pt x="42" y="459"/>
                </a:lnTo>
                <a:cubicBezTo>
                  <a:pt x="19" y="459"/>
                  <a:pt x="0" y="478"/>
                  <a:pt x="0" y="501"/>
                </a:cubicBezTo>
                <a:lnTo>
                  <a:pt x="0" y="660"/>
                </a:lnTo>
                <a:cubicBezTo>
                  <a:pt x="0" y="683"/>
                  <a:pt x="19" y="701"/>
                  <a:pt x="42" y="701"/>
                </a:cubicBezTo>
                <a:lnTo>
                  <a:pt x="200" y="701"/>
                </a:lnTo>
                <a:cubicBezTo>
                  <a:pt x="223" y="701"/>
                  <a:pt x="242" y="683"/>
                  <a:pt x="242" y="660"/>
                </a:cubicBezTo>
                <a:lnTo>
                  <a:pt x="242" y="501"/>
                </a:lnTo>
                <a:cubicBezTo>
                  <a:pt x="242" y="478"/>
                  <a:pt x="223" y="459"/>
                  <a:pt x="200" y="459"/>
                </a:cubicBezTo>
                <a:close/>
                <a:moveTo>
                  <a:pt x="534" y="459"/>
                </a:moveTo>
                <a:lnTo>
                  <a:pt x="534" y="459"/>
                </a:lnTo>
                <a:lnTo>
                  <a:pt x="376" y="459"/>
                </a:lnTo>
                <a:cubicBezTo>
                  <a:pt x="353" y="459"/>
                  <a:pt x="334" y="478"/>
                  <a:pt x="334" y="501"/>
                </a:cubicBezTo>
                <a:lnTo>
                  <a:pt x="334" y="660"/>
                </a:lnTo>
                <a:cubicBezTo>
                  <a:pt x="334" y="683"/>
                  <a:pt x="353" y="701"/>
                  <a:pt x="376" y="701"/>
                </a:cubicBezTo>
                <a:lnTo>
                  <a:pt x="534" y="701"/>
                </a:lnTo>
                <a:cubicBezTo>
                  <a:pt x="557" y="701"/>
                  <a:pt x="576" y="683"/>
                  <a:pt x="576" y="660"/>
                </a:cubicBezTo>
                <a:lnTo>
                  <a:pt x="576" y="501"/>
                </a:lnTo>
                <a:cubicBezTo>
                  <a:pt x="576" y="478"/>
                  <a:pt x="557" y="459"/>
                  <a:pt x="534" y="459"/>
                </a:cubicBezTo>
                <a:close/>
                <a:moveTo>
                  <a:pt x="868" y="459"/>
                </a:moveTo>
                <a:lnTo>
                  <a:pt x="868" y="459"/>
                </a:lnTo>
                <a:lnTo>
                  <a:pt x="710" y="459"/>
                </a:lnTo>
                <a:cubicBezTo>
                  <a:pt x="687" y="459"/>
                  <a:pt x="668" y="478"/>
                  <a:pt x="668" y="501"/>
                </a:cubicBezTo>
                <a:lnTo>
                  <a:pt x="668" y="660"/>
                </a:lnTo>
                <a:cubicBezTo>
                  <a:pt x="668" y="683"/>
                  <a:pt x="687" y="701"/>
                  <a:pt x="710" y="701"/>
                </a:cubicBezTo>
                <a:lnTo>
                  <a:pt x="868" y="701"/>
                </a:lnTo>
                <a:cubicBezTo>
                  <a:pt x="891" y="701"/>
                  <a:pt x="910" y="683"/>
                  <a:pt x="910" y="660"/>
                </a:cubicBezTo>
                <a:lnTo>
                  <a:pt x="910" y="501"/>
                </a:lnTo>
                <a:cubicBezTo>
                  <a:pt x="910" y="478"/>
                  <a:pt x="891" y="459"/>
                  <a:pt x="868" y="459"/>
                </a:cubicBezTo>
                <a:close/>
                <a:moveTo>
                  <a:pt x="534" y="267"/>
                </a:moveTo>
                <a:lnTo>
                  <a:pt x="534" y="267"/>
                </a:lnTo>
                <a:lnTo>
                  <a:pt x="702" y="435"/>
                </a:lnTo>
                <a:cubicBezTo>
                  <a:pt x="704" y="435"/>
                  <a:pt x="707" y="434"/>
                  <a:pt x="710" y="434"/>
                </a:cubicBezTo>
                <a:lnTo>
                  <a:pt x="777" y="434"/>
                </a:lnTo>
                <a:lnTo>
                  <a:pt x="585" y="243"/>
                </a:lnTo>
                <a:cubicBezTo>
                  <a:pt x="573" y="258"/>
                  <a:pt x="555" y="267"/>
                  <a:pt x="534" y="267"/>
                </a:cubicBezTo>
                <a:close/>
                <a:moveTo>
                  <a:pt x="339" y="220"/>
                </a:moveTo>
                <a:lnTo>
                  <a:pt x="339" y="220"/>
                </a:lnTo>
                <a:cubicBezTo>
                  <a:pt x="340" y="222"/>
                  <a:pt x="341" y="224"/>
                  <a:pt x="342" y="225"/>
                </a:cubicBezTo>
                <a:cubicBezTo>
                  <a:pt x="343" y="225"/>
                  <a:pt x="343" y="226"/>
                  <a:pt x="343" y="226"/>
                </a:cubicBezTo>
                <a:cubicBezTo>
                  <a:pt x="345" y="229"/>
                  <a:pt x="348" y="231"/>
                  <a:pt x="350" y="233"/>
                </a:cubicBezTo>
                <a:cubicBezTo>
                  <a:pt x="351" y="234"/>
                  <a:pt x="351" y="234"/>
                  <a:pt x="352" y="234"/>
                </a:cubicBezTo>
                <a:cubicBezTo>
                  <a:pt x="353" y="235"/>
                  <a:pt x="354" y="236"/>
                  <a:pt x="355" y="236"/>
                </a:cubicBezTo>
                <a:cubicBezTo>
                  <a:pt x="356" y="237"/>
                  <a:pt x="357" y="238"/>
                  <a:pt x="358" y="238"/>
                </a:cubicBezTo>
                <a:cubicBezTo>
                  <a:pt x="359" y="239"/>
                  <a:pt x="360" y="239"/>
                  <a:pt x="361" y="239"/>
                </a:cubicBezTo>
                <a:cubicBezTo>
                  <a:pt x="363" y="240"/>
                  <a:pt x="364" y="240"/>
                  <a:pt x="366" y="241"/>
                </a:cubicBezTo>
                <a:cubicBezTo>
                  <a:pt x="366" y="241"/>
                  <a:pt x="367" y="241"/>
                  <a:pt x="368" y="241"/>
                </a:cubicBezTo>
                <a:cubicBezTo>
                  <a:pt x="371" y="242"/>
                  <a:pt x="373" y="242"/>
                  <a:pt x="376" y="242"/>
                </a:cubicBezTo>
                <a:lnTo>
                  <a:pt x="534" y="242"/>
                </a:lnTo>
                <a:cubicBezTo>
                  <a:pt x="538" y="242"/>
                  <a:pt x="541" y="242"/>
                  <a:pt x="544" y="241"/>
                </a:cubicBezTo>
                <a:cubicBezTo>
                  <a:pt x="544" y="241"/>
                  <a:pt x="545" y="241"/>
                  <a:pt x="546" y="240"/>
                </a:cubicBezTo>
                <a:cubicBezTo>
                  <a:pt x="548" y="240"/>
                  <a:pt x="550" y="239"/>
                  <a:pt x="552" y="238"/>
                </a:cubicBezTo>
                <a:cubicBezTo>
                  <a:pt x="553" y="237"/>
                  <a:pt x="554" y="237"/>
                  <a:pt x="554" y="237"/>
                </a:cubicBezTo>
                <a:cubicBezTo>
                  <a:pt x="557" y="236"/>
                  <a:pt x="559" y="234"/>
                  <a:pt x="561" y="233"/>
                </a:cubicBezTo>
                <a:cubicBezTo>
                  <a:pt x="561" y="232"/>
                  <a:pt x="561" y="232"/>
                  <a:pt x="562" y="232"/>
                </a:cubicBezTo>
                <a:cubicBezTo>
                  <a:pt x="564" y="230"/>
                  <a:pt x="566" y="228"/>
                  <a:pt x="568" y="225"/>
                </a:cubicBezTo>
                <a:lnTo>
                  <a:pt x="568" y="225"/>
                </a:lnTo>
                <a:cubicBezTo>
                  <a:pt x="573" y="218"/>
                  <a:pt x="576" y="210"/>
                  <a:pt x="576" y="200"/>
                </a:cubicBezTo>
                <a:lnTo>
                  <a:pt x="576" y="42"/>
                </a:lnTo>
                <a:cubicBezTo>
                  <a:pt x="576" y="19"/>
                  <a:pt x="557" y="0"/>
                  <a:pt x="534" y="0"/>
                </a:cubicBezTo>
                <a:lnTo>
                  <a:pt x="376" y="0"/>
                </a:lnTo>
                <a:cubicBezTo>
                  <a:pt x="353" y="0"/>
                  <a:pt x="334" y="19"/>
                  <a:pt x="334" y="42"/>
                </a:cubicBezTo>
                <a:lnTo>
                  <a:pt x="334" y="200"/>
                </a:lnTo>
                <a:cubicBezTo>
                  <a:pt x="334" y="207"/>
                  <a:pt x="336" y="214"/>
                  <a:pt x="339" y="220"/>
                </a:cubicBezTo>
                <a:cubicBezTo>
                  <a:pt x="339" y="220"/>
                  <a:pt x="339" y="220"/>
                  <a:pt x="339" y="220"/>
                </a:cubicBezTo>
                <a:close/>
                <a:moveTo>
                  <a:pt x="361" y="265"/>
                </a:moveTo>
                <a:lnTo>
                  <a:pt x="361" y="265"/>
                </a:lnTo>
                <a:cubicBezTo>
                  <a:pt x="342" y="261"/>
                  <a:pt x="327" y="249"/>
                  <a:pt x="318" y="233"/>
                </a:cubicBezTo>
                <a:lnTo>
                  <a:pt x="117" y="434"/>
                </a:lnTo>
                <a:lnTo>
                  <a:pt x="192" y="434"/>
                </a:lnTo>
                <a:lnTo>
                  <a:pt x="361" y="265"/>
                </a:lnTo>
                <a:close/>
                <a:moveTo>
                  <a:pt x="485" y="434"/>
                </a:moveTo>
                <a:lnTo>
                  <a:pt x="485" y="434"/>
                </a:lnTo>
                <a:lnTo>
                  <a:pt x="485" y="267"/>
                </a:lnTo>
                <a:lnTo>
                  <a:pt x="425" y="267"/>
                </a:lnTo>
                <a:lnTo>
                  <a:pt x="425" y="434"/>
                </a:lnTo>
                <a:lnTo>
                  <a:pt x="485" y="43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3" name="Freeform 49"/>
          <p:cNvSpPr>
            <a:spLocks noEditPoints="1"/>
          </p:cNvSpPr>
          <p:nvPr/>
        </p:nvSpPr>
        <p:spPr bwMode="auto">
          <a:xfrm>
            <a:off x="7964719" y="5668240"/>
            <a:ext cx="602403" cy="456422"/>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4" name="Freeform 50"/>
          <p:cNvSpPr>
            <a:spLocks noEditPoints="1"/>
          </p:cNvSpPr>
          <p:nvPr/>
        </p:nvSpPr>
        <p:spPr bwMode="auto">
          <a:xfrm>
            <a:off x="2532005" y="1972964"/>
            <a:ext cx="360334" cy="681862"/>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5" name="Freeform 13"/>
          <p:cNvSpPr>
            <a:spLocks noEditPoints="1"/>
          </p:cNvSpPr>
          <p:nvPr/>
        </p:nvSpPr>
        <p:spPr bwMode="auto">
          <a:xfrm>
            <a:off x="10315143" y="3805548"/>
            <a:ext cx="687750" cy="540221"/>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6" name="Freeform 19"/>
          <p:cNvSpPr>
            <a:spLocks noEditPoints="1"/>
          </p:cNvSpPr>
          <p:nvPr/>
        </p:nvSpPr>
        <p:spPr bwMode="auto">
          <a:xfrm>
            <a:off x="9225886" y="2022692"/>
            <a:ext cx="615021" cy="582405"/>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7" name="Freeform 21"/>
          <p:cNvSpPr>
            <a:spLocks noEditPoints="1"/>
          </p:cNvSpPr>
          <p:nvPr/>
        </p:nvSpPr>
        <p:spPr bwMode="auto">
          <a:xfrm>
            <a:off x="10435903" y="4487500"/>
            <a:ext cx="510060" cy="774308"/>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8" name="Freeform 26"/>
          <p:cNvSpPr>
            <a:spLocks noEditPoints="1"/>
          </p:cNvSpPr>
          <p:nvPr/>
        </p:nvSpPr>
        <p:spPr bwMode="auto">
          <a:xfrm>
            <a:off x="9225886" y="1259169"/>
            <a:ext cx="652294" cy="605702"/>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9" name="Freeform 27"/>
          <p:cNvSpPr>
            <a:spLocks noEditPoints="1"/>
          </p:cNvSpPr>
          <p:nvPr/>
        </p:nvSpPr>
        <p:spPr bwMode="auto">
          <a:xfrm>
            <a:off x="9092191" y="3649321"/>
            <a:ext cx="656953" cy="580076"/>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0" name="Freeform 28"/>
          <p:cNvSpPr>
            <a:spLocks noEditPoints="1"/>
          </p:cNvSpPr>
          <p:nvPr/>
        </p:nvSpPr>
        <p:spPr bwMode="auto">
          <a:xfrm>
            <a:off x="10450961" y="2092148"/>
            <a:ext cx="568429" cy="570758"/>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dirty="0">
              <a:solidFill>
                <a:schemeClr val="accent1"/>
              </a:solidFill>
            </a:endParaRPr>
          </a:p>
        </p:txBody>
      </p:sp>
      <p:sp>
        <p:nvSpPr>
          <p:cNvPr id="101" name="Freeform 35"/>
          <p:cNvSpPr>
            <a:spLocks noEditPoints="1"/>
          </p:cNvSpPr>
          <p:nvPr/>
        </p:nvSpPr>
        <p:spPr bwMode="auto">
          <a:xfrm>
            <a:off x="10435903" y="5520353"/>
            <a:ext cx="468253" cy="575418"/>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2" name="Freeform 37"/>
          <p:cNvSpPr>
            <a:spLocks noEditPoints="1"/>
          </p:cNvSpPr>
          <p:nvPr/>
        </p:nvSpPr>
        <p:spPr bwMode="auto">
          <a:xfrm>
            <a:off x="9182001" y="2932642"/>
            <a:ext cx="545131" cy="591724"/>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3" name="Freeform 40"/>
          <p:cNvSpPr>
            <a:spLocks/>
          </p:cNvSpPr>
          <p:nvPr/>
        </p:nvSpPr>
        <p:spPr bwMode="auto">
          <a:xfrm>
            <a:off x="10435903" y="1344897"/>
            <a:ext cx="571967" cy="526981"/>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4" name="Freeform 42"/>
          <p:cNvSpPr>
            <a:spLocks noEditPoints="1"/>
          </p:cNvSpPr>
          <p:nvPr/>
        </p:nvSpPr>
        <p:spPr bwMode="auto">
          <a:xfrm>
            <a:off x="10469772" y="2978778"/>
            <a:ext cx="558759" cy="547402"/>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nvGrpSpPr>
          <p:cNvPr id="105" name="组合 104"/>
          <p:cNvGrpSpPr/>
          <p:nvPr/>
        </p:nvGrpSpPr>
        <p:grpSpPr>
          <a:xfrm>
            <a:off x="9044554" y="4562945"/>
            <a:ext cx="682579" cy="631329"/>
            <a:chOff x="2438399" y="4906963"/>
            <a:chExt cx="465137" cy="430213"/>
          </a:xfrm>
          <a:solidFill>
            <a:schemeClr val="bg2"/>
          </a:solidFill>
        </p:grpSpPr>
        <p:sp>
          <p:nvSpPr>
            <p:cNvPr id="106"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7"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8"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grpSp>
      <p:sp>
        <p:nvSpPr>
          <p:cNvPr id="109" name="Freeform 46"/>
          <p:cNvSpPr>
            <a:spLocks noEditPoints="1"/>
          </p:cNvSpPr>
          <p:nvPr/>
        </p:nvSpPr>
        <p:spPr bwMode="auto">
          <a:xfrm>
            <a:off x="9293416" y="5409496"/>
            <a:ext cx="507858" cy="654624"/>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0" name="Freeform 7"/>
          <p:cNvSpPr>
            <a:spLocks noEditPoints="1"/>
          </p:cNvSpPr>
          <p:nvPr/>
        </p:nvSpPr>
        <p:spPr bwMode="auto">
          <a:xfrm>
            <a:off x="2490971" y="1269806"/>
            <a:ext cx="492709" cy="492709"/>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1" name="Freeform 8"/>
          <p:cNvSpPr>
            <a:spLocks noEditPoints="1"/>
          </p:cNvSpPr>
          <p:nvPr/>
        </p:nvSpPr>
        <p:spPr bwMode="auto">
          <a:xfrm>
            <a:off x="5869198" y="1326419"/>
            <a:ext cx="449369" cy="531487"/>
          </a:xfrm>
          <a:custGeom>
            <a:avLst/>
            <a:gdLst>
              <a:gd name="T0" fmla="*/ 121 w 865"/>
              <a:gd name="T1" fmla="*/ 572 h 1009"/>
              <a:gd name="T2" fmla="*/ 213 w 865"/>
              <a:gd name="T3" fmla="*/ 571 h 1009"/>
              <a:gd name="T4" fmla="*/ 277 w 865"/>
              <a:gd name="T5" fmla="*/ 550 h 1009"/>
              <a:gd name="T6" fmla="*/ 393 w 865"/>
              <a:gd name="T7" fmla="*/ 793 h 1009"/>
              <a:gd name="T8" fmla="*/ 420 w 865"/>
              <a:gd name="T9" fmla="*/ 640 h 1009"/>
              <a:gd name="T10" fmla="*/ 401 w 865"/>
              <a:gd name="T11" fmla="*/ 631 h 1009"/>
              <a:gd name="T12" fmla="*/ 401 w 865"/>
              <a:gd name="T13" fmla="*/ 610 h 1009"/>
              <a:gd name="T14" fmla="*/ 485 w 865"/>
              <a:gd name="T15" fmla="*/ 610 h 1009"/>
              <a:gd name="T16" fmla="*/ 486 w 865"/>
              <a:gd name="T17" fmla="*/ 631 h 1009"/>
              <a:gd name="T18" fmla="*/ 466 w 865"/>
              <a:gd name="T19" fmla="*/ 640 h 1009"/>
              <a:gd name="T20" fmla="*/ 493 w 865"/>
              <a:gd name="T21" fmla="*/ 787 h 1009"/>
              <a:gd name="T22" fmla="*/ 592 w 865"/>
              <a:gd name="T23" fmla="*/ 559 h 1009"/>
              <a:gd name="T24" fmla="*/ 650 w 865"/>
              <a:gd name="T25" fmla="*/ 567 h 1009"/>
              <a:gd name="T26" fmla="*/ 736 w 865"/>
              <a:gd name="T27" fmla="*/ 567 h 1009"/>
              <a:gd name="T28" fmla="*/ 853 w 865"/>
              <a:gd name="T29" fmla="*/ 932 h 1009"/>
              <a:gd name="T30" fmla="*/ 734 w 865"/>
              <a:gd name="T31" fmla="*/ 974 h 1009"/>
              <a:gd name="T32" fmla="*/ 717 w 865"/>
              <a:gd name="T33" fmla="*/ 919 h 1009"/>
              <a:gd name="T34" fmla="*/ 680 w 865"/>
              <a:gd name="T35" fmla="*/ 984 h 1009"/>
              <a:gd name="T36" fmla="*/ 165 w 865"/>
              <a:gd name="T37" fmla="*/ 987 h 1009"/>
              <a:gd name="T38" fmla="*/ 127 w 865"/>
              <a:gd name="T39" fmla="*/ 919 h 1009"/>
              <a:gd name="T40" fmla="*/ 109 w 865"/>
              <a:gd name="T41" fmla="*/ 977 h 1009"/>
              <a:gd name="T42" fmla="*/ 0 w 865"/>
              <a:gd name="T43" fmla="*/ 932 h 1009"/>
              <a:gd name="T44" fmla="*/ 121 w 865"/>
              <a:gd name="T45" fmla="*/ 572 h 1009"/>
              <a:gd name="T46" fmla="*/ 249 w 865"/>
              <a:gd name="T47" fmla="*/ 390 h 1009"/>
              <a:gd name="T48" fmla="*/ 249 w 865"/>
              <a:gd name="T49" fmla="*/ 390 h 1009"/>
              <a:gd name="T50" fmla="*/ 219 w 865"/>
              <a:gd name="T51" fmla="*/ 355 h 1009"/>
              <a:gd name="T52" fmla="*/ 209 w 865"/>
              <a:gd name="T53" fmla="*/ 288 h 1009"/>
              <a:gd name="T54" fmla="*/ 209 w 865"/>
              <a:gd name="T55" fmla="*/ 280 h 1009"/>
              <a:gd name="T56" fmla="*/ 216 w 865"/>
              <a:gd name="T57" fmla="*/ 275 h 1009"/>
              <a:gd name="T58" fmla="*/ 220 w 865"/>
              <a:gd name="T59" fmla="*/ 272 h 1009"/>
              <a:gd name="T60" fmla="*/ 268 w 865"/>
              <a:gd name="T61" fmla="*/ 64 h 1009"/>
              <a:gd name="T62" fmla="*/ 571 w 865"/>
              <a:gd name="T63" fmla="*/ 57 h 1009"/>
              <a:gd name="T64" fmla="*/ 629 w 865"/>
              <a:gd name="T65" fmla="*/ 270 h 1009"/>
              <a:gd name="T66" fmla="*/ 637 w 865"/>
              <a:gd name="T67" fmla="*/ 275 h 1009"/>
              <a:gd name="T68" fmla="*/ 644 w 865"/>
              <a:gd name="T69" fmla="*/ 280 h 1009"/>
              <a:gd name="T70" fmla="*/ 645 w 865"/>
              <a:gd name="T71" fmla="*/ 288 h 1009"/>
              <a:gd name="T72" fmla="*/ 635 w 865"/>
              <a:gd name="T73" fmla="*/ 354 h 1009"/>
              <a:gd name="T74" fmla="*/ 606 w 865"/>
              <a:gd name="T75" fmla="*/ 389 h 1009"/>
              <a:gd name="T76" fmla="*/ 443 w 865"/>
              <a:gd name="T77" fmla="*/ 536 h 1009"/>
              <a:gd name="T78" fmla="*/ 403 w 865"/>
              <a:gd name="T79" fmla="*/ 532 h 1009"/>
              <a:gd name="T80" fmla="*/ 249 w 865"/>
              <a:gd name="T81" fmla="*/ 39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1009">
                <a:moveTo>
                  <a:pt x="121" y="572"/>
                </a:moveTo>
                <a:cubicBezTo>
                  <a:pt x="154" y="572"/>
                  <a:pt x="185" y="571"/>
                  <a:pt x="213" y="571"/>
                </a:cubicBezTo>
                <a:cubicBezTo>
                  <a:pt x="240" y="574"/>
                  <a:pt x="262" y="567"/>
                  <a:pt x="277" y="550"/>
                </a:cubicBezTo>
                <a:lnTo>
                  <a:pt x="393" y="793"/>
                </a:lnTo>
                <a:lnTo>
                  <a:pt x="420" y="640"/>
                </a:lnTo>
                <a:lnTo>
                  <a:pt x="401" y="631"/>
                </a:lnTo>
                <a:lnTo>
                  <a:pt x="401" y="610"/>
                </a:lnTo>
                <a:lnTo>
                  <a:pt x="485" y="610"/>
                </a:lnTo>
                <a:lnTo>
                  <a:pt x="486" y="631"/>
                </a:lnTo>
                <a:lnTo>
                  <a:pt x="466" y="640"/>
                </a:lnTo>
                <a:lnTo>
                  <a:pt x="493" y="787"/>
                </a:lnTo>
                <a:lnTo>
                  <a:pt x="592" y="559"/>
                </a:lnTo>
                <a:cubicBezTo>
                  <a:pt x="607" y="567"/>
                  <a:pt x="627" y="569"/>
                  <a:pt x="650" y="567"/>
                </a:cubicBezTo>
                <a:cubicBezTo>
                  <a:pt x="677" y="567"/>
                  <a:pt x="705" y="567"/>
                  <a:pt x="736" y="567"/>
                </a:cubicBezTo>
                <a:cubicBezTo>
                  <a:pt x="815" y="641"/>
                  <a:pt x="865" y="818"/>
                  <a:pt x="853" y="932"/>
                </a:cubicBezTo>
                <a:cubicBezTo>
                  <a:pt x="828" y="949"/>
                  <a:pt x="786" y="963"/>
                  <a:pt x="734" y="974"/>
                </a:cubicBezTo>
                <a:lnTo>
                  <a:pt x="717" y="919"/>
                </a:lnTo>
                <a:lnTo>
                  <a:pt x="680" y="984"/>
                </a:lnTo>
                <a:cubicBezTo>
                  <a:pt x="527" y="1007"/>
                  <a:pt x="314" y="1009"/>
                  <a:pt x="165" y="987"/>
                </a:cubicBezTo>
                <a:lnTo>
                  <a:pt x="127" y="919"/>
                </a:lnTo>
                <a:lnTo>
                  <a:pt x="109" y="977"/>
                </a:lnTo>
                <a:cubicBezTo>
                  <a:pt x="58" y="966"/>
                  <a:pt x="19" y="951"/>
                  <a:pt x="0" y="932"/>
                </a:cubicBezTo>
                <a:cubicBezTo>
                  <a:pt x="2" y="832"/>
                  <a:pt x="20" y="659"/>
                  <a:pt x="121" y="572"/>
                </a:cubicBezTo>
                <a:close/>
                <a:moveTo>
                  <a:pt x="249" y="390"/>
                </a:moveTo>
                <a:lnTo>
                  <a:pt x="249" y="390"/>
                </a:lnTo>
                <a:cubicBezTo>
                  <a:pt x="236" y="383"/>
                  <a:pt x="226" y="371"/>
                  <a:pt x="219" y="355"/>
                </a:cubicBezTo>
                <a:cubicBezTo>
                  <a:pt x="212" y="338"/>
                  <a:pt x="209" y="315"/>
                  <a:pt x="209" y="288"/>
                </a:cubicBezTo>
                <a:lnTo>
                  <a:pt x="209" y="280"/>
                </a:lnTo>
                <a:lnTo>
                  <a:pt x="216" y="275"/>
                </a:lnTo>
                <a:cubicBezTo>
                  <a:pt x="218" y="274"/>
                  <a:pt x="219" y="273"/>
                  <a:pt x="220" y="272"/>
                </a:cubicBezTo>
                <a:cubicBezTo>
                  <a:pt x="205" y="158"/>
                  <a:pt x="218" y="105"/>
                  <a:pt x="268" y="64"/>
                </a:cubicBezTo>
                <a:cubicBezTo>
                  <a:pt x="345" y="0"/>
                  <a:pt x="492" y="0"/>
                  <a:pt x="571" y="57"/>
                </a:cubicBezTo>
                <a:cubicBezTo>
                  <a:pt x="624" y="96"/>
                  <a:pt x="643" y="166"/>
                  <a:pt x="629" y="270"/>
                </a:cubicBezTo>
                <a:cubicBezTo>
                  <a:pt x="632" y="271"/>
                  <a:pt x="635" y="273"/>
                  <a:pt x="637" y="275"/>
                </a:cubicBezTo>
                <a:lnTo>
                  <a:pt x="644" y="280"/>
                </a:lnTo>
                <a:lnTo>
                  <a:pt x="645" y="288"/>
                </a:lnTo>
                <a:cubicBezTo>
                  <a:pt x="645" y="315"/>
                  <a:pt x="642" y="337"/>
                  <a:pt x="635" y="354"/>
                </a:cubicBezTo>
                <a:cubicBezTo>
                  <a:pt x="628" y="370"/>
                  <a:pt x="619" y="382"/>
                  <a:pt x="606" y="389"/>
                </a:cubicBezTo>
                <a:cubicBezTo>
                  <a:pt x="585" y="456"/>
                  <a:pt x="515" y="528"/>
                  <a:pt x="443" y="536"/>
                </a:cubicBezTo>
                <a:cubicBezTo>
                  <a:pt x="430" y="537"/>
                  <a:pt x="415" y="537"/>
                  <a:pt x="403" y="532"/>
                </a:cubicBezTo>
                <a:cubicBezTo>
                  <a:pt x="324" y="504"/>
                  <a:pt x="274" y="472"/>
                  <a:pt x="249" y="39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2" name="Freeform 9"/>
          <p:cNvSpPr>
            <a:spLocks noEditPoints="1"/>
          </p:cNvSpPr>
          <p:nvPr/>
        </p:nvSpPr>
        <p:spPr bwMode="auto">
          <a:xfrm>
            <a:off x="6863393" y="1230736"/>
            <a:ext cx="488146" cy="634135"/>
          </a:xfrm>
          <a:custGeom>
            <a:avLst/>
            <a:gdLst>
              <a:gd name="T0" fmla="*/ 737 w 941"/>
              <a:gd name="T1" fmla="*/ 582 h 1206"/>
              <a:gd name="T2" fmla="*/ 571 w 941"/>
              <a:gd name="T3" fmla="*/ 725 h 1206"/>
              <a:gd name="T4" fmla="*/ 791 w 941"/>
              <a:gd name="T5" fmla="*/ 759 h 1206"/>
              <a:gd name="T6" fmla="*/ 796 w 941"/>
              <a:gd name="T7" fmla="*/ 577 h 1206"/>
              <a:gd name="T8" fmla="*/ 941 w 941"/>
              <a:gd name="T9" fmla="*/ 497 h 1206"/>
              <a:gd name="T10" fmla="*/ 886 w 941"/>
              <a:gd name="T11" fmla="*/ 577 h 1206"/>
              <a:gd name="T12" fmla="*/ 845 w 941"/>
              <a:gd name="T13" fmla="*/ 805 h 1206"/>
              <a:gd name="T14" fmla="*/ 748 w 941"/>
              <a:gd name="T15" fmla="*/ 840 h 1206"/>
              <a:gd name="T16" fmla="*/ 524 w 941"/>
              <a:gd name="T17" fmla="*/ 852 h 1206"/>
              <a:gd name="T18" fmla="*/ 743 w 941"/>
              <a:gd name="T19" fmla="*/ 1079 h 1206"/>
              <a:gd name="T20" fmla="*/ 782 w 941"/>
              <a:gd name="T21" fmla="*/ 1150 h 1206"/>
              <a:gd name="T22" fmla="*/ 670 w 941"/>
              <a:gd name="T23" fmla="*/ 1150 h 1206"/>
              <a:gd name="T24" fmla="*/ 507 w 941"/>
              <a:gd name="T25" fmla="*/ 1074 h 1206"/>
              <a:gd name="T26" fmla="*/ 540 w 941"/>
              <a:gd name="T27" fmla="*/ 1150 h 1206"/>
              <a:gd name="T28" fmla="*/ 429 w 941"/>
              <a:gd name="T29" fmla="*/ 1150 h 1206"/>
              <a:gd name="T30" fmla="*/ 452 w 941"/>
              <a:gd name="T31" fmla="*/ 1072 h 1206"/>
              <a:gd name="T32" fmla="*/ 288 w 941"/>
              <a:gd name="T33" fmla="*/ 1150 h 1206"/>
              <a:gd name="T34" fmla="*/ 176 w 941"/>
              <a:gd name="T35" fmla="*/ 1150 h 1206"/>
              <a:gd name="T36" fmla="*/ 206 w 941"/>
              <a:gd name="T37" fmla="*/ 1079 h 1206"/>
              <a:gd name="T38" fmla="*/ 411 w 941"/>
              <a:gd name="T39" fmla="*/ 852 h 1206"/>
              <a:gd name="T40" fmla="*/ 182 w 941"/>
              <a:gd name="T41" fmla="*/ 836 h 1206"/>
              <a:gd name="T42" fmla="*/ 97 w 941"/>
              <a:gd name="T43" fmla="*/ 805 h 1206"/>
              <a:gd name="T44" fmla="*/ 56 w 941"/>
              <a:gd name="T45" fmla="*/ 577 h 1206"/>
              <a:gd name="T46" fmla="*/ 0 w 941"/>
              <a:gd name="T47" fmla="*/ 497 h 1206"/>
              <a:gd name="T48" fmla="*/ 145 w 941"/>
              <a:gd name="T49" fmla="*/ 577 h 1206"/>
              <a:gd name="T50" fmla="*/ 151 w 941"/>
              <a:gd name="T51" fmla="*/ 759 h 1206"/>
              <a:gd name="T52" fmla="*/ 375 w 941"/>
              <a:gd name="T53" fmla="*/ 724 h 1206"/>
              <a:gd name="T54" fmla="*/ 199 w 941"/>
              <a:gd name="T55" fmla="*/ 582 h 1206"/>
              <a:gd name="T56" fmla="*/ 700 w 941"/>
              <a:gd name="T57" fmla="*/ 150 h 1206"/>
              <a:gd name="T58" fmla="*/ 586 w 941"/>
              <a:gd name="T59" fmla="*/ 198 h 1206"/>
              <a:gd name="T60" fmla="*/ 352 w 941"/>
              <a:gd name="T61" fmla="*/ 229 h 1206"/>
              <a:gd name="T62" fmla="*/ 340 w 941"/>
              <a:gd name="T63" fmla="*/ 323 h 1206"/>
              <a:gd name="T64" fmla="*/ 597 w 941"/>
              <a:gd name="T65" fmla="*/ 354 h 1206"/>
              <a:gd name="T66" fmla="*/ 340 w 941"/>
              <a:gd name="T67" fmla="*/ 323 h 1206"/>
              <a:gd name="T68" fmla="*/ 609 w 941"/>
              <a:gd name="T69" fmla="*/ 454 h 1206"/>
              <a:gd name="T70" fmla="*/ 328 w 941"/>
              <a:gd name="T71" fmla="*/ 48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1" h="1206">
                <a:moveTo>
                  <a:pt x="700" y="150"/>
                </a:moveTo>
                <a:cubicBezTo>
                  <a:pt x="713" y="294"/>
                  <a:pt x="725" y="438"/>
                  <a:pt x="737" y="582"/>
                </a:cubicBezTo>
                <a:cubicBezTo>
                  <a:pt x="719" y="614"/>
                  <a:pt x="652" y="635"/>
                  <a:pt x="571" y="644"/>
                </a:cubicBezTo>
                <a:lnTo>
                  <a:pt x="571" y="725"/>
                </a:lnTo>
                <a:cubicBezTo>
                  <a:pt x="650" y="733"/>
                  <a:pt x="717" y="751"/>
                  <a:pt x="739" y="778"/>
                </a:cubicBezTo>
                <a:lnTo>
                  <a:pt x="791" y="759"/>
                </a:lnTo>
                <a:lnTo>
                  <a:pt x="823" y="577"/>
                </a:lnTo>
                <a:lnTo>
                  <a:pt x="796" y="577"/>
                </a:lnTo>
                <a:lnTo>
                  <a:pt x="776" y="497"/>
                </a:lnTo>
                <a:lnTo>
                  <a:pt x="941" y="497"/>
                </a:lnTo>
                <a:lnTo>
                  <a:pt x="920" y="577"/>
                </a:lnTo>
                <a:lnTo>
                  <a:pt x="886" y="577"/>
                </a:lnTo>
                <a:lnTo>
                  <a:pt x="848" y="787"/>
                </a:lnTo>
                <a:lnTo>
                  <a:pt x="845" y="805"/>
                </a:lnTo>
                <a:lnTo>
                  <a:pt x="828" y="811"/>
                </a:lnTo>
                <a:lnTo>
                  <a:pt x="748" y="840"/>
                </a:lnTo>
                <a:lnTo>
                  <a:pt x="748" y="852"/>
                </a:lnTo>
                <a:lnTo>
                  <a:pt x="524" y="852"/>
                </a:lnTo>
                <a:lnTo>
                  <a:pt x="524" y="1026"/>
                </a:lnTo>
                <a:cubicBezTo>
                  <a:pt x="597" y="1032"/>
                  <a:pt x="670" y="1050"/>
                  <a:pt x="743" y="1079"/>
                </a:cubicBezTo>
                <a:lnTo>
                  <a:pt x="737" y="1095"/>
                </a:lnTo>
                <a:cubicBezTo>
                  <a:pt x="762" y="1100"/>
                  <a:pt x="782" y="1123"/>
                  <a:pt x="782" y="1150"/>
                </a:cubicBezTo>
                <a:cubicBezTo>
                  <a:pt x="782" y="1181"/>
                  <a:pt x="757" y="1206"/>
                  <a:pt x="726" y="1206"/>
                </a:cubicBezTo>
                <a:cubicBezTo>
                  <a:pt x="695" y="1206"/>
                  <a:pt x="670" y="1181"/>
                  <a:pt x="670" y="1150"/>
                </a:cubicBezTo>
                <a:cubicBezTo>
                  <a:pt x="670" y="1135"/>
                  <a:pt x="676" y="1121"/>
                  <a:pt x="687" y="1111"/>
                </a:cubicBezTo>
                <a:cubicBezTo>
                  <a:pt x="627" y="1090"/>
                  <a:pt x="567" y="1077"/>
                  <a:pt x="507" y="1074"/>
                </a:cubicBezTo>
                <a:lnTo>
                  <a:pt x="510" y="1101"/>
                </a:lnTo>
                <a:cubicBezTo>
                  <a:pt x="528" y="1110"/>
                  <a:pt x="540" y="1129"/>
                  <a:pt x="540" y="1150"/>
                </a:cubicBezTo>
                <a:cubicBezTo>
                  <a:pt x="540" y="1181"/>
                  <a:pt x="515" y="1206"/>
                  <a:pt x="484" y="1206"/>
                </a:cubicBezTo>
                <a:cubicBezTo>
                  <a:pt x="454" y="1206"/>
                  <a:pt x="429" y="1181"/>
                  <a:pt x="429" y="1150"/>
                </a:cubicBezTo>
                <a:cubicBezTo>
                  <a:pt x="429" y="1131"/>
                  <a:pt x="439" y="1113"/>
                  <a:pt x="454" y="1103"/>
                </a:cubicBezTo>
                <a:lnTo>
                  <a:pt x="452" y="1072"/>
                </a:lnTo>
                <a:cubicBezTo>
                  <a:pt x="391" y="1074"/>
                  <a:pt x="329" y="1085"/>
                  <a:pt x="268" y="1107"/>
                </a:cubicBezTo>
                <a:cubicBezTo>
                  <a:pt x="280" y="1118"/>
                  <a:pt x="288" y="1133"/>
                  <a:pt x="288" y="1150"/>
                </a:cubicBezTo>
                <a:cubicBezTo>
                  <a:pt x="288" y="1181"/>
                  <a:pt x="263" y="1206"/>
                  <a:pt x="232" y="1206"/>
                </a:cubicBezTo>
                <a:cubicBezTo>
                  <a:pt x="201" y="1206"/>
                  <a:pt x="176" y="1181"/>
                  <a:pt x="176" y="1150"/>
                </a:cubicBezTo>
                <a:cubicBezTo>
                  <a:pt x="176" y="1126"/>
                  <a:pt x="192" y="1105"/>
                  <a:pt x="213" y="1098"/>
                </a:cubicBezTo>
                <a:lnTo>
                  <a:pt x="206" y="1079"/>
                </a:lnTo>
                <a:cubicBezTo>
                  <a:pt x="274" y="1049"/>
                  <a:pt x="342" y="1032"/>
                  <a:pt x="411" y="1026"/>
                </a:cubicBezTo>
                <a:lnTo>
                  <a:pt x="411" y="852"/>
                </a:lnTo>
                <a:lnTo>
                  <a:pt x="182" y="852"/>
                </a:lnTo>
                <a:lnTo>
                  <a:pt x="182" y="836"/>
                </a:lnTo>
                <a:lnTo>
                  <a:pt x="113" y="811"/>
                </a:lnTo>
                <a:lnTo>
                  <a:pt x="97" y="805"/>
                </a:lnTo>
                <a:lnTo>
                  <a:pt x="93" y="787"/>
                </a:lnTo>
                <a:lnTo>
                  <a:pt x="56" y="577"/>
                </a:lnTo>
                <a:lnTo>
                  <a:pt x="21" y="577"/>
                </a:lnTo>
                <a:lnTo>
                  <a:pt x="0" y="497"/>
                </a:lnTo>
                <a:lnTo>
                  <a:pt x="166" y="497"/>
                </a:lnTo>
                <a:lnTo>
                  <a:pt x="145" y="577"/>
                </a:lnTo>
                <a:lnTo>
                  <a:pt x="118" y="577"/>
                </a:lnTo>
                <a:lnTo>
                  <a:pt x="151" y="759"/>
                </a:lnTo>
                <a:lnTo>
                  <a:pt x="194" y="775"/>
                </a:lnTo>
                <a:cubicBezTo>
                  <a:pt x="221" y="748"/>
                  <a:pt x="292" y="731"/>
                  <a:pt x="375" y="724"/>
                </a:cubicBezTo>
                <a:lnTo>
                  <a:pt x="375" y="646"/>
                </a:lnTo>
                <a:cubicBezTo>
                  <a:pt x="285" y="638"/>
                  <a:pt x="211" y="616"/>
                  <a:pt x="199" y="582"/>
                </a:cubicBezTo>
                <a:cubicBezTo>
                  <a:pt x="212" y="438"/>
                  <a:pt x="224" y="294"/>
                  <a:pt x="236" y="150"/>
                </a:cubicBezTo>
                <a:cubicBezTo>
                  <a:pt x="260" y="7"/>
                  <a:pt x="666" y="0"/>
                  <a:pt x="700" y="150"/>
                </a:cubicBezTo>
                <a:close/>
                <a:moveTo>
                  <a:pt x="352" y="198"/>
                </a:moveTo>
                <a:lnTo>
                  <a:pt x="586" y="198"/>
                </a:lnTo>
                <a:lnTo>
                  <a:pt x="586" y="229"/>
                </a:lnTo>
                <a:lnTo>
                  <a:pt x="352" y="229"/>
                </a:lnTo>
                <a:lnTo>
                  <a:pt x="352" y="198"/>
                </a:lnTo>
                <a:close/>
                <a:moveTo>
                  <a:pt x="340" y="323"/>
                </a:moveTo>
                <a:lnTo>
                  <a:pt x="597" y="323"/>
                </a:lnTo>
                <a:lnTo>
                  <a:pt x="597" y="354"/>
                </a:lnTo>
                <a:lnTo>
                  <a:pt x="340" y="354"/>
                </a:lnTo>
                <a:lnTo>
                  <a:pt x="340" y="323"/>
                </a:lnTo>
                <a:close/>
                <a:moveTo>
                  <a:pt x="328" y="454"/>
                </a:moveTo>
                <a:lnTo>
                  <a:pt x="609" y="454"/>
                </a:lnTo>
                <a:lnTo>
                  <a:pt x="609" y="484"/>
                </a:lnTo>
                <a:lnTo>
                  <a:pt x="328" y="484"/>
                </a:lnTo>
                <a:lnTo>
                  <a:pt x="328" y="45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3" name="Freeform 10"/>
          <p:cNvSpPr>
            <a:spLocks noEditPoints="1"/>
          </p:cNvSpPr>
          <p:nvPr/>
        </p:nvSpPr>
        <p:spPr bwMode="auto">
          <a:xfrm>
            <a:off x="1118682" y="1230895"/>
            <a:ext cx="658130" cy="702004"/>
          </a:xfrm>
          <a:custGeom>
            <a:avLst/>
            <a:gdLst>
              <a:gd name="T0" fmla="*/ 517 w 920"/>
              <a:gd name="T1" fmla="*/ 164 h 968"/>
              <a:gd name="T2" fmla="*/ 561 w 920"/>
              <a:gd name="T3" fmla="*/ 180 h 968"/>
              <a:gd name="T4" fmla="*/ 712 w 920"/>
              <a:gd name="T5" fmla="*/ 322 h 968"/>
              <a:gd name="T6" fmla="*/ 723 w 920"/>
              <a:gd name="T7" fmla="*/ 513 h 968"/>
              <a:gd name="T8" fmla="*/ 709 w 920"/>
              <a:gd name="T9" fmla="*/ 558 h 968"/>
              <a:gd name="T10" fmla="*/ 630 w 920"/>
              <a:gd name="T11" fmla="*/ 533 h 968"/>
              <a:gd name="T12" fmla="*/ 644 w 920"/>
              <a:gd name="T13" fmla="*/ 493 h 968"/>
              <a:gd name="T14" fmla="*/ 636 w 920"/>
              <a:gd name="T15" fmla="*/ 355 h 968"/>
              <a:gd name="T16" fmla="*/ 529 w 920"/>
              <a:gd name="T17" fmla="*/ 256 h 968"/>
              <a:gd name="T18" fmla="*/ 492 w 920"/>
              <a:gd name="T19" fmla="*/ 243 h 968"/>
              <a:gd name="T20" fmla="*/ 517 w 920"/>
              <a:gd name="T21" fmla="*/ 164 h 968"/>
              <a:gd name="T22" fmla="*/ 604 w 920"/>
              <a:gd name="T23" fmla="*/ 892 h 968"/>
              <a:gd name="T24" fmla="*/ 604 w 920"/>
              <a:gd name="T25" fmla="*/ 892 h 968"/>
              <a:gd name="T26" fmla="*/ 650 w 920"/>
              <a:gd name="T27" fmla="*/ 868 h 968"/>
              <a:gd name="T28" fmla="*/ 489 w 920"/>
              <a:gd name="T29" fmla="*/ 605 h 968"/>
              <a:gd name="T30" fmla="*/ 465 w 920"/>
              <a:gd name="T31" fmla="*/ 618 h 968"/>
              <a:gd name="T32" fmla="*/ 441 w 920"/>
              <a:gd name="T33" fmla="*/ 630 h 968"/>
              <a:gd name="T34" fmla="*/ 405 w 920"/>
              <a:gd name="T35" fmla="*/ 648 h 968"/>
              <a:gd name="T36" fmla="*/ 398 w 920"/>
              <a:gd name="T37" fmla="*/ 652 h 968"/>
              <a:gd name="T38" fmla="*/ 342 w 920"/>
              <a:gd name="T39" fmla="*/ 681 h 968"/>
              <a:gd name="T40" fmla="*/ 199 w 920"/>
              <a:gd name="T41" fmla="*/ 386 h 968"/>
              <a:gd name="T42" fmla="*/ 248 w 920"/>
              <a:gd name="T43" fmla="*/ 361 h 968"/>
              <a:gd name="T44" fmla="*/ 319 w 920"/>
              <a:gd name="T45" fmla="*/ 325 h 968"/>
              <a:gd name="T46" fmla="*/ 340 w 920"/>
              <a:gd name="T47" fmla="*/ 314 h 968"/>
              <a:gd name="T48" fmla="*/ 224 w 920"/>
              <a:gd name="T49" fmla="*/ 29 h 968"/>
              <a:gd name="T50" fmla="*/ 183 w 920"/>
              <a:gd name="T51" fmla="*/ 50 h 968"/>
              <a:gd name="T52" fmla="*/ 146 w 920"/>
              <a:gd name="T53" fmla="*/ 68 h 968"/>
              <a:gd name="T54" fmla="*/ 125 w 920"/>
              <a:gd name="T55" fmla="*/ 79 h 968"/>
              <a:gd name="T56" fmla="*/ 104 w 920"/>
              <a:gd name="T57" fmla="*/ 90 h 968"/>
              <a:gd name="T58" fmla="*/ 8 w 920"/>
              <a:gd name="T59" fmla="*/ 239 h 968"/>
              <a:gd name="T60" fmla="*/ 9 w 920"/>
              <a:gd name="T61" fmla="*/ 242 h 968"/>
              <a:gd name="T62" fmla="*/ 9 w 920"/>
              <a:gd name="T63" fmla="*/ 242 h 968"/>
              <a:gd name="T64" fmla="*/ 348 w 920"/>
              <a:gd name="T65" fmla="*/ 922 h 968"/>
              <a:gd name="T66" fmla="*/ 525 w 920"/>
              <a:gd name="T67" fmla="*/ 932 h 968"/>
              <a:gd name="T68" fmla="*/ 553 w 920"/>
              <a:gd name="T69" fmla="*/ 918 h 968"/>
              <a:gd name="T70" fmla="*/ 604 w 920"/>
              <a:gd name="T71" fmla="*/ 892 h 968"/>
              <a:gd name="T72" fmla="*/ 500 w 920"/>
              <a:gd name="T73" fmla="*/ 361 h 968"/>
              <a:gd name="T74" fmla="*/ 500 w 920"/>
              <a:gd name="T75" fmla="*/ 361 h 968"/>
              <a:gd name="T76" fmla="*/ 403 w 920"/>
              <a:gd name="T77" fmla="*/ 411 h 968"/>
              <a:gd name="T78" fmla="*/ 453 w 920"/>
              <a:gd name="T79" fmla="*/ 508 h 968"/>
              <a:gd name="T80" fmla="*/ 550 w 920"/>
              <a:gd name="T81" fmla="*/ 457 h 968"/>
              <a:gd name="T82" fmla="*/ 500 w 920"/>
              <a:gd name="T83" fmla="*/ 361 h 968"/>
              <a:gd name="T84" fmla="*/ 569 w 920"/>
              <a:gd name="T85" fmla="*/ 0 h 968"/>
              <a:gd name="T86" fmla="*/ 569 w 920"/>
              <a:gd name="T87" fmla="*/ 0 h 968"/>
              <a:gd name="T88" fmla="*/ 544 w 920"/>
              <a:gd name="T89" fmla="*/ 78 h 968"/>
              <a:gd name="T90" fmla="*/ 590 w 920"/>
              <a:gd name="T91" fmla="*/ 92 h 968"/>
              <a:gd name="T92" fmla="*/ 776 w 920"/>
              <a:gd name="T93" fmla="*/ 251 h 968"/>
              <a:gd name="T94" fmla="*/ 813 w 920"/>
              <a:gd name="T95" fmla="*/ 519 h 968"/>
              <a:gd name="T96" fmla="*/ 794 w 920"/>
              <a:gd name="T97" fmla="*/ 585 h 968"/>
              <a:gd name="T98" fmla="*/ 873 w 920"/>
              <a:gd name="T99" fmla="*/ 610 h 968"/>
              <a:gd name="T100" fmla="*/ 893 w 920"/>
              <a:gd name="T101" fmla="*/ 537 h 968"/>
              <a:gd name="T102" fmla="*/ 848 w 920"/>
              <a:gd name="T103" fmla="*/ 210 h 968"/>
              <a:gd name="T104" fmla="*/ 619 w 920"/>
              <a:gd name="T105" fmla="*/ 15 h 968"/>
              <a:gd name="T106" fmla="*/ 569 w 920"/>
              <a:gd name="T10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0" h="968">
                <a:moveTo>
                  <a:pt x="517" y="164"/>
                </a:moveTo>
                <a:cubicBezTo>
                  <a:pt x="532" y="169"/>
                  <a:pt x="547" y="174"/>
                  <a:pt x="561" y="180"/>
                </a:cubicBezTo>
                <a:cubicBezTo>
                  <a:pt x="637" y="212"/>
                  <a:pt x="686" y="262"/>
                  <a:pt x="712" y="322"/>
                </a:cubicBezTo>
                <a:cubicBezTo>
                  <a:pt x="738" y="381"/>
                  <a:pt x="740" y="447"/>
                  <a:pt x="723" y="513"/>
                </a:cubicBezTo>
                <a:cubicBezTo>
                  <a:pt x="720" y="528"/>
                  <a:pt x="715" y="543"/>
                  <a:pt x="709" y="558"/>
                </a:cubicBezTo>
                <a:lnTo>
                  <a:pt x="630" y="533"/>
                </a:lnTo>
                <a:cubicBezTo>
                  <a:pt x="636" y="520"/>
                  <a:pt x="640" y="507"/>
                  <a:pt x="644" y="493"/>
                </a:cubicBezTo>
                <a:cubicBezTo>
                  <a:pt x="656" y="445"/>
                  <a:pt x="654" y="396"/>
                  <a:pt x="636" y="355"/>
                </a:cubicBezTo>
                <a:cubicBezTo>
                  <a:pt x="619" y="314"/>
                  <a:pt x="584" y="279"/>
                  <a:pt x="529" y="256"/>
                </a:cubicBezTo>
                <a:cubicBezTo>
                  <a:pt x="518" y="251"/>
                  <a:pt x="505" y="247"/>
                  <a:pt x="492" y="243"/>
                </a:cubicBezTo>
                <a:lnTo>
                  <a:pt x="517" y="164"/>
                </a:lnTo>
                <a:close/>
                <a:moveTo>
                  <a:pt x="604" y="892"/>
                </a:moveTo>
                <a:lnTo>
                  <a:pt x="604" y="892"/>
                </a:lnTo>
                <a:lnTo>
                  <a:pt x="650" y="868"/>
                </a:lnTo>
                <a:cubicBezTo>
                  <a:pt x="624" y="749"/>
                  <a:pt x="513" y="612"/>
                  <a:pt x="489" y="605"/>
                </a:cubicBezTo>
                <a:lnTo>
                  <a:pt x="465" y="618"/>
                </a:lnTo>
                <a:lnTo>
                  <a:pt x="441" y="630"/>
                </a:lnTo>
                <a:lnTo>
                  <a:pt x="405" y="648"/>
                </a:lnTo>
                <a:lnTo>
                  <a:pt x="398" y="652"/>
                </a:lnTo>
                <a:lnTo>
                  <a:pt x="342" y="681"/>
                </a:lnTo>
                <a:cubicBezTo>
                  <a:pt x="264" y="563"/>
                  <a:pt x="250" y="522"/>
                  <a:pt x="199" y="386"/>
                </a:cubicBezTo>
                <a:lnTo>
                  <a:pt x="248" y="361"/>
                </a:lnTo>
                <a:lnTo>
                  <a:pt x="319" y="325"/>
                </a:lnTo>
                <a:lnTo>
                  <a:pt x="340" y="314"/>
                </a:lnTo>
                <a:cubicBezTo>
                  <a:pt x="350" y="271"/>
                  <a:pt x="278" y="75"/>
                  <a:pt x="224" y="29"/>
                </a:cubicBezTo>
                <a:lnTo>
                  <a:pt x="183" y="50"/>
                </a:lnTo>
                <a:lnTo>
                  <a:pt x="146" y="68"/>
                </a:lnTo>
                <a:lnTo>
                  <a:pt x="125" y="79"/>
                </a:lnTo>
                <a:lnTo>
                  <a:pt x="104" y="90"/>
                </a:lnTo>
                <a:cubicBezTo>
                  <a:pt x="32" y="128"/>
                  <a:pt x="0" y="178"/>
                  <a:pt x="8" y="239"/>
                </a:cubicBezTo>
                <a:lnTo>
                  <a:pt x="9" y="242"/>
                </a:lnTo>
                <a:lnTo>
                  <a:pt x="9" y="242"/>
                </a:lnTo>
                <a:cubicBezTo>
                  <a:pt x="61" y="510"/>
                  <a:pt x="164" y="723"/>
                  <a:pt x="348" y="922"/>
                </a:cubicBezTo>
                <a:cubicBezTo>
                  <a:pt x="392" y="965"/>
                  <a:pt x="451" y="968"/>
                  <a:pt x="525" y="932"/>
                </a:cubicBezTo>
                <a:lnTo>
                  <a:pt x="553" y="918"/>
                </a:lnTo>
                <a:lnTo>
                  <a:pt x="604" y="892"/>
                </a:lnTo>
                <a:close/>
                <a:moveTo>
                  <a:pt x="500" y="361"/>
                </a:moveTo>
                <a:lnTo>
                  <a:pt x="500" y="361"/>
                </a:lnTo>
                <a:cubicBezTo>
                  <a:pt x="459" y="348"/>
                  <a:pt x="416" y="371"/>
                  <a:pt x="403" y="411"/>
                </a:cubicBezTo>
                <a:cubicBezTo>
                  <a:pt x="391" y="451"/>
                  <a:pt x="413" y="495"/>
                  <a:pt x="453" y="508"/>
                </a:cubicBezTo>
                <a:cubicBezTo>
                  <a:pt x="494" y="520"/>
                  <a:pt x="537" y="498"/>
                  <a:pt x="550" y="457"/>
                </a:cubicBezTo>
                <a:cubicBezTo>
                  <a:pt x="563" y="417"/>
                  <a:pt x="541" y="374"/>
                  <a:pt x="500" y="361"/>
                </a:cubicBezTo>
                <a:close/>
                <a:moveTo>
                  <a:pt x="569" y="0"/>
                </a:moveTo>
                <a:lnTo>
                  <a:pt x="569" y="0"/>
                </a:lnTo>
                <a:lnTo>
                  <a:pt x="544" y="78"/>
                </a:lnTo>
                <a:cubicBezTo>
                  <a:pt x="560" y="82"/>
                  <a:pt x="575" y="87"/>
                  <a:pt x="590" y="92"/>
                </a:cubicBezTo>
                <a:cubicBezTo>
                  <a:pt x="668" y="122"/>
                  <a:pt x="734" y="178"/>
                  <a:pt x="776" y="251"/>
                </a:cubicBezTo>
                <a:cubicBezTo>
                  <a:pt x="818" y="325"/>
                  <a:pt x="835" y="417"/>
                  <a:pt x="813" y="519"/>
                </a:cubicBezTo>
                <a:cubicBezTo>
                  <a:pt x="808" y="541"/>
                  <a:pt x="802" y="562"/>
                  <a:pt x="794" y="585"/>
                </a:cubicBezTo>
                <a:lnTo>
                  <a:pt x="873" y="610"/>
                </a:lnTo>
                <a:cubicBezTo>
                  <a:pt x="881" y="585"/>
                  <a:pt x="888" y="561"/>
                  <a:pt x="893" y="537"/>
                </a:cubicBezTo>
                <a:cubicBezTo>
                  <a:pt x="920" y="413"/>
                  <a:pt x="899" y="301"/>
                  <a:pt x="848" y="210"/>
                </a:cubicBezTo>
                <a:cubicBezTo>
                  <a:pt x="796" y="120"/>
                  <a:pt x="715" y="51"/>
                  <a:pt x="619" y="15"/>
                </a:cubicBezTo>
                <a:cubicBezTo>
                  <a:pt x="603" y="9"/>
                  <a:pt x="586" y="4"/>
                  <a:pt x="569"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Tree>
    <p:extLst>
      <p:ext uri="{BB962C8B-B14F-4D97-AF65-F5344CB8AC3E}">
        <p14:creationId xmlns:p14="http://schemas.microsoft.com/office/powerpoint/2010/main" val="125249143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4634706" y="4941168"/>
            <a:ext cx="495300" cy="509588"/>
            <a:chOff x="7127876" y="5013176"/>
            <a:chExt cx="495300" cy="509588"/>
          </a:xfrm>
          <a:solidFill>
            <a:schemeClr val="accent2"/>
          </a:solidFill>
        </p:grpSpPr>
        <p:sp>
          <p:nvSpPr>
            <p:cNvPr id="27" name="Oval 9"/>
            <p:cNvSpPr>
              <a:spLocks noChangeArrowheads="1"/>
            </p:cNvSpPr>
            <p:nvPr/>
          </p:nvSpPr>
          <p:spPr bwMode="auto">
            <a:xfrm>
              <a:off x="712787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28" name="Freeform 14"/>
            <p:cNvSpPr>
              <a:spLocks noEditPoints="1"/>
            </p:cNvSpPr>
            <p:nvPr/>
          </p:nvSpPr>
          <p:spPr bwMode="auto">
            <a:xfrm>
              <a:off x="7215188" y="5073501"/>
              <a:ext cx="331787" cy="327025"/>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grpSp>
      <p:grpSp>
        <p:nvGrpSpPr>
          <p:cNvPr id="29" name="组合 28"/>
          <p:cNvGrpSpPr/>
          <p:nvPr/>
        </p:nvGrpSpPr>
        <p:grpSpPr>
          <a:xfrm>
            <a:off x="5250656" y="4941168"/>
            <a:ext cx="495300" cy="509588"/>
            <a:chOff x="7743826" y="5013176"/>
            <a:chExt cx="495300" cy="509588"/>
          </a:xfrm>
          <a:solidFill>
            <a:schemeClr val="accent2"/>
          </a:solidFill>
        </p:grpSpPr>
        <p:sp>
          <p:nvSpPr>
            <p:cNvPr id="30" name="Oval 10"/>
            <p:cNvSpPr>
              <a:spLocks noChangeArrowheads="1"/>
            </p:cNvSpPr>
            <p:nvPr/>
          </p:nvSpPr>
          <p:spPr bwMode="auto">
            <a:xfrm>
              <a:off x="774382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31" name="Freeform 15"/>
            <p:cNvSpPr>
              <a:spLocks noEditPoints="1"/>
            </p:cNvSpPr>
            <p:nvPr/>
          </p:nvSpPr>
          <p:spPr bwMode="auto">
            <a:xfrm>
              <a:off x="7834313" y="5141764"/>
              <a:ext cx="311150" cy="250825"/>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grpSp>
      <p:grpSp>
        <p:nvGrpSpPr>
          <p:cNvPr id="32" name="组合 31"/>
          <p:cNvGrpSpPr/>
          <p:nvPr/>
        </p:nvGrpSpPr>
        <p:grpSpPr>
          <a:xfrm>
            <a:off x="5833268" y="4941168"/>
            <a:ext cx="495300" cy="509588"/>
            <a:chOff x="8326438" y="5013176"/>
            <a:chExt cx="495300" cy="509588"/>
          </a:xfrm>
          <a:solidFill>
            <a:schemeClr val="accent2"/>
          </a:solidFill>
        </p:grpSpPr>
        <p:sp>
          <p:nvSpPr>
            <p:cNvPr id="33" name="Oval 11"/>
            <p:cNvSpPr>
              <a:spLocks noChangeArrowheads="1"/>
            </p:cNvSpPr>
            <p:nvPr/>
          </p:nvSpPr>
          <p:spPr bwMode="auto">
            <a:xfrm>
              <a:off x="8326438"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34" name="Freeform 16"/>
            <p:cNvSpPr>
              <a:spLocks noEditPoints="1"/>
            </p:cNvSpPr>
            <p:nvPr/>
          </p:nvSpPr>
          <p:spPr bwMode="auto">
            <a:xfrm>
              <a:off x="8443913" y="5125889"/>
              <a:ext cx="279400" cy="284163"/>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grpSp>
      <p:grpSp>
        <p:nvGrpSpPr>
          <p:cNvPr id="35" name="组合 34"/>
          <p:cNvGrpSpPr/>
          <p:nvPr/>
        </p:nvGrpSpPr>
        <p:grpSpPr>
          <a:xfrm>
            <a:off x="6447631" y="4941168"/>
            <a:ext cx="493712" cy="509588"/>
            <a:chOff x="8940801" y="5013176"/>
            <a:chExt cx="493712" cy="509588"/>
          </a:xfrm>
          <a:solidFill>
            <a:schemeClr val="accent2"/>
          </a:solidFill>
        </p:grpSpPr>
        <p:sp>
          <p:nvSpPr>
            <p:cNvPr id="38" name="Oval 12"/>
            <p:cNvSpPr>
              <a:spLocks noChangeArrowheads="1"/>
            </p:cNvSpPr>
            <p:nvPr/>
          </p:nvSpPr>
          <p:spPr bwMode="auto">
            <a:xfrm>
              <a:off x="8940801" y="5013176"/>
              <a:ext cx="493712" cy="509588"/>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39" name="Freeform 17"/>
            <p:cNvSpPr>
              <a:spLocks noEditPoints="1"/>
            </p:cNvSpPr>
            <p:nvPr/>
          </p:nvSpPr>
          <p:spPr bwMode="auto">
            <a:xfrm>
              <a:off x="9043988" y="5105251"/>
              <a:ext cx="300037" cy="330200"/>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grpSp>
      <p:grpSp>
        <p:nvGrpSpPr>
          <p:cNvPr id="42" name="组合 41"/>
          <p:cNvGrpSpPr/>
          <p:nvPr/>
        </p:nvGrpSpPr>
        <p:grpSpPr>
          <a:xfrm>
            <a:off x="7066756" y="4941168"/>
            <a:ext cx="495300" cy="509588"/>
            <a:chOff x="9559926" y="5013176"/>
            <a:chExt cx="495300" cy="509588"/>
          </a:xfrm>
          <a:solidFill>
            <a:schemeClr val="accent2"/>
          </a:solidFill>
        </p:grpSpPr>
        <p:sp>
          <p:nvSpPr>
            <p:cNvPr id="44" name="Oval 13"/>
            <p:cNvSpPr>
              <a:spLocks noChangeArrowheads="1"/>
            </p:cNvSpPr>
            <p:nvPr/>
          </p:nvSpPr>
          <p:spPr bwMode="auto">
            <a:xfrm>
              <a:off x="9559926" y="5013176"/>
              <a:ext cx="495300" cy="509588"/>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45" name="Freeform 18"/>
            <p:cNvSpPr>
              <a:spLocks noEditPoints="1"/>
            </p:cNvSpPr>
            <p:nvPr/>
          </p:nvSpPr>
          <p:spPr bwMode="auto">
            <a:xfrm>
              <a:off x="9685338" y="5114776"/>
              <a:ext cx="300037" cy="290513"/>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grpSp>
      <p:sp>
        <p:nvSpPr>
          <p:cNvPr id="47" name="Freeform 22"/>
          <p:cNvSpPr>
            <a:spLocks noEditPoints="1"/>
          </p:cNvSpPr>
          <p:nvPr/>
        </p:nvSpPr>
        <p:spPr bwMode="auto">
          <a:xfrm>
            <a:off x="2650744" y="943903"/>
            <a:ext cx="6895274" cy="596990"/>
          </a:xfrm>
          <a:custGeom>
            <a:avLst/>
            <a:gdLst>
              <a:gd name="T0" fmla="*/ 252 w 9287"/>
              <a:gd name="T1" fmla="*/ 52 h 777"/>
              <a:gd name="T2" fmla="*/ 213 w 9287"/>
              <a:gd name="T3" fmla="*/ 52 h 777"/>
              <a:gd name="T4" fmla="*/ 469 w 9287"/>
              <a:gd name="T5" fmla="*/ 21 h 777"/>
              <a:gd name="T6" fmla="*/ 1043 w 9287"/>
              <a:gd name="T7" fmla="*/ 757 h 777"/>
              <a:gd name="T8" fmla="*/ 678 w 9287"/>
              <a:gd name="T9" fmla="*/ 393 h 777"/>
              <a:gd name="T10" fmla="*/ 640 w 9287"/>
              <a:gd name="T11" fmla="*/ 21 h 777"/>
              <a:gd name="T12" fmla="*/ 1004 w 9287"/>
              <a:gd name="T13" fmla="*/ 362 h 777"/>
              <a:gd name="T14" fmla="*/ 1659 w 9287"/>
              <a:gd name="T15" fmla="*/ 738 h 777"/>
              <a:gd name="T16" fmla="*/ 1275 w 9287"/>
              <a:gd name="T17" fmla="*/ 21 h 777"/>
              <a:gd name="T18" fmla="*/ 1314 w 9287"/>
              <a:gd name="T19" fmla="*/ 52 h 777"/>
              <a:gd name="T20" fmla="*/ 1624 w 9287"/>
              <a:gd name="T21" fmla="*/ 393 h 777"/>
              <a:gd name="T22" fmla="*/ 2376 w 9287"/>
              <a:gd name="T23" fmla="*/ 389 h 777"/>
              <a:gd name="T24" fmla="*/ 2407 w 9287"/>
              <a:gd name="T25" fmla="*/ 738 h 777"/>
              <a:gd name="T26" fmla="*/ 2396 w 9287"/>
              <a:gd name="T27" fmla="*/ 52 h 777"/>
              <a:gd name="T28" fmla="*/ 2365 w 9287"/>
              <a:gd name="T29" fmla="*/ 362 h 777"/>
              <a:gd name="T30" fmla="*/ 2419 w 9287"/>
              <a:gd name="T31" fmla="*/ 757 h 777"/>
              <a:gd name="T32" fmla="*/ 2407 w 9287"/>
              <a:gd name="T33" fmla="*/ 21 h 777"/>
              <a:gd name="T34" fmla="*/ 2617 w 9287"/>
              <a:gd name="T35" fmla="*/ 563 h 777"/>
              <a:gd name="T36" fmla="*/ 3167 w 9287"/>
              <a:gd name="T37" fmla="*/ 21 h 777"/>
              <a:gd name="T38" fmla="*/ 2993 w 9287"/>
              <a:gd name="T39" fmla="*/ 769 h 777"/>
              <a:gd name="T40" fmla="*/ 2822 w 9287"/>
              <a:gd name="T41" fmla="*/ 21 h 777"/>
              <a:gd name="T42" fmla="*/ 3167 w 9287"/>
              <a:gd name="T43" fmla="*/ 494 h 777"/>
              <a:gd name="T44" fmla="*/ 3578 w 9287"/>
              <a:gd name="T45" fmla="*/ 36 h 777"/>
              <a:gd name="T46" fmla="*/ 3803 w 9287"/>
              <a:gd name="T47" fmla="*/ 575 h 777"/>
              <a:gd name="T48" fmla="*/ 3400 w 9287"/>
              <a:gd name="T49" fmla="*/ 544 h 777"/>
              <a:gd name="T50" fmla="*/ 3574 w 9287"/>
              <a:gd name="T51" fmla="*/ 393 h 777"/>
              <a:gd name="T52" fmla="*/ 3787 w 9287"/>
              <a:gd name="T53" fmla="*/ 191 h 777"/>
              <a:gd name="T54" fmla="*/ 4097 w 9287"/>
              <a:gd name="T55" fmla="*/ 21 h 777"/>
              <a:gd name="T56" fmla="*/ 4857 w 9287"/>
              <a:gd name="T57" fmla="*/ 21 h 777"/>
              <a:gd name="T58" fmla="*/ 4485 w 9287"/>
              <a:gd name="T59" fmla="*/ 63 h 777"/>
              <a:gd name="T60" fmla="*/ 4442 w 9287"/>
              <a:gd name="T61" fmla="*/ 21 h 777"/>
              <a:gd name="T62" fmla="*/ 4818 w 9287"/>
              <a:gd name="T63" fmla="*/ 21 h 777"/>
              <a:gd name="T64" fmla="*/ 5462 w 9287"/>
              <a:gd name="T65" fmla="*/ 738 h 777"/>
              <a:gd name="T66" fmla="*/ 5078 w 9287"/>
              <a:gd name="T67" fmla="*/ 21 h 777"/>
              <a:gd name="T68" fmla="*/ 5117 w 9287"/>
              <a:gd name="T69" fmla="*/ 52 h 777"/>
              <a:gd name="T70" fmla="*/ 5427 w 9287"/>
              <a:gd name="T71" fmla="*/ 393 h 777"/>
              <a:gd name="T72" fmla="*/ 6039 w 9287"/>
              <a:gd name="T73" fmla="*/ 191 h 777"/>
              <a:gd name="T74" fmla="*/ 5675 w 9287"/>
              <a:gd name="T75" fmla="*/ 191 h 777"/>
              <a:gd name="T76" fmla="*/ 5834 w 9287"/>
              <a:gd name="T77" fmla="*/ 765 h 777"/>
              <a:gd name="T78" fmla="*/ 5834 w 9287"/>
              <a:gd name="T79" fmla="*/ 742 h 777"/>
              <a:gd name="T80" fmla="*/ 5632 w 9287"/>
              <a:gd name="T81" fmla="*/ 191 h 777"/>
              <a:gd name="T82" fmla="*/ 6617 w 9287"/>
              <a:gd name="T83" fmla="*/ 191 h 777"/>
              <a:gd name="T84" fmla="*/ 6252 w 9287"/>
              <a:gd name="T85" fmla="*/ 191 h 777"/>
              <a:gd name="T86" fmla="*/ 6411 w 9287"/>
              <a:gd name="T87" fmla="*/ 765 h 777"/>
              <a:gd name="T88" fmla="*/ 6411 w 9287"/>
              <a:gd name="T89" fmla="*/ 742 h 777"/>
              <a:gd name="T90" fmla="*/ 6210 w 9287"/>
              <a:gd name="T91" fmla="*/ 191 h 777"/>
              <a:gd name="T92" fmla="*/ 7326 w 9287"/>
              <a:gd name="T93" fmla="*/ 52 h 777"/>
              <a:gd name="T94" fmla="*/ 7326 w 9287"/>
              <a:gd name="T95" fmla="*/ 420 h 777"/>
              <a:gd name="T96" fmla="*/ 7326 w 9287"/>
              <a:gd name="T97" fmla="*/ 451 h 777"/>
              <a:gd name="T98" fmla="*/ 7155 w 9287"/>
              <a:gd name="T99" fmla="*/ 757 h 777"/>
              <a:gd name="T100" fmla="*/ 7547 w 9287"/>
              <a:gd name="T101" fmla="*/ 230 h 777"/>
              <a:gd name="T102" fmla="*/ 8117 w 9287"/>
              <a:gd name="T103" fmla="*/ 757 h 777"/>
              <a:gd name="T104" fmla="*/ 7783 w 9287"/>
              <a:gd name="T105" fmla="*/ 21 h 777"/>
              <a:gd name="T106" fmla="*/ 8373 w 9287"/>
              <a:gd name="T107" fmla="*/ 486 h 777"/>
              <a:gd name="T108" fmla="*/ 8373 w 9287"/>
              <a:gd name="T109" fmla="*/ 486 h 777"/>
              <a:gd name="T110" fmla="*/ 8365 w 9287"/>
              <a:gd name="T111" fmla="*/ 517 h 777"/>
              <a:gd name="T112" fmla="*/ 8458 w 9287"/>
              <a:gd name="T113" fmla="*/ 21 h 777"/>
              <a:gd name="T114" fmla="*/ 8683 w 9287"/>
              <a:gd name="T115" fmla="*/ 757 h 777"/>
              <a:gd name="T116" fmla="*/ 9225 w 9287"/>
              <a:gd name="T117" fmla="*/ 757 h 777"/>
              <a:gd name="T118" fmla="*/ 8873 w 9287"/>
              <a:gd name="T119" fmla="*/ 757 h 777"/>
              <a:gd name="T120" fmla="*/ 9249 w 9287"/>
              <a:gd name="T121" fmla="*/ 722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87" h="777">
                <a:moveTo>
                  <a:pt x="469" y="21"/>
                </a:moveTo>
                <a:lnTo>
                  <a:pt x="469" y="52"/>
                </a:lnTo>
                <a:lnTo>
                  <a:pt x="252" y="52"/>
                </a:lnTo>
                <a:lnTo>
                  <a:pt x="252" y="757"/>
                </a:lnTo>
                <a:lnTo>
                  <a:pt x="213" y="757"/>
                </a:lnTo>
                <a:lnTo>
                  <a:pt x="213" y="52"/>
                </a:lnTo>
                <a:lnTo>
                  <a:pt x="0" y="52"/>
                </a:lnTo>
                <a:lnTo>
                  <a:pt x="0" y="21"/>
                </a:lnTo>
                <a:lnTo>
                  <a:pt x="469" y="21"/>
                </a:lnTo>
                <a:close/>
                <a:moveTo>
                  <a:pt x="1004" y="21"/>
                </a:moveTo>
                <a:lnTo>
                  <a:pt x="1043" y="21"/>
                </a:lnTo>
                <a:lnTo>
                  <a:pt x="1043" y="757"/>
                </a:lnTo>
                <a:lnTo>
                  <a:pt x="1004" y="757"/>
                </a:lnTo>
                <a:lnTo>
                  <a:pt x="1004" y="393"/>
                </a:lnTo>
                <a:lnTo>
                  <a:pt x="678" y="393"/>
                </a:lnTo>
                <a:lnTo>
                  <a:pt x="678" y="757"/>
                </a:lnTo>
                <a:lnTo>
                  <a:pt x="640" y="757"/>
                </a:lnTo>
                <a:lnTo>
                  <a:pt x="640" y="21"/>
                </a:lnTo>
                <a:lnTo>
                  <a:pt x="678" y="21"/>
                </a:lnTo>
                <a:lnTo>
                  <a:pt x="678" y="362"/>
                </a:lnTo>
                <a:lnTo>
                  <a:pt x="1004" y="362"/>
                </a:lnTo>
                <a:lnTo>
                  <a:pt x="1004" y="21"/>
                </a:lnTo>
                <a:close/>
                <a:moveTo>
                  <a:pt x="1314" y="738"/>
                </a:moveTo>
                <a:lnTo>
                  <a:pt x="1659" y="738"/>
                </a:lnTo>
                <a:lnTo>
                  <a:pt x="1659" y="757"/>
                </a:lnTo>
                <a:lnTo>
                  <a:pt x="1275" y="757"/>
                </a:lnTo>
                <a:lnTo>
                  <a:pt x="1275" y="21"/>
                </a:lnTo>
                <a:lnTo>
                  <a:pt x="1651" y="21"/>
                </a:lnTo>
                <a:lnTo>
                  <a:pt x="1651" y="52"/>
                </a:lnTo>
                <a:lnTo>
                  <a:pt x="1314" y="52"/>
                </a:lnTo>
                <a:lnTo>
                  <a:pt x="1314" y="362"/>
                </a:lnTo>
                <a:lnTo>
                  <a:pt x="1624" y="362"/>
                </a:lnTo>
                <a:lnTo>
                  <a:pt x="1624" y="393"/>
                </a:lnTo>
                <a:lnTo>
                  <a:pt x="1314" y="393"/>
                </a:lnTo>
                <a:lnTo>
                  <a:pt x="1314" y="738"/>
                </a:lnTo>
                <a:close/>
                <a:moveTo>
                  <a:pt x="2376" y="389"/>
                </a:moveTo>
                <a:lnTo>
                  <a:pt x="2256" y="389"/>
                </a:lnTo>
                <a:lnTo>
                  <a:pt x="2256" y="738"/>
                </a:lnTo>
                <a:lnTo>
                  <a:pt x="2407" y="738"/>
                </a:lnTo>
                <a:cubicBezTo>
                  <a:pt x="2516" y="735"/>
                  <a:pt x="2571" y="676"/>
                  <a:pt x="2574" y="559"/>
                </a:cubicBezTo>
                <a:cubicBezTo>
                  <a:pt x="2571" y="449"/>
                  <a:pt x="2505" y="392"/>
                  <a:pt x="2376" y="389"/>
                </a:cubicBezTo>
                <a:close/>
                <a:moveTo>
                  <a:pt x="2396" y="52"/>
                </a:moveTo>
                <a:lnTo>
                  <a:pt x="2256" y="52"/>
                </a:lnTo>
                <a:lnTo>
                  <a:pt x="2256" y="362"/>
                </a:lnTo>
                <a:lnTo>
                  <a:pt x="2365" y="362"/>
                </a:lnTo>
                <a:cubicBezTo>
                  <a:pt x="2478" y="359"/>
                  <a:pt x="2537" y="306"/>
                  <a:pt x="2539" y="203"/>
                </a:cubicBezTo>
                <a:cubicBezTo>
                  <a:pt x="2539" y="102"/>
                  <a:pt x="2491" y="52"/>
                  <a:pt x="2396" y="52"/>
                </a:cubicBezTo>
                <a:close/>
                <a:moveTo>
                  <a:pt x="2419" y="757"/>
                </a:moveTo>
                <a:lnTo>
                  <a:pt x="2217" y="757"/>
                </a:lnTo>
                <a:lnTo>
                  <a:pt x="2217" y="21"/>
                </a:lnTo>
                <a:lnTo>
                  <a:pt x="2407" y="21"/>
                </a:lnTo>
                <a:cubicBezTo>
                  <a:pt x="2518" y="26"/>
                  <a:pt x="2577" y="87"/>
                  <a:pt x="2582" y="203"/>
                </a:cubicBezTo>
                <a:cubicBezTo>
                  <a:pt x="2584" y="291"/>
                  <a:pt x="2545" y="348"/>
                  <a:pt x="2465" y="373"/>
                </a:cubicBezTo>
                <a:cubicBezTo>
                  <a:pt x="2566" y="399"/>
                  <a:pt x="2617" y="463"/>
                  <a:pt x="2617" y="563"/>
                </a:cubicBezTo>
                <a:cubicBezTo>
                  <a:pt x="2614" y="690"/>
                  <a:pt x="2548" y="755"/>
                  <a:pt x="2419" y="757"/>
                </a:cubicBezTo>
                <a:close/>
                <a:moveTo>
                  <a:pt x="3167" y="494"/>
                </a:moveTo>
                <a:lnTo>
                  <a:pt x="3167" y="21"/>
                </a:lnTo>
                <a:lnTo>
                  <a:pt x="3206" y="21"/>
                </a:lnTo>
                <a:lnTo>
                  <a:pt x="3206" y="478"/>
                </a:lnTo>
                <a:cubicBezTo>
                  <a:pt x="3208" y="677"/>
                  <a:pt x="3137" y="774"/>
                  <a:pt x="2993" y="769"/>
                </a:cubicBezTo>
                <a:cubicBezTo>
                  <a:pt x="2848" y="777"/>
                  <a:pt x="2778" y="681"/>
                  <a:pt x="2783" y="482"/>
                </a:cubicBezTo>
                <a:lnTo>
                  <a:pt x="2783" y="21"/>
                </a:lnTo>
                <a:lnTo>
                  <a:pt x="2822" y="21"/>
                </a:lnTo>
                <a:lnTo>
                  <a:pt x="2822" y="497"/>
                </a:lnTo>
                <a:cubicBezTo>
                  <a:pt x="2822" y="660"/>
                  <a:pt x="2879" y="742"/>
                  <a:pt x="2993" y="742"/>
                </a:cubicBezTo>
                <a:cubicBezTo>
                  <a:pt x="3109" y="742"/>
                  <a:pt x="3167" y="659"/>
                  <a:pt x="3167" y="494"/>
                </a:cubicBezTo>
                <a:close/>
                <a:moveTo>
                  <a:pt x="3787" y="191"/>
                </a:moveTo>
                <a:lnTo>
                  <a:pt x="3748" y="207"/>
                </a:lnTo>
                <a:cubicBezTo>
                  <a:pt x="3720" y="90"/>
                  <a:pt x="3663" y="34"/>
                  <a:pt x="3578" y="36"/>
                </a:cubicBezTo>
                <a:cubicBezTo>
                  <a:pt x="3477" y="39"/>
                  <a:pt x="3425" y="90"/>
                  <a:pt x="3423" y="191"/>
                </a:cubicBezTo>
                <a:cubicBezTo>
                  <a:pt x="3418" y="266"/>
                  <a:pt x="3470" y="321"/>
                  <a:pt x="3582" y="354"/>
                </a:cubicBezTo>
                <a:cubicBezTo>
                  <a:pt x="3739" y="398"/>
                  <a:pt x="3813" y="472"/>
                  <a:pt x="3803" y="575"/>
                </a:cubicBezTo>
                <a:cubicBezTo>
                  <a:pt x="3800" y="699"/>
                  <a:pt x="3726" y="762"/>
                  <a:pt x="3582" y="765"/>
                </a:cubicBezTo>
                <a:cubicBezTo>
                  <a:pt x="3463" y="770"/>
                  <a:pt x="3389" y="700"/>
                  <a:pt x="3361" y="556"/>
                </a:cubicBezTo>
                <a:lnTo>
                  <a:pt x="3400" y="544"/>
                </a:lnTo>
                <a:cubicBezTo>
                  <a:pt x="3428" y="678"/>
                  <a:pt x="3489" y="744"/>
                  <a:pt x="3582" y="742"/>
                </a:cubicBezTo>
                <a:cubicBezTo>
                  <a:pt x="3695" y="737"/>
                  <a:pt x="3755" y="680"/>
                  <a:pt x="3760" y="571"/>
                </a:cubicBezTo>
                <a:cubicBezTo>
                  <a:pt x="3763" y="489"/>
                  <a:pt x="3701" y="429"/>
                  <a:pt x="3574" y="393"/>
                </a:cubicBezTo>
                <a:cubicBezTo>
                  <a:pt x="3437" y="359"/>
                  <a:pt x="3372" y="292"/>
                  <a:pt x="3380" y="191"/>
                </a:cubicBezTo>
                <a:cubicBezTo>
                  <a:pt x="3388" y="72"/>
                  <a:pt x="3454" y="10"/>
                  <a:pt x="3578" y="5"/>
                </a:cubicBezTo>
                <a:cubicBezTo>
                  <a:pt x="3689" y="0"/>
                  <a:pt x="3759" y="62"/>
                  <a:pt x="3787" y="191"/>
                </a:cubicBezTo>
                <a:close/>
                <a:moveTo>
                  <a:pt x="4136" y="757"/>
                </a:moveTo>
                <a:lnTo>
                  <a:pt x="4097" y="757"/>
                </a:lnTo>
                <a:lnTo>
                  <a:pt x="4097" y="21"/>
                </a:lnTo>
                <a:lnTo>
                  <a:pt x="4136" y="21"/>
                </a:lnTo>
                <a:lnTo>
                  <a:pt x="4136" y="757"/>
                </a:lnTo>
                <a:close/>
                <a:moveTo>
                  <a:pt x="4857" y="21"/>
                </a:moveTo>
                <a:lnTo>
                  <a:pt x="4857" y="757"/>
                </a:lnTo>
                <a:lnTo>
                  <a:pt x="4795" y="757"/>
                </a:lnTo>
                <a:lnTo>
                  <a:pt x="4485" y="63"/>
                </a:lnTo>
                <a:lnTo>
                  <a:pt x="4485" y="757"/>
                </a:lnTo>
                <a:lnTo>
                  <a:pt x="4442" y="757"/>
                </a:lnTo>
                <a:lnTo>
                  <a:pt x="4442" y="21"/>
                </a:lnTo>
                <a:lnTo>
                  <a:pt x="4508" y="21"/>
                </a:lnTo>
                <a:lnTo>
                  <a:pt x="4818" y="722"/>
                </a:lnTo>
                <a:lnTo>
                  <a:pt x="4818" y="21"/>
                </a:lnTo>
                <a:lnTo>
                  <a:pt x="4857" y="21"/>
                </a:lnTo>
                <a:close/>
                <a:moveTo>
                  <a:pt x="5117" y="738"/>
                </a:moveTo>
                <a:lnTo>
                  <a:pt x="5462" y="738"/>
                </a:lnTo>
                <a:lnTo>
                  <a:pt x="5462" y="757"/>
                </a:lnTo>
                <a:lnTo>
                  <a:pt x="5078" y="757"/>
                </a:lnTo>
                <a:lnTo>
                  <a:pt x="5078" y="21"/>
                </a:lnTo>
                <a:lnTo>
                  <a:pt x="5454" y="21"/>
                </a:lnTo>
                <a:lnTo>
                  <a:pt x="5454" y="52"/>
                </a:lnTo>
                <a:lnTo>
                  <a:pt x="5117" y="52"/>
                </a:lnTo>
                <a:lnTo>
                  <a:pt x="5117" y="362"/>
                </a:lnTo>
                <a:lnTo>
                  <a:pt x="5427" y="362"/>
                </a:lnTo>
                <a:lnTo>
                  <a:pt x="5427" y="393"/>
                </a:lnTo>
                <a:lnTo>
                  <a:pt x="5117" y="393"/>
                </a:lnTo>
                <a:lnTo>
                  <a:pt x="5117" y="738"/>
                </a:lnTo>
                <a:close/>
                <a:moveTo>
                  <a:pt x="6039" y="191"/>
                </a:moveTo>
                <a:lnTo>
                  <a:pt x="6000" y="207"/>
                </a:lnTo>
                <a:cubicBezTo>
                  <a:pt x="5972" y="90"/>
                  <a:pt x="5915" y="34"/>
                  <a:pt x="5830" y="36"/>
                </a:cubicBezTo>
                <a:cubicBezTo>
                  <a:pt x="5729" y="39"/>
                  <a:pt x="5677" y="90"/>
                  <a:pt x="5675" y="191"/>
                </a:cubicBezTo>
                <a:cubicBezTo>
                  <a:pt x="5670" y="266"/>
                  <a:pt x="5723" y="321"/>
                  <a:pt x="5834" y="354"/>
                </a:cubicBezTo>
                <a:cubicBezTo>
                  <a:pt x="5991" y="398"/>
                  <a:pt x="6065" y="472"/>
                  <a:pt x="6055" y="575"/>
                </a:cubicBezTo>
                <a:cubicBezTo>
                  <a:pt x="6052" y="699"/>
                  <a:pt x="5978" y="762"/>
                  <a:pt x="5834" y="765"/>
                </a:cubicBezTo>
                <a:cubicBezTo>
                  <a:pt x="5715" y="770"/>
                  <a:pt x="5641" y="700"/>
                  <a:pt x="5613" y="556"/>
                </a:cubicBezTo>
                <a:lnTo>
                  <a:pt x="5652" y="544"/>
                </a:lnTo>
                <a:cubicBezTo>
                  <a:pt x="5680" y="678"/>
                  <a:pt x="5741" y="744"/>
                  <a:pt x="5834" y="742"/>
                </a:cubicBezTo>
                <a:cubicBezTo>
                  <a:pt x="5947" y="737"/>
                  <a:pt x="6007" y="680"/>
                  <a:pt x="6012" y="571"/>
                </a:cubicBezTo>
                <a:cubicBezTo>
                  <a:pt x="6015" y="489"/>
                  <a:pt x="5953" y="429"/>
                  <a:pt x="5826" y="393"/>
                </a:cubicBezTo>
                <a:cubicBezTo>
                  <a:pt x="5689" y="359"/>
                  <a:pt x="5624" y="292"/>
                  <a:pt x="5632" y="191"/>
                </a:cubicBezTo>
                <a:cubicBezTo>
                  <a:pt x="5640" y="72"/>
                  <a:pt x="5706" y="10"/>
                  <a:pt x="5830" y="5"/>
                </a:cubicBezTo>
                <a:cubicBezTo>
                  <a:pt x="5941" y="0"/>
                  <a:pt x="6011" y="62"/>
                  <a:pt x="6039" y="191"/>
                </a:cubicBezTo>
                <a:close/>
                <a:moveTo>
                  <a:pt x="6617" y="191"/>
                </a:moveTo>
                <a:lnTo>
                  <a:pt x="6578" y="207"/>
                </a:lnTo>
                <a:cubicBezTo>
                  <a:pt x="6549" y="90"/>
                  <a:pt x="6493" y="34"/>
                  <a:pt x="6407" y="36"/>
                </a:cubicBezTo>
                <a:cubicBezTo>
                  <a:pt x="6307" y="39"/>
                  <a:pt x="6255" y="90"/>
                  <a:pt x="6252" y="191"/>
                </a:cubicBezTo>
                <a:cubicBezTo>
                  <a:pt x="6247" y="266"/>
                  <a:pt x="6300" y="321"/>
                  <a:pt x="6411" y="354"/>
                </a:cubicBezTo>
                <a:cubicBezTo>
                  <a:pt x="6569" y="398"/>
                  <a:pt x="6643" y="472"/>
                  <a:pt x="6632" y="575"/>
                </a:cubicBezTo>
                <a:cubicBezTo>
                  <a:pt x="6630" y="699"/>
                  <a:pt x="6556" y="762"/>
                  <a:pt x="6411" y="765"/>
                </a:cubicBezTo>
                <a:cubicBezTo>
                  <a:pt x="6292" y="770"/>
                  <a:pt x="6219" y="700"/>
                  <a:pt x="6190" y="556"/>
                </a:cubicBezTo>
                <a:lnTo>
                  <a:pt x="6229" y="544"/>
                </a:lnTo>
                <a:cubicBezTo>
                  <a:pt x="6257" y="678"/>
                  <a:pt x="6318" y="744"/>
                  <a:pt x="6411" y="742"/>
                </a:cubicBezTo>
                <a:cubicBezTo>
                  <a:pt x="6525" y="737"/>
                  <a:pt x="6584" y="680"/>
                  <a:pt x="6590" y="571"/>
                </a:cubicBezTo>
                <a:cubicBezTo>
                  <a:pt x="6592" y="489"/>
                  <a:pt x="6530" y="429"/>
                  <a:pt x="6403" y="393"/>
                </a:cubicBezTo>
                <a:cubicBezTo>
                  <a:pt x="6267" y="359"/>
                  <a:pt x="6202" y="292"/>
                  <a:pt x="6210" y="191"/>
                </a:cubicBezTo>
                <a:cubicBezTo>
                  <a:pt x="6217" y="72"/>
                  <a:pt x="6283" y="10"/>
                  <a:pt x="6407" y="5"/>
                </a:cubicBezTo>
                <a:cubicBezTo>
                  <a:pt x="6519" y="0"/>
                  <a:pt x="6588" y="62"/>
                  <a:pt x="6617" y="191"/>
                </a:cubicBezTo>
                <a:close/>
                <a:moveTo>
                  <a:pt x="7326" y="52"/>
                </a:moveTo>
                <a:lnTo>
                  <a:pt x="7194" y="52"/>
                </a:lnTo>
                <a:lnTo>
                  <a:pt x="7194" y="420"/>
                </a:lnTo>
                <a:lnTo>
                  <a:pt x="7326" y="420"/>
                </a:lnTo>
                <a:cubicBezTo>
                  <a:pt x="7445" y="420"/>
                  <a:pt x="7504" y="357"/>
                  <a:pt x="7504" y="230"/>
                </a:cubicBezTo>
                <a:cubicBezTo>
                  <a:pt x="7502" y="114"/>
                  <a:pt x="7442" y="54"/>
                  <a:pt x="7326" y="52"/>
                </a:cubicBezTo>
                <a:close/>
                <a:moveTo>
                  <a:pt x="7326" y="451"/>
                </a:moveTo>
                <a:lnTo>
                  <a:pt x="7194" y="451"/>
                </a:lnTo>
                <a:lnTo>
                  <a:pt x="7194" y="757"/>
                </a:lnTo>
                <a:lnTo>
                  <a:pt x="7155" y="757"/>
                </a:lnTo>
                <a:lnTo>
                  <a:pt x="7155" y="21"/>
                </a:lnTo>
                <a:lnTo>
                  <a:pt x="7318" y="21"/>
                </a:lnTo>
                <a:cubicBezTo>
                  <a:pt x="7468" y="23"/>
                  <a:pt x="7544" y="93"/>
                  <a:pt x="7547" y="230"/>
                </a:cubicBezTo>
                <a:cubicBezTo>
                  <a:pt x="7542" y="372"/>
                  <a:pt x="7468" y="446"/>
                  <a:pt x="7326" y="451"/>
                </a:cubicBezTo>
                <a:close/>
                <a:moveTo>
                  <a:pt x="8117" y="738"/>
                </a:moveTo>
                <a:lnTo>
                  <a:pt x="8117" y="757"/>
                </a:lnTo>
                <a:lnTo>
                  <a:pt x="7745" y="757"/>
                </a:lnTo>
                <a:lnTo>
                  <a:pt x="7745" y="21"/>
                </a:lnTo>
                <a:lnTo>
                  <a:pt x="7783" y="21"/>
                </a:lnTo>
                <a:lnTo>
                  <a:pt x="7783" y="738"/>
                </a:lnTo>
                <a:lnTo>
                  <a:pt x="8117" y="738"/>
                </a:lnTo>
                <a:close/>
                <a:moveTo>
                  <a:pt x="8373" y="486"/>
                </a:moveTo>
                <a:lnTo>
                  <a:pt x="8605" y="486"/>
                </a:lnTo>
                <a:lnTo>
                  <a:pt x="8485" y="67"/>
                </a:lnTo>
                <a:lnTo>
                  <a:pt x="8373" y="486"/>
                </a:lnTo>
                <a:close/>
                <a:moveTo>
                  <a:pt x="8683" y="757"/>
                </a:moveTo>
                <a:lnTo>
                  <a:pt x="8613" y="517"/>
                </a:lnTo>
                <a:lnTo>
                  <a:pt x="8365" y="517"/>
                </a:lnTo>
                <a:lnTo>
                  <a:pt x="8295" y="757"/>
                </a:lnTo>
                <a:lnTo>
                  <a:pt x="8252" y="757"/>
                </a:lnTo>
                <a:lnTo>
                  <a:pt x="8458" y="21"/>
                </a:lnTo>
                <a:lnTo>
                  <a:pt x="8516" y="21"/>
                </a:lnTo>
                <a:lnTo>
                  <a:pt x="8725" y="757"/>
                </a:lnTo>
                <a:lnTo>
                  <a:pt x="8683" y="757"/>
                </a:lnTo>
                <a:close/>
                <a:moveTo>
                  <a:pt x="9287" y="21"/>
                </a:moveTo>
                <a:lnTo>
                  <a:pt x="9287" y="757"/>
                </a:lnTo>
                <a:lnTo>
                  <a:pt x="9225" y="757"/>
                </a:lnTo>
                <a:lnTo>
                  <a:pt x="8915" y="63"/>
                </a:lnTo>
                <a:lnTo>
                  <a:pt x="8915" y="757"/>
                </a:lnTo>
                <a:lnTo>
                  <a:pt x="8873" y="757"/>
                </a:lnTo>
                <a:lnTo>
                  <a:pt x="8873" y="21"/>
                </a:lnTo>
                <a:lnTo>
                  <a:pt x="8938" y="21"/>
                </a:lnTo>
                <a:lnTo>
                  <a:pt x="9249" y="722"/>
                </a:lnTo>
                <a:lnTo>
                  <a:pt x="9249" y="21"/>
                </a:lnTo>
                <a:lnTo>
                  <a:pt x="9287" y="21"/>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13530"/>
              </a:solidFill>
              <a:effectLst/>
              <a:uLnTx/>
              <a:uFillTx/>
              <a:latin typeface="Arial" pitchFamily="34" charset="0"/>
              <a:ea typeface="宋体" pitchFamily="2" charset="-122"/>
              <a:cs typeface="+mn-cs"/>
            </a:endParaRPr>
          </a:p>
        </p:txBody>
      </p:sp>
      <p:sp>
        <p:nvSpPr>
          <p:cNvPr id="53" name="Rectangle 3"/>
          <p:cNvSpPr txBox="1">
            <a:spLocks noChangeArrowheads="1"/>
          </p:cNvSpPr>
          <p:nvPr/>
        </p:nvSpPr>
        <p:spPr bwMode="auto">
          <a:xfrm>
            <a:off x="2425973" y="2544552"/>
            <a:ext cx="734481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6600" b="1" i="0" u="none" strike="noStrike" kern="1200" cap="none" spc="0" normalizeH="0" baseline="0" noProof="0" dirty="0">
                <a:ln>
                  <a:noFill/>
                </a:ln>
                <a:solidFill>
                  <a:srgbClr val="313530"/>
                </a:solidFill>
                <a:effectLst/>
                <a:uLnTx/>
                <a:uFillTx/>
                <a:latin typeface="微软雅黑"/>
                <a:ea typeface="微软雅黑"/>
                <a:cs typeface="+mj-cs"/>
              </a:rPr>
              <a:t>汇报完毕 感谢聆听</a:t>
            </a:r>
          </a:p>
        </p:txBody>
      </p:sp>
      <p:sp>
        <p:nvSpPr>
          <p:cNvPr id="54" name="Rectangle 4"/>
          <p:cNvSpPr txBox="1">
            <a:spLocks noChangeArrowheads="1"/>
          </p:cNvSpPr>
          <p:nvPr/>
        </p:nvSpPr>
        <p:spPr bwMode="auto">
          <a:xfrm>
            <a:off x="3458516" y="2061059"/>
            <a:ext cx="5521276"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313530"/>
                </a:solidFill>
                <a:effectLst/>
                <a:uLnTx/>
                <a:uFillTx/>
                <a:latin typeface="微软雅黑"/>
                <a:ea typeface="微软雅黑"/>
                <a:cs typeface="+mj-cs"/>
              </a:rPr>
              <a:t>这里是您的项目名称或者副标题</a:t>
            </a:r>
            <a:endParaRPr kumimoji="0" lang="zh-CN" altLang="zh-CN" sz="2800" b="0" i="0" u="none" strike="noStrike" kern="1200" cap="none" spc="0" normalizeH="0" baseline="0" noProof="0" dirty="0">
              <a:ln>
                <a:noFill/>
              </a:ln>
              <a:solidFill>
                <a:srgbClr val="313530"/>
              </a:solidFill>
              <a:effectLst/>
              <a:uLnTx/>
              <a:uFillTx/>
              <a:latin typeface="微软雅黑"/>
              <a:ea typeface="微软雅黑"/>
              <a:cs typeface="+mj-cs"/>
            </a:endParaRPr>
          </a:p>
        </p:txBody>
      </p:sp>
      <p:sp>
        <p:nvSpPr>
          <p:cNvPr id="55" name="Rectangle 4"/>
          <p:cNvSpPr txBox="1">
            <a:spLocks noChangeArrowheads="1"/>
          </p:cNvSpPr>
          <p:nvPr/>
        </p:nvSpPr>
        <p:spPr bwMode="auto">
          <a:xfrm>
            <a:off x="3480613" y="6206742"/>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Arial"/>
                <a:ea typeface="微软雅黑"/>
                <a:cs typeface="+mj-cs"/>
              </a:rPr>
              <a:t>这里可以输入公司</a:t>
            </a:r>
            <a:r>
              <a:rPr kumimoji="0" lang="en-US" altLang="zh-CN" sz="2800" b="0" i="0" u="none" strike="noStrike" kern="1200" cap="none" spc="0" normalizeH="0" baseline="0" noProof="0" dirty="0">
                <a:ln>
                  <a:noFill/>
                </a:ln>
                <a:solidFill>
                  <a:srgbClr val="FFFFFF"/>
                </a:solidFill>
                <a:effectLst/>
                <a:uLnTx/>
                <a:uFillTx/>
                <a:latin typeface="Arial"/>
                <a:ea typeface="微软雅黑"/>
                <a:cs typeface="+mj-cs"/>
              </a:rPr>
              <a:t>/</a:t>
            </a:r>
            <a:r>
              <a:rPr kumimoji="0" lang="zh-CN" altLang="en-US" sz="2800" b="0" i="0" u="none" strike="noStrike" kern="1200" cap="none" spc="0" normalizeH="0" baseline="0" noProof="0" dirty="0">
                <a:ln>
                  <a:noFill/>
                </a:ln>
                <a:solidFill>
                  <a:srgbClr val="FFFFFF"/>
                </a:solidFill>
                <a:effectLst/>
                <a:uLnTx/>
                <a:uFillTx/>
                <a:latin typeface="Arial"/>
                <a:ea typeface="微软雅黑"/>
                <a:cs typeface="+mj-cs"/>
              </a:rPr>
              <a:t>团队名称</a:t>
            </a:r>
          </a:p>
        </p:txBody>
      </p:sp>
    </p:spTree>
    <p:extLst>
      <p:ext uri="{BB962C8B-B14F-4D97-AF65-F5344CB8AC3E}">
        <p14:creationId xmlns:p14="http://schemas.microsoft.com/office/powerpoint/2010/main" val="4190108924"/>
      </p:ext>
    </p:extLst>
  </p:cSld>
  <p:clrMapOvr>
    <a:masterClrMapping/>
  </p:clrMapOvr>
  <mc:AlternateContent xmlns:mc="http://schemas.openxmlformats.org/markup-compatibility/2006" xmlns:p14="http://schemas.microsoft.com/office/powerpoint/2010/main">
    <mc:Choice Requires="p14">
      <p:transition spd="slow" p14:dur="2000" advTm="7871">
        <p:blinds dir="vert"/>
      </p:transition>
    </mc:Choice>
    <mc:Fallback xmlns="">
      <p:transition spd="slow" advTm="7871">
        <p:blinds dir="vert"/>
      </p:transition>
    </mc:Fallback>
  </mc:AlternateContent>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a:latin typeface="微软雅黑"/>
                <a:ea typeface="微软雅黑"/>
              </a:defRPr>
            </a:lvl1pPr>
          </a:lstStyle>
          <a:p>
            <a:r>
              <a:rPr lang="zh-CN" altLang="en-US" b="1" dirty="0"/>
              <a:t>痛点的发现</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05461" y="836712"/>
            <a:ext cx="4032448" cy="6021288"/>
          </a:xfrm>
          <a:prstGeom prst="rect">
            <a:avLst/>
          </a:prstGeom>
        </p:spPr>
      </p:pic>
      <p:sp>
        <p:nvSpPr>
          <p:cNvPr id="30" name="TextBox 1"/>
          <p:cNvSpPr txBox="1"/>
          <p:nvPr/>
        </p:nvSpPr>
        <p:spPr>
          <a:xfrm>
            <a:off x="816888" y="1250634"/>
            <a:ext cx="7879080" cy="1015663"/>
          </a:xfrm>
          <a:prstGeom prst="rect">
            <a:avLst/>
          </a:prstGeom>
          <a:noFill/>
        </p:spPr>
        <p:txBody>
          <a:bodyPr wrap="none" rtlCol="0">
            <a:spAutoFit/>
          </a:bodyPr>
          <a:lstStyle/>
          <a:p>
            <a:r>
              <a:rPr lang="zh-CN" altLang="en-US" sz="6000" b="1" dirty="0">
                <a:solidFill>
                  <a:schemeClr val="bg2"/>
                </a:solidFill>
                <a:latin typeface="+mn-ea"/>
                <a:ea typeface="+mn-ea"/>
              </a:rPr>
              <a:t>遇到了什么头疼的事？</a:t>
            </a:r>
          </a:p>
        </p:txBody>
      </p:sp>
      <p:sp>
        <p:nvSpPr>
          <p:cNvPr id="31" name="TextBox 5"/>
          <p:cNvSpPr txBox="1"/>
          <p:nvPr/>
        </p:nvSpPr>
        <p:spPr>
          <a:xfrm>
            <a:off x="929958" y="2435435"/>
            <a:ext cx="3057247" cy="584775"/>
          </a:xfrm>
          <a:prstGeom prst="rect">
            <a:avLst/>
          </a:prstGeom>
          <a:noFill/>
        </p:spPr>
        <p:txBody>
          <a:bodyPr wrap="none" rtlCol="0">
            <a:spAutoFit/>
          </a:bodyPr>
          <a:lstStyle/>
          <a:p>
            <a:r>
              <a:rPr lang="zh-CN" altLang="en-US" sz="3200" dirty="0">
                <a:solidFill>
                  <a:schemeClr val="tx1">
                    <a:lumMod val="50000"/>
                    <a:lumOff val="50000"/>
                  </a:schemeClr>
                </a:solidFill>
                <a:latin typeface="+mn-ea"/>
                <a:ea typeface="+mn-ea"/>
              </a:rPr>
              <a:t>没时间缴罚单！</a:t>
            </a:r>
          </a:p>
        </p:txBody>
      </p:sp>
      <p:sp>
        <p:nvSpPr>
          <p:cNvPr id="32" name="TextBox 6"/>
          <p:cNvSpPr txBox="1"/>
          <p:nvPr/>
        </p:nvSpPr>
        <p:spPr>
          <a:xfrm>
            <a:off x="1187278" y="3636670"/>
            <a:ext cx="5314275" cy="707886"/>
          </a:xfrm>
          <a:prstGeom prst="rect">
            <a:avLst/>
          </a:prstGeom>
          <a:noFill/>
        </p:spPr>
        <p:txBody>
          <a:bodyPr wrap="none" rtlCol="0">
            <a:spAutoFit/>
          </a:bodyPr>
          <a:lstStyle/>
          <a:p>
            <a:r>
              <a:rPr lang="zh-CN" altLang="en-US" sz="4000" b="1" dirty="0">
                <a:solidFill>
                  <a:schemeClr val="tx1">
                    <a:lumMod val="50000"/>
                    <a:lumOff val="50000"/>
                  </a:schemeClr>
                </a:solidFill>
                <a:latin typeface="+mn-ea"/>
                <a:ea typeface="+mn-ea"/>
              </a:rPr>
              <a:t>工作太忙没时间做饭！</a:t>
            </a:r>
          </a:p>
        </p:txBody>
      </p:sp>
      <p:sp>
        <p:nvSpPr>
          <p:cNvPr id="33" name="TextBox 7"/>
          <p:cNvSpPr txBox="1"/>
          <p:nvPr/>
        </p:nvSpPr>
        <p:spPr>
          <a:xfrm>
            <a:off x="841796" y="4550898"/>
            <a:ext cx="2749471" cy="400110"/>
          </a:xfrm>
          <a:prstGeom prst="rect">
            <a:avLst/>
          </a:prstGeom>
          <a:noFill/>
        </p:spPr>
        <p:txBody>
          <a:bodyPr wrap="none" rtlCol="0">
            <a:spAutoFit/>
          </a:bodyPr>
          <a:lstStyle/>
          <a:p>
            <a:r>
              <a:rPr lang="zh-CN" altLang="en-US" sz="2000" b="1" dirty="0">
                <a:solidFill>
                  <a:schemeClr val="tx1">
                    <a:lumMod val="50000"/>
                    <a:lumOff val="50000"/>
                  </a:schemeClr>
                </a:solidFill>
                <a:latin typeface="+mn-ea"/>
                <a:ea typeface="+mn-ea"/>
              </a:rPr>
              <a:t>对不良商家投诉无门！</a:t>
            </a:r>
          </a:p>
        </p:txBody>
      </p:sp>
      <p:sp>
        <p:nvSpPr>
          <p:cNvPr id="34" name="TextBox 8"/>
          <p:cNvSpPr txBox="1"/>
          <p:nvPr/>
        </p:nvSpPr>
        <p:spPr>
          <a:xfrm>
            <a:off x="2864210" y="4935078"/>
            <a:ext cx="3877985" cy="646331"/>
          </a:xfrm>
          <a:prstGeom prst="rect">
            <a:avLst/>
          </a:prstGeom>
          <a:noFill/>
        </p:spPr>
        <p:txBody>
          <a:bodyPr wrap="none" rtlCol="0">
            <a:spAutoFit/>
          </a:bodyPr>
          <a:lstStyle/>
          <a:p>
            <a:r>
              <a:rPr lang="zh-CN" altLang="en-US" sz="3600" dirty="0">
                <a:solidFill>
                  <a:schemeClr val="tx1">
                    <a:lumMod val="50000"/>
                    <a:lumOff val="50000"/>
                  </a:schemeClr>
                </a:solidFill>
                <a:latin typeface="+mn-ea"/>
                <a:ea typeface="+mn-ea"/>
              </a:rPr>
              <a:t>附近快餐店太少！</a:t>
            </a:r>
          </a:p>
        </p:txBody>
      </p:sp>
      <p:sp>
        <p:nvSpPr>
          <p:cNvPr id="35" name="TextBox 9"/>
          <p:cNvSpPr txBox="1"/>
          <p:nvPr/>
        </p:nvSpPr>
        <p:spPr>
          <a:xfrm>
            <a:off x="3752772" y="3110507"/>
            <a:ext cx="2236510" cy="400110"/>
          </a:xfrm>
          <a:prstGeom prst="rect">
            <a:avLst/>
          </a:prstGeom>
          <a:noFill/>
        </p:spPr>
        <p:txBody>
          <a:bodyPr wrap="none" rtlCol="0">
            <a:spAutoFit/>
          </a:bodyPr>
          <a:lstStyle/>
          <a:p>
            <a:r>
              <a:rPr lang="zh-CN" altLang="en-US" sz="2000" b="1" dirty="0">
                <a:solidFill>
                  <a:schemeClr val="tx1">
                    <a:lumMod val="50000"/>
                    <a:lumOff val="50000"/>
                  </a:schemeClr>
                </a:solidFill>
                <a:latin typeface="+mn-ea"/>
                <a:ea typeface="+mn-ea"/>
              </a:rPr>
              <a:t>电信营业厅太远！</a:t>
            </a:r>
          </a:p>
        </p:txBody>
      </p:sp>
      <p:sp>
        <p:nvSpPr>
          <p:cNvPr id="36" name="TextBox 10"/>
          <p:cNvSpPr txBox="1"/>
          <p:nvPr/>
        </p:nvSpPr>
        <p:spPr>
          <a:xfrm>
            <a:off x="5162277" y="2406058"/>
            <a:ext cx="2339102" cy="523220"/>
          </a:xfrm>
          <a:prstGeom prst="rect">
            <a:avLst/>
          </a:prstGeom>
          <a:noFill/>
        </p:spPr>
        <p:txBody>
          <a:bodyPr wrap="none" rtlCol="0">
            <a:spAutoFit/>
          </a:bodyPr>
          <a:lstStyle/>
          <a:p>
            <a:r>
              <a:rPr lang="zh-CN" altLang="en-US" sz="2800" b="1" dirty="0">
                <a:solidFill>
                  <a:schemeClr val="tx1">
                    <a:lumMod val="50000"/>
                    <a:lumOff val="50000"/>
                  </a:schemeClr>
                </a:solidFill>
                <a:latin typeface="+mn-ea"/>
                <a:ea typeface="+mn-ea"/>
              </a:rPr>
              <a:t>快递没人收！</a:t>
            </a:r>
          </a:p>
        </p:txBody>
      </p:sp>
      <p:sp>
        <p:nvSpPr>
          <p:cNvPr id="37" name="TextBox 11"/>
          <p:cNvSpPr txBox="1"/>
          <p:nvPr/>
        </p:nvSpPr>
        <p:spPr>
          <a:xfrm>
            <a:off x="1314678" y="5645953"/>
            <a:ext cx="3057247" cy="523220"/>
          </a:xfrm>
          <a:prstGeom prst="rect">
            <a:avLst/>
          </a:prstGeom>
          <a:noFill/>
        </p:spPr>
        <p:txBody>
          <a:bodyPr wrap="none" rtlCol="0">
            <a:spAutoFit/>
          </a:bodyPr>
          <a:lstStyle/>
          <a:p>
            <a:r>
              <a:rPr lang="zh-CN" altLang="en-US" sz="2800" b="1" dirty="0">
                <a:solidFill>
                  <a:schemeClr val="tx1">
                    <a:lumMod val="50000"/>
                    <a:lumOff val="50000"/>
                  </a:schemeClr>
                </a:solidFill>
                <a:latin typeface="+mn-ea"/>
                <a:ea typeface="+mn-ea"/>
              </a:rPr>
              <a:t>食品让人不放心！</a:t>
            </a:r>
          </a:p>
        </p:txBody>
      </p:sp>
      <p:sp>
        <p:nvSpPr>
          <p:cNvPr id="38" name="TextBox 12"/>
          <p:cNvSpPr txBox="1"/>
          <p:nvPr/>
        </p:nvSpPr>
        <p:spPr>
          <a:xfrm>
            <a:off x="672393" y="3153923"/>
            <a:ext cx="877163" cy="523220"/>
          </a:xfrm>
          <a:prstGeom prst="rect">
            <a:avLst/>
          </a:prstGeom>
          <a:noFill/>
        </p:spPr>
        <p:txBody>
          <a:bodyPr wrap="none" rtlCol="0">
            <a:spAutoFit/>
          </a:bodyPr>
          <a:lstStyle/>
          <a:p>
            <a:r>
              <a:rPr lang="en-US" altLang="zh-CN" sz="2800" b="1" dirty="0">
                <a:solidFill>
                  <a:schemeClr val="tx1">
                    <a:lumMod val="50000"/>
                    <a:lumOff val="50000"/>
                  </a:schemeClr>
                </a:solidFill>
                <a:latin typeface="+mn-ea"/>
                <a:ea typeface="+mn-ea"/>
              </a:rPr>
              <a:t>……</a:t>
            </a:r>
            <a:endParaRPr lang="zh-CN" altLang="en-US" sz="2800" b="1" dirty="0">
              <a:solidFill>
                <a:schemeClr val="tx1">
                  <a:lumMod val="50000"/>
                  <a:lumOff val="50000"/>
                </a:schemeClr>
              </a:solidFill>
              <a:latin typeface="+mn-ea"/>
              <a:ea typeface="+mn-ea"/>
            </a:endParaRPr>
          </a:p>
        </p:txBody>
      </p:sp>
      <p:sp>
        <p:nvSpPr>
          <p:cNvPr id="39" name="TextBox 13"/>
          <p:cNvSpPr txBox="1"/>
          <p:nvPr/>
        </p:nvSpPr>
        <p:spPr>
          <a:xfrm>
            <a:off x="4568756" y="5645953"/>
            <a:ext cx="777777" cy="461665"/>
          </a:xfrm>
          <a:prstGeom prst="rect">
            <a:avLst/>
          </a:prstGeom>
          <a:noFill/>
        </p:spPr>
        <p:txBody>
          <a:bodyPr wrap="none" rtlCol="0">
            <a:spAutoFit/>
          </a:bodyPr>
          <a:lstStyle/>
          <a:p>
            <a:r>
              <a:rPr lang="en-US" altLang="zh-CN" sz="2400" b="1" dirty="0">
                <a:solidFill>
                  <a:schemeClr val="tx1">
                    <a:lumMod val="50000"/>
                    <a:lumOff val="50000"/>
                  </a:schemeClr>
                </a:solidFill>
                <a:latin typeface="+mn-ea"/>
                <a:ea typeface="+mn-ea"/>
              </a:rPr>
              <a:t>……</a:t>
            </a:r>
            <a:endParaRPr lang="zh-CN" altLang="en-US" sz="2400" b="1" dirty="0">
              <a:solidFill>
                <a:schemeClr val="tx1">
                  <a:lumMod val="50000"/>
                  <a:lumOff val="50000"/>
                </a:schemeClr>
              </a:solidFill>
              <a:latin typeface="+mn-ea"/>
              <a:ea typeface="+mn-ea"/>
            </a:endParaRPr>
          </a:p>
        </p:txBody>
      </p:sp>
      <p:sp>
        <p:nvSpPr>
          <p:cNvPr id="40" name="TextBox 14"/>
          <p:cNvSpPr txBox="1"/>
          <p:nvPr/>
        </p:nvSpPr>
        <p:spPr>
          <a:xfrm>
            <a:off x="4803203" y="4433480"/>
            <a:ext cx="2339102" cy="461665"/>
          </a:xfrm>
          <a:prstGeom prst="rect">
            <a:avLst/>
          </a:prstGeom>
          <a:noFill/>
        </p:spPr>
        <p:txBody>
          <a:bodyPr wrap="none" rtlCol="0">
            <a:spAutoFit/>
          </a:bodyPr>
          <a:lstStyle/>
          <a:p>
            <a:r>
              <a:rPr lang="zh-CN" altLang="en-US" sz="2400" dirty="0">
                <a:solidFill>
                  <a:schemeClr val="tx1">
                    <a:lumMod val="50000"/>
                    <a:lumOff val="50000"/>
                  </a:schemeClr>
                </a:solidFill>
                <a:latin typeface="+mn-ea"/>
                <a:ea typeface="+mn-ea"/>
              </a:rPr>
              <a:t>想吃日式料理！</a:t>
            </a:r>
          </a:p>
        </p:txBody>
      </p:sp>
      <p:sp>
        <p:nvSpPr>
          <p:cNvPr id="41" name="TextBox 15"/>
          <p:cNvSpPr txBox="1"/>
          <p:nvPr/>
        </p:nvSpPr>
        <p:spPr>
          <a:xfrm>
            <a:off x="6115875" y="3344953"/>
            <a:ext cx="768159" cy="523220"/>
          </a:xfrm>
          <a:prstGeom prst="rect">
            <a:avLst/>
          </a:prstGeom>
          <a:noFill/>
        </p:spPr>
        <p:txBody>
          <a:bodyPr wrap="none" rtlCol="0">
            <a:spAutoFit/>
          </a:bodyPr>
          <a:lstStyle/>
          <a:p>
            <a:r>
              <a:rPr lang="en-US" altLang="zh-CN" sz="2800" dirty="0">
                <a:solidFill>
                  <a:schemeClr val="tx1">
                    <a:lumMod val="50000"/>
                    <a:lumOff val="50000"/>
                  </a:schemeClr>
                </a:solidFill>
                <a:latin typeface="+mn-ea"/>
                <a:ea typeface="+mn-ea"/>
              </a:rPr>
              <a:t>……</a:t>
            </a:r>
            <a:endParaRPr lang="zh-CN" altLang="en-US" sz="2800"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2851093572"/>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需求分析</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55"/>
          <p:cNvSpPr txBox="1"/>
          <p:nvPr/>
        </p:nvSpPr>
        <p:spPr>
          <a:xfrm>
            <a:off x="140263" y="106179"/>
            <a:ext cx="1064260" cy="400110"/>
          </a:xfrm>
          <a:prstGeom prst="rect">
            <a:avLst/>
          </a:prstGeom>
          <a:noFill/>
        </p:spPr>
        <p:txBody>
          <a:bodyPr wrap="square" rtlCol="0">
            <a:spAutoFit/>
          </a:bodyPr>
          <a:lstStyle/>
          <a:p>
            <a:pPr algn="r"/>
            <a:r>
              <a:rPr lang="en-US" altLang="zh-CN" sz="2000" dirty="0">
                <a:solidFill>
                  <a:schemeClr val="accent2"/>
                </a:solidFill>
              </a:rPr>
              <a:t>Part</a:t>
            </a:r>
            <a:r>
              <a:rPr lang="en-US" altLang="zh-CN" dirty="0">
                <a:solidFill>
                  <a:schemeClr val="accent2"/>
                </a:solidFill>
              </a:rPr>
              <a:t>  2</a:t>
            </a:r>
            <a:endParaRPr lang="zh-CN" altLang="en-US" dirty="0">
              <a:solidFill>
                <a:schemeClr val="accent2"/>
              </a:solidFill>
            </a:endParaRPr>
          </a:p>
        </p:txBody>
      </p:sp>
      <p:sp>
        <p:nvSpPr>
          <p:cNvPr id="6" name="Freeform 11"/>
          <p:cNvSpPr>
            <a:spLocks/>
          </p:cNvSpPr>
          <p:nvPr/>
        </p:nvSpPr>
        <p:spPr bwMode="auto">
          <a:xfrm>
            <a:off x="5377631" y="1731168"/>
            <a:ext cx="995363" cy="4243387"/>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2043414" y="1354137"/>
            <a:ext cx="3233739" cy="696912"/>
            <a:chOff x="1800275" y="1490663"/>
            <a:chExt cx="3233739" cy="696912"/>
          </a:xfrm>
        </p:grpSpPr>
        <p:sp>
          <p:nvSpPr>
            <p:cNvPr id="8" name="Freeform 5"/>
            <p:cNvSpPr>
              <a:spLocks/>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 name="TextBox 28"/>
            <p:cNvSpPr txBox="1"/>
            <p:nvPr/>
          </p:nvSpPr>
          <p:spPr>
            <a:xfrm>
              <a:off x="1812154" y="1657035"/>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zh-CN" altLang="en-US" sz="2400" dirty="0">
                  <a:solidFill>
                    <a:schemeClr val="accent1"/>
                  </a:solidFill>
                </a:rPr>
                <a:t>找政府办事难问题</a:t>
              </a:r>
            </a:p>
          </p:txBody>
        </p:sp>
      </p:grpSp>
      <p:grpSp>
        <p:nvGrpSpPr>
          <p:cNvPr id="10" name="组合 9"/>
          <p:cNvGrpSpPr/>
          <p:nvPr/>
        </p:nvGrpSpPr>
        <p:grpSpPr>
          <a:xfrm>
            <a:off x="2043414" y="2187574"/>
            <a:ext cx="3233739" cy="695325"/>
            <a:chOff x="1800275" y="2324100"/>
            <a:chExt cx="3233739" cy="695325"/>
          </a:xfrm>
        </p:grpSpPr>
        <p:sp>
          <p:nvSpPr>
            <p:cNvPr id="11" name="Freeform 6"/>
            <p:cNvSpPr>
              <a:spLocks/>
            </p:cNvSpPr>
            <p:nvPr/>
          </p:nvSpPr>
          <p:spPr bwMode="auto">
            <a:xfrm>
              <a:off x="1800275" y="2324100"/>
              <a:ext cx="3233738" cy="695325"/>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2" name="TextBox 31"/>
            <p:cNvSpPr txBox="1"/>
            <p:nvPr/>
          </p:nvSpPr>
          <p:spPr>
            <a:xfrm>
              <a:off x="1812154" y="2440929"/>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zh-CN" altLang="en-US" sz="2400" dirty="0">
                  <a:solidFill>
                    <a:schemeClr val="accent1"/>
                  </a:solidFill>
                </a:rPr>
                <a:t>食品安全问题</a:t>
              </a:r>
            </a:p>
          </p:txBody>
        </p:sp>
      </p:grpSp>
      <p:grpSp>
        <p:nvGrpSpPr>
          <p:cNvPr id="13" name="组合 12"/>
          <p:cNvGrpSpPr/>
          <p:nvPr/>
        </p:nvGrpSpPr>
        <p:grpSpPr>
          <a:xfrm>
            <a:off x="2043414" y="3019424"/>
            <a:ext cx="3233739" cy="696912"/>
            <a:chOff x="1800275" y="3155950"/>
            <a:chExt cx="3233739" cy="696912"/>
          </a:xfrm>
        </p:grpSpPr>
        <p:sp>
          <p:nvSpPr>
            <p:cNvPr id="14" name="Freeform 7"/>
            <p:cNvSpPr>
              <a:spLocks/>
            </p:cNvSpPr>
            <p:nvPr/>
          </p:nvSpPr>
          <p:spPr bwMode="auto">
            <a:xfrm>
              <a:off x="1800275" y="3155950"/>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5" name="TextBox 34"/>
            <p:cNvSpPr txBox="1"/>
            <p:nvPr/>
          </p:nvSpPr>
          <p:spPr>
            <a:xfrm>
              <a:off x="1812154" y="3273573"/>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zh-CN" altLang="en-US" sz="2400" dirty="0">
                  <a:solidFill>
                    <a:schemeClr val="accent1"/>
                  </a:solidFill>
                </a:rPr>
                <a:t>电商诚信问题</a:t>
              </a:r>
            </a:p>
          </p:txBody>
        </p:sp>
      </p:grpSp>
      <p:grpSp>
        <p:nvGrpSpPr>
          <p:cNvPr id="16" name="组合 15"/>
          <p:cNvGrpSpPr/>
          <p:nvPr/>
        </p:nvGrpSpPr>
        <p:grpSpPr>
          <a:xfrm>
            <a:off x="2043414" y="3852862"/>
            <a:ext cx="3233739" cy="695325"/>
            <a:chOff x="1800275" y="3989388"/>
            <a:chExt cx="3233739" cy="695325"/>
          </a:xfrm>
        </p:grpSpPr>
        <p:sp>
          <p:nvSpPr>
            <p:cNvPr id="17" name="Freeform 8"/>
            <p:cNvSpPr>
              <a:spLocks/>
            </p:cNvSpPr>
            <p:nvPr/>
          </p:nvSpPr>
          <p:spPr bwMode="auto">
            <a:xfrm>
              <a:off x="1800275" y="3989388"/>
              <a:ext cx="3233738" cy="695325"/>
            </a:xfrm>
            <a:custGeom>
              <a:avLst/>
              <a:gdLst>
                <a:gd name="T0" fmla="*/ 156 w 4587"/>
                <a:gd name="T1" fmla="*/ 0 h 985"/>
                <a:gd name="T2" fmla="*/ 4432 w 4587"/>
                <a:gd name="T3" fmla="*/ 0 h 985"/>
                <a:gd name="T4" fmla="*/ 4587 w 4587"/>
                <a:gd name="T5" fmla="*/ 155 h 985"/>
                <a:gd name="T6" fmla="*/ 4587 w 4587"/>
                <a:gd name="T7" fmla="*/ 830 h 985"/>
                <a:gd name="T8" fmla="*/ 4432 w 4587"/>
                <a:gd name="T9" fmla="*/ 985 h 985"/>
                <a:gd name="T10" fmla="*/ 156 w 4587"/>
                <a:gd name="T11" fmla="*/ 985 h 985"/>
                <a:gd name="T12" fmla="*/ 0 w 4587"/>
                <a:gd name="T13" fmla="*/ 830 h 985"/>
                <a:gd name="T14" fmla="*/ 0 w 4587"/>
                <a:gd name="T15" fmla="*/ 155 h 985"/>
                <a:gd name="T16" fmla="*/ 156 w 4587"/>
                <a:gd name="T1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8" name="TextBox 37"/>
            <p:cNvSpPr txBox="1"/>
            <p:nvPr/>
          </p:nvSpPr>
          <p:spPr>
            <a:xfrm>
              <a:off x="1812154" y="4106217"/>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zh-CN" altLang="en-US" sz="2400" dirty="0">
                  <a:solidFill>
                    <a:schemeClr val="accent1"/>
                  </a:solidFill>
                </a:rPr>
                <a:t>店大欺客问题</a:t>
              </a:r>
            </a:p>
          </p:txBody>
        </p:sp>
      </p:grpSp>
      <p:grpSp>
        <p:nvGrpSpPr>
          <p:cNvPr id="19" name="组合 18"/>
          <p:cNvGrpSpPr/>
          <p:nvPr/>
        </p:nvGrpSpPr>
        <p:grpSpPr>
          <a:xfrm>
            <a:off x="2043414" y="4686299"/>
            <a:ext cx="3233738" cy="695325"/>
            <a:chOff x="1800275" y="4822825"/>
            <a:chExt cx="3233738" cy="695325"/>
          </a:xfrm>
        </p:grpSpPr>
        <p:sp>
          <p:nvSpPr>
            <p:cNvPr id="20" name="Freeform 9"/>
            <p:cNvSpPr>
              <a:spLocks/>
            </p:cNvSpPr>
            <p:nvPr/>
          </p:nvSpPr>
          <p:spPr bwMode="auto">
            <a:xfrm>
              <a:off x="1800275" y="4822825"/>
              <a:ext cx="3233738" cy="695325"/>
            </a:xfrm>
            <a:custGeom>
              <a:avLst/>
              <a:gdLst>
                <a:gd name="T0" fmla="*/ 156 w 4587"/>
                <a:gd name="T1" fmla="*/ 0 h 985"/>
                <a:gd name="T2" fmla="*/ 4432 w 4587"/>
                <a:gd name="T3" fmla="*/ 0 h 985"/>
                <a:gd name="T4" fmla="*/ 4587 w 4587"/>
                <a:gd name="T5" fmla="*/ 155 h 985"/>
                <a:gd name="T6" fmla="*/ 4587 w 4587"/>
                <a:gd name="T7" fmla="*/ 830 h 985"/>
                <a:gd name="T8" fmla="*/ 4432 w 4587"/>
                <a:gd name="T9" fmla="*/ 985 h 985"/>
                <a:gd name="T10" fmla="*/ 156 w 4587"/>
                <a:gd name="T11" fmla="*/ 985 h 985"/>
                <a:gd name="T12" fmla="*/ 0 w 4587"/>
                <a:gd name="T13" fmla="*/ 830 h 985"/>
                <a:gd name="T14" fmla="*/ 0 w 4587"/>
                <a:gd name="T15" fmla="*/ 155 h 985"/>
                <a:gd name="T16" fmla="*/ 156 w 4587"/>
                <a:gd name="T1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1" name="TextBox 40"/>
            <p:cNvSpPr txBox="1"/>
            <p:nvPr/>
          </p:nvSpPr>
          <p:spPr>
            <a:xfrm>
              <a:off x="1812153" y="4939654"/>
              <a:ext cx="3221860" cy="461665"/>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zh-CN" altLang="en-US" sz="2400" dirty="0">
                  <a:solidFill>
                    <a:schemeClr val="accent1"/>
                  </a:solidFill>
                </a:rPr>
                <a:t>物业服务水平问题</a:t>
              </a:r>
            </a:p>
          </p:txBody>
        </p:sp>
      </p:grpSp>
      <p:grpSp>
        <p:nvGrpSpPr>
          <p:cNvPr id="22" name="组合 21"/>
          <p:cNvGrpSpPr/>
          <p:nvPr/>
        </p:nvGrpSpPr>
        <p:grpSpPr>
          <a:xfrm>
            <a:off x="2043414" y="5518149"/>
            <a:ext cx="3233738" cy="696912"/>
            <a:chOff x="1800275" y="5654675"/>
            <a:chExt cx="3233738" cy="696912"/>
          </a:xfrm>
        </p:grpSpPr>
        <p:sp>
          <p:nvSpPr>
            <p:cNvPr id="24" name="Freeform 10"/>
            <p:cNvSpPr>
              <a:spLocks/>
            </p:cNvSpPr>
            <p:nvPr/>
          </p:nvSpPr>
          <p:spPr bwMode="auto">
            <a:xfrm>
              <a:off x="1800275" y="5654675"/>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25" name="TextBox 43"/>
            <p:cNvSpPr txBox="1"/>
            <p:nvPr/>
          </p:nvSpPr>
          <p:spPr>
            <a:xfrm>
              <a:off x="1813126" y="5654675"/>
              <a:ext cx="3220887" cy="523220"/>
            </a:xfrm>
            <a:prstGeom prst="rect">
              <a:avLst/>
            </a:prstGeom>
            <a:noFill/>
          </p:spPr>
          <p:txBody>
            <a:bodyPr wrap="square" rtlCol="0">
              <a:spAutoFit/>
            </a:bodyPr>
            <a:lstStyle>
              <a:defPPr>
                <a:defRPr lang="zh-CN"/>
              </a:defPPr>
              <a:lvl1pPr>
                <a:defRPr sz="2800" b="1">
                  <a:solidFill>
                    <a:schemeClr val="bg1"/>
                  </a:solidFill>
                  <a:latin typeface="+mn-ea"/>
                  <a:ea typeface="+mn-ea"/>
                </a:defRPr>
              </a:lvl1pPr>
            </a:lstStyle>
            <a:p>
              <a:pPr algn="ctr"/>
              <a:r>
                <a:rPr lang="en-US" altLang="zh-CN" dirty="0">
                  <a:solidFill>
                    <a:schemeClr val="accent1"/>
                  </a:solidFill>
                </a:rPr>
                <a:t>……</a:t>
              </a:r>
              <a:endParaRPr lang="zh-CN" altLang="en-US" dirty="0">
                <a:solidFill>
                  <a:schemeClr val="accent1"/>
                </a:solidFill>
              </a:endParaRPr>
            </a:p>
          </p:txBody>
        </p:sp>
      </p:grpSp>
      <p:grpSp>
        <p:nvGrpSpPr>
          <p:cNvPr id="26" name="组合 25"/>
          <p:cNvGrpSpPr/>
          <p:nvPr/>
        </p:nvGrpSpPr>
        <p:grpSpPr>
          <a:xfrm>
            <a:off x="6629552" y="2208602"/>
            <a:ext cx="3105388" cy="3109278"/>
            <a:chOff x="6386413" y="2345128"/>
            <a:chExt cx="3105388" cy="3109278"/>
          </a:xfrm>
        </p:grpSpPr>
        <p:sp>
          <p:nvSpPr>
            <p:cNvPr id="27" name="Oval 15"/>
            <p:cNvSpPr>
              <a:spLocks noChangeArrowheads="1"/>
            </p:cNvSpPr>
            <p:nvPr/>
          </p:nvSpPr>
          <p:spPr bwMode="auto">
            <a:xfrm>
              <a:off x="6386413" y="2345128"/>
              <a:ext cx="3105388" cy="3109278"/>
            </a:xfrm>
            <a:prstGeom prst="ellipse">
              <a:avLst/>
            </a:prstGeom>
            <a:solidFill>
              <a:schemeClr val="bg2"/>
            </a:solidFill>
            <a:ln w="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TextBox 46"/>
            <p:cNvSpPr txBox="1"/>
            <p:nvPr/>
          </p:nvSpPr>
          <p:spPr>
            <a:xfrm>
              <a:off x="6890469" y="2712115"/>
              <a:ext cx="2446876" cy="2554545"/>
            </a:xfrm>
            <a:prstGeom prst="rect">
              <a:avLst/>
            </a:prstGeom>
            <a:noFill/>
          </p:spPr>
          <p:txBody>
            <a:bodyPr wrap="square" rtlCol="0">
              <a:spAutoFit/>
            </a:bodyPr>
            <a:lstStyle/>
            <a:p>
              <a:r>
                <a:rPr lang="zh-CN" altLang="en-US" sz="8000" b="1" dirty="0">
                  <a:solidFill>
                    <a:schemeClr val="accent2"/>
                  </a:solidFill>
                  <a:latin typeface="+mj-ea"/>
                  <a:ea typeface="+mj-ea"/>
                </a:rPr>
                <a:t>现实需求</a:t>
              </a:r>
            </a:p>
          </p:txBody>
        </p:sp>
      </p:grpSp>
    </p:spTree>
    <p:extLst>
      <p:ext uri="{BB962C8B-B14F-4D97-AF65-F5344CB8AC3E}">
        <p14:creationId xmlns:p14="http://schemas.microsoft.com/office/powerpoint/2010/main" val="1992715726"/>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解决了什么问题？</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55"/>
          <p:cNvSpPr txBox="1"/>
          <p:nvPr/>
        </p:nvSpPr>
        <p:spPr>
          <a:xfrm>
            <a:off x="140263" y="106179"/>
            <a:ext cx="1064260" cy="400110"/>
          </a:xfrm>
          <a:prstGeom prst="rect">
            <a:avLst/>
          </a:prstGeom>
          <a:noFill/>
        </p:spPr>
        <p:txBody>
          <a:bodyPr wrap="square" rtlCol="0">
            <a:spAutoFit/>
          </a:bodyPr>
          <a:lstStyle/>
          <a:p>
            <a:pPr algn="r"/>
            <a:r>
              <a:rPr lang="en-US" altLang="zh-CN" sz="2000" dirty="0">
                <a:solidFill>
                  <a:schemeClr val="accent2"/>
                </a:solidFill>
              </a:rPr>
              <a:t>Part</a:t>
            </a:r>
            <a:r>
              <a:rPr lang="en-US" altLang="zh-CN" dirty="0">
                <a:solidFill>
                  <a:schemeClr val="accent2"/>
                </a:solidFill>
              </a:rPr>
              <a:t>  2</a:t>
            </a:r>
            <a:endParaRPr lang="zh-CN" altLang="en-US" dirty="0">
              <a:solidFill>
                <a:schemeClr val="accent2"/>
              </a:solidFill>
            </a:endParaRPr>
          </a:p>
        </p:txBody>
      </p:sp>
      <p:sp>
        <p:nvSpPr>
          <p:cNvPr id="6" name="Freeform 13"/>
          <p:cNvSpPr>
            <a:spLocks/>
          </p:cNvSpPr>
          <p:nvPr/>
        </p:nvSpPr>
        <p:spPr bwMode="auto">
          <a:xfrm>
            <a:off x="8860314" y="2372178"/>
            <a:ext cx="661988" cy="2606405"/>
          </a:xfrm>
          <a:custGeom>
            <a:avLst/>
            <a:gdLst>
              <a:gd name="T0" fmla="*/ 819 w 819"/>
              <a:gd name="T1" fmla="*/ 1728 h 3366"/>
              <a:gd name="T2" fmla="*/ 559 w 819"/>
              <a:gd name="T3" fmla="*/ 1854 h 3366"/>
              <a:gd name="T4" fmla="*/ 492 w 819"/>
              <a:gd name="T5" fmla="*/ 2144 h 3366"/>
              <a:gd name="T6" fmla="*/ 492 w 819"/>
              <a:gd name="T7" fmla="*/ 2785 h 3366"/>
              <a:gd name="T8" fmla="*/ 372 w 819"/>
              <a:gd name="T9" fmla="*/ 3239 h 3366"/>
              <a:gd name="T10" fmla="*/ 0 w 819"/>
              <a:gd name="T11" fmla="*/ 3366 h 3366"/>
              <a:gd name="T12" fmla="*/ 0 w 819"/>
              <a:gd name="T13" fmla="*/ 3262 h 3366"/>
              <a:gd name="T14" fmla="*/ 283 w 819"/>
              <a:gd name="T15" fmla="*/ 3150 h 3366"/>
              <a:gd name="T16" fmla="*/ 357 w 819"/>
              <a:gd name="T17" fmla="*/ 2845 h 3366"/>
              <a:gd name="T18" fmla="*/ 357 w 819"/>
              <a:gd name="T19" fmla="*/ 2115 h 3366"/>
              <a:gd name="T20" fmla="*/ 454 w 819"/>
              <a:gd name="T21" fmla="*/ 1802 h 3366"/>
              <a:gd name="T22" fmla="*/ 685 w 819"/>
              <a:gd name="T23" fmla="*/ 1698 h 3366"/>
              <a:gd name="T24" fmla="*/ 685 w 819"/>
              <a:gd name="T25" fmla="*/ 1668 h 3366"/>
              <a:gd name="T26" fmla="*/ 462 w 819"/>
              <a:gd name="T27" fmla="*/ 1578 h 3366"/>
              <a:gd name="T28" fmla="*/ 357 w 819"/>
              <a:gd name="T29" fmla="*/ 1251 h 3366"/>
              <a:gd name="T30" fmla="*/ 357 w 819"/>
              <a:gd name="T31" fmla="*/ 521 h 3366"/>
              <a:gd name="T32" fmla="*/ 283 w 819"/>
              <a:gd name="T33" fmla="*/ 208 h 3366"/>
              <a:gd name="T34" fmla="*/ 0 w 819"/>
              <a:gd name="T35" fmla="*/ 104 h 3366"/>
              <a:gd name="T36" fmla="*/ 0 w 819"/>
              <a:gd name="T37" fmla="*/ 0 h 3366"/>
              <a:gd name="T38" fmla="*/ 372 w 819"/>
              <a:gd name="T39" fmla="*/ 126 h 3366"/>
              <a:gd name="T40" fmla="*/ 492 w 819"/>
              <a:gd name="T41" fmla="*/ 581 h 3366"/>
              <a:gd name="T42" fmla="*/ 492 w 819"/>
              <a:gd name="T43" fmla="*/ 1221 h 3366"/>
              <a:gd name="T44" fmla="*/ 566 w 819"/>
              <a:gd name="T45" fmla="*/ 1519 h 3366"/>
              <a:gd name="T46" fmla="*/ 819 w 819"/>
              <a:gd name="T47" fmla="*/ 1638 h 3366"/>
              <a:gd name="T48" fmla="*/ 819 w 819"/>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 name="Freeform 14"/>
          <p:cNvSpPr>
            <a:spLocks/>
          </p:cNvSpPr>
          <p:nvPr/>
        </p:nvSpPr>
        <p:spPr bwMode="auto">
          <a:xfrm>
            <a:off x="2550016" y="2372178"/>
            <a:ext cx="663575" cy="2606405"/>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8" name="Oval 15"/>
          <p:cNvSpPr>
            <a:spLocks noChangeArrowheads="1"/>
          </p:cNvSpPr>
          <p:nvPr/>
        </p:nvSpPr>
        <p:spPr bwMode="auto">
          <a:xfrm>
            <a:off x="9864705" y="2386295"/>
            <a:ext cx="1145780" cy="1147216"/>
          </a:xfrm>
          <a:prstGeom prst="ellipse">
            <a:avLst/>
          </a:prstGeom>
          <a:solidFill>
            <a:schemeClr val="bg2"/>
          </a:solidFill>
          <a:ln w="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9" name="Oval 16"/>
          <p:cNvSpPr>
            <a:spLocks noChangeArrowheads="1"/>
          </p:cNvSpPr>
          <p:nvPr/>
        </p:nvSpPr>
        <p:spPr bwMode="auto">
          <a:xfrm>
            <a:off x="1043287" y="2524062"/>
            <a:ext cx="1145780" cy="1147216"/>
          </a:xfrm>
          <a:prstGeom prst="ellipse">
            <a:avLst/>
          </a:prstGeom>
          <a:solidFill>
            <a:schemeClr val="bg2"/>
          </a:solidFill>
          <a:ln w="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0" name="Freeform 17"/>
          <p:cNvSpPr>
            <a:spLocks/>
          </p:cNvSpPr>
          <p:nvPr/>
        </p:nvSpPr>
        <p:spPr bwMode="auto">
          <a:xfrm>
            <a:off x="3264957" y="2245936"/>
            <a:ext cx="5351463" cy="2890543"/>
          </a:xfrm>
          <a:custGeom>
            <a:avLst/>
            <a:gdLst>
              <a:gd name="T0" fmla="*/ 171 w 6523"/>
              <a:gd name="T1" fmla="*/ 0 h 3787"/>
              <a:gd name="T2" fmla="*/ 6352 w 6523"/>
              <a:gd name="T3" fmla="*/ 0 h 3787"/>
              <a:gd name="T4" fmla="*/ 6523 w 6523"/>
              <a:gd name="T5" fmla="*/ 171 h 3787"/>
              <a:gd name="T6" fmla="*/ 6523 w 6523"/>
              <a:gd name="T7" fmla="*/ 3616 h 3787"/>
              <a:gd name="T8" fmla="*/ 6352 w 6523"/>
              <a:gd name="T9" fmla="*/ 3787 h 3787"/>
              <a:gd name="T10" fmla="*/ 171 w 6523"/>
              <a:gd name="T11" fmla="*/ 3787 h 3787"/>
              <a:gd name="T12" fmla="*/ 0 w 6523"/>
              <a:gd name="T13" fmla="*/ 3616 h 3787"/>
              <a:gd name="T14" fmla="*/ 0 w 6523"/>
              <a:gd name="T15" fmla="*/ 171 h 3787"/>
              <a:gd name="T16" fmla="*/ 171 w 6523"/>
              <a:gd name="T17" fmla="*/ 0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1" name="Freeform 18"/>
          <p:cNvSpPr>
            <a:spLocks noEditPoints="1"/>
          </p:cNvSpPr>
          <p:nvPr/>
        </p:nvSpPr>
        <p:spPr bwMode="auto">
          <a:xfrm>
            <a:off x="3906307" y="176620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2" name="Freeform 19"/>
          <p:cNvSpPr>
            <a:spLocks noEditPoints="1"/>
          </p:cNvSpPr>
          <p:nvPr/>
        </p:nvSpPr>
        <p:spPr bwMode="auto">
          <a:xfrm>
            <a:off x="5693832" y="176620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3" name="Freeform 20"/>
          <p:cNvSpPr>
            <a:spLocks noEditPoints="1"/>
          </p:cNvSpPr>
          <p:nvPr/>
        </p:nvSpPr>
        <p:spPr bwMode="auto">
          <a:xfrm>
            <a:off x="7530570" y="176620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14" name="Freeform 21"/>
          <p:cNvSpPr>
            <a:spLocks/>
          </p:cNvSpPr>
          <p:nvPr/>
        </p:nvSpPr>
        <p:spPr bwMode="auto">
          <a:xfrm>
            <a:off x="3195012" y="1272520"/>
            <a:ext cx="5554639" cy="423082"/>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w="1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nvGrpSpPr>
          <p:cNvPr id="15" name="组合 14"/>
          <p:cNvGrpSpPr/>
          <p:nvPr/>
        </p:nvGrpSpPr>
        <p:grpSpPr>
          <a:xfrm>
            <a:off x="3670399" y="2409449"/>
            <a:ext cx="1931287" cy="525040"/>
            <a:chOff x="3670399" y="2817261"/>
            <a:chExt cx="1931287" cy="525040"/>
          </a:xfrm>
        </p:grpSpPr>
        <p:sp>
          <p:nvSpPr>
            <p:cNvPr id="16" name="Freeform 9"/>
            <p:cNvSpPr>
              <a:spLocks/>
            </p:cNvSpPr>
            <p:nvPr/>
          </p:nvSpPr>
          <p:spPr bwMode="auto">
            <a:xfrm>
              <a:off x="3670399"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bg2"/>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17" name="TextBox 14"/>
            <p:cNvSpPr txBox="1"/>
            <p:nvPr/>
          </p:nvSpPr>
          <p:spPr>
            <a:xfrm>
              <a:off x="3962529" y="2877105"/>
              <a:ext cx="1415772" cy="461665"/>
            </a:xfrm>
            <a:prstGeom prst="rect">
              <a:avLst/>
            </a:prstGeom>
            <a:noFill/>
          </p:spPr>
          <p:txBody>
            <a:bodyPr wrap="none" rtlCol="0">
              <a:spAutoFit/>
            </a:bodyPr>
            <a:lstStyle/>
            <a:p>
              <a:r>
                <a:rPr lang="zh-CN" altLang="en-US" sz="2400" dirty="0">
                  <a:solidFill>
                    <a:schemeClr val="accent2"/>
                  </a:solidFill>
                  <a:latin typeface="+mj-ea"/>
                  <a:ea typeface="+mj-ea"/>
                </a:rPr>
                <a:t>社区通讯</a:t>
              </a:r>
            </a:p>
          </p:txBody>
        </p:sp>
      </p:grpSp>
      <p:grpSp>
        <p:nvGrpSpPr>
          <p:cNvPr id="18" name="组合 17"/>
          <p:cNvGrpSpPr/>
          <p:nvPr/>
        </p:nvGrpSpPr>
        <p:grpSpPr>
          <a:xfrm>
            <a:off x="5934506" y="2409449"/>
            <a:ext cx="1931287" cy="525040"/>
            <a:chOff x="5934506" y="2817261"/>
            <a:chExt cx="1931287" cy="525040"/>
          </a:xfrm>
          <a:solidFill>
            <a:schemeClr val="bg2"/>
          </a:solidFill>
        </p:grpSpPr>
        <p:sp>
          <p:nvSpPr>
            <p:cNvPr id="19" name="Freeform 5"/>
            <p:cNvSpPr>
              <a:spLocks/>
            </p:cNvSpPr>
            <p:nvPr/>
          </p:nvSpPr>
          <p:spPr bwMode="auto">
            <a:xfrm>
              <a:off x="5934506"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0" name="TextBox 17"/>
            <p:cNvSpPr txBox="1"/>
            <p:nvPr/>
          </p:nvSpPr>
          <p:spPr>
            <a:xfrm>
              <a:off x="6242397" y="2866115"/>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社区邮递</a:t>
              </a:r>
            </a:p>
          </p:txBody>
        </p:sp>
      </p:grpSp>
      <p:grpSp>
        <p:nvGrpSpPr>
          <p:cNvPr id="21" name="组合 20"/>
          <p:cNvGrpSpPr/>
          <p:nvPr/>
        </p:nvGrpSpPr>
        <p:grpSpPr>
          <a:xfrm>
            <a:off x="3670399" y="3092149"/>
            <a:ext cx="1931287" cy="525040"/>
            <a:chOff x="3670399" y="3499961"/>
            <a:chExt cx="1931287" cy="525040"/>
          </a:xfrm>
          <a:solidFill>
            <a:schemeClr val="bg2"/>
          </a:solidFill>
        </p:grpSpPr>
        <p:sp>
          <p:nvSpPr>
            <p:cNvPr id="22" name="Freeform 10"/>
            <p:cNvSpPr>
              <a:spLocks/>
            </p:cNvSpPr>
            <p:nvPr/>
          </p:nvSpPr>
          <p:spPr bwMode="auto">
            <a:xfrm>
              <a:off x="3670399"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4" name="TextBox 20"/>
            <p:cNvSpPr txBox="1"/>
            <p:nvPr/>
          </p:nvSpPr>
          <p:spPr>
            <a:xfrm>
              <a:off x="3940680" y="3556578"/>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社区金融</a:t>
              </a:r>
            </a:p>
          </p:txBody>
        </p:sp>
      </p:grpSp>
      <p:grpSp>
        <p:nvGrpSpPr>
          <p:cNvPr id="25" name="组合 24"/>
          <p:cNvGrpSpPr/>
          <p:nvPr/>
        </p:nvGrpSpPr>
        <p:grpSpPr>
          <a:xfrm>
            <a:off x="5934506" y="3092149"/>
            <a:ext cx="1931287" cy="525040"/>
            <a:chOff x="5934506" y="3499961"/>
            <a:chExt cx="1931287" cy="525040"/>
          </a:xfrm>
          <a:solidFill>
            <a:schemeClr val="bg2"/>
          </a:solidFill>
        </p:grpSpPr>
        <p:sp>
          <p:nvSpPr>
            <p:cNvPr id="26" name="Freeform 6"/>
            <p:cNvSpPr>
              <a:spLocks/>
            </p:cNvSpPr>
            <p:nvPr/>
          </p:nvSpPr>
          <p:spPr bwMode="auto">
            <a:xfrm>
              <a:off x="5934506"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27" name="TextBox 23"/>
            <p:cNvSpPr txBox="1"/>
            <p:nvPr/>
          </p:nvSpPr>
          <p:spPr>
            <a:xfrm>
              <a:off x="6242397" y="3556578"/>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社区保险</a:t>
              </a:r>
            </a:p>
          </p:txBody>
        </p:sp>
      </p:grpSp>
      <p:grpSp>
        <p:nvGrpSpPr>
          <p:cNvPr id="28" name="组合 27"/>
          <p:cNvGrpSpPr/>
          <p:nvPr/>
        </p:nvGrpSpPr>
        <p:grpSpPr>
          <a:xfrm>
            <a:off x="3670399" y="3780798"/>
            <a:ext cx="1931287" cy="526527"/>
            <a:chOff x="3670399" y="4188610"/>
            <a:chExt cx="1931287" cy="526527"/>
          </a:xfrm>
          <a:solidFill>
            <a:schemeClr val="bg2"/>
          </a:solidFill>
        </p:grpSpPr>
        <p:sp>
          <p:nvSpPr>
            <p:cNvPr id="29" name="Freeform 11"/>
            <p:cNvSpPr>
              <a:spLocks/>
            </p:cNvSpPr>
            <p:nvPr/>
          </p:nvSpPr>
          <p:spPr bwMode="auto">
            <a:xfrm>
              <a:off x="3670399"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0" name="TextBox 26"/>
            <p:cNvSpPr txBox="1"/>
            <p:nvPr/>
          </p:nvSpPr>
          <p:spPr>
            <a:xfrm>
              <a:off x="3940680" y="4234267"/>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社区健康</a:t>
              </a:r>
            </a:p>
          </p:txBody>
        </p:sp>
      </p:grpSp>
      <p:grpSp>
        <p:nvGrpSpPr>
          <p:cNvPr id="31" name="组合 30"/>
          <p:cNvGrpSpPr/>
          <p:nvPr/>
        </p:nvGrpSpPr>
        <p:grpSpPr>
          <a:xfrm>
            <a:off x="5934506" y="3780798"/>
            <a:ext cx="1931287" cy="526527"/>
            <a:chOff x="5934506" y="4188610"/>
            <a:chExt cx="1931287" cy="526527"/>
          </a:xfrm>
          <a:solidFill>
            <a:schemeClr val="bg2"/>
          </a:solidFill>
        </p:grpSpPr>
        <p:sp>
          <p:nvSpPr>
            <p:cNvPr id="32" name="Freeform 7"/>
            <p:cNvSpPr>
              <a:spLocks/>
            </p:cNvSpPr>
            <p:nvPr/>
          </p:nvSpPr>
          <p:spPr bwMode="auto">
            <a:xfrm>
              <a:off x="5934506"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3" name="TextBox 29"/>
            <p:cNvSpPr txBox="1"/>
            <p:nvPr/>
          </p:nvSpPr>
          <p:spPr>
            <a:xfrm>
              <a:off x="6242397" y="4234267"/>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社区票务</a:t>
              </a:r>
            </a:p>
          </p:txBody>
        </p:sp>
      </p:grpSp>
      <p:grpSp>
        <p:nvGrpSpPr>
          <p:cNvPr id="34" name="组合 33"/>
          <p:cNvGrpSpPr/>
          <p:nvPr/>
        </p:nvGrpSpPr>
        <p:grpSpPr>
          <a:xfrm>
            <a:off x="3670399" y="4464985"/>
            <a:ext cx="1931287" cy="525040"/>
            <a:chOff x="3670399" y="4872797"/>
            <a:chExt cx="1931287" cy="525040"/>
          </a:xfrm>
          <a:solidFill>
            <a:schemeClr val="bg2"/>
          </a:solidFill>
        </p:grpSpPr>
        <p:sp>
          <p:nvSpPr>
            <p:cNvPr id="35" name="Freeform 12"/>
            <p:cNvSpPr>
              <a:spLocks/>
            </p:cNvSpPr>
            <p:nvPr/>
          </p:nvSpPr>
          <p:spPr bwMode="auto">
            <a:xfrm>
              <a:off x="3670399"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6" name="TextBox 32"/>
            <p:cNvSpPr txBox="1"/>
            <p:nvPr/>
          </p:nvSpPr>
          <p:spPr>
            <a:xfrm>
              <a:off x="3940680" y="4924730"/>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社区博彩</a:t>
              </a:r>
            </a:p>
          </p:txBody>
        </p:sp>
      </p:grpSp>
      <p:grpSp>
        <p:nvGrpSpPr>
          <p:cNvPr id="37" name="组合 36"/>
          <p:cNvGrpSpPr/>
          <p:nvPr/>
        </p:nvGrpSpPr>
        <p:grpSpPr>
          <a:xfrm>
            <a:off x="5934506" y="4464985"/>
            <a:ext cx="1931287" cy="525040"/>
            <a:chOff x="5934506" y="4872797"/>
            <a:chExt cx="1931287" cy="525040"/>
          </a:xfrm>
          <a:solidFill>
            <a:schemeClr val="bg2"/>
          </a:solidFill>
        </p:grpSpPr>
        <p:sp>
          <p:nvSpPr>
            <p:cNvPr id="38" name="Freeform 8"/>
            <p:cNvSpPr>
              <a:spLocks/>
            </p:cNvSpPr>
            <p:nvPr/>
          </p:nvSpPr>
          <p:spPr bwMode="auto">
            <a:xfrm>
              <a:off x="5934506"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39" name="TextBox 35"/>
            <p:cNvSpPr txBox="1"/>
            <p:nvPr/>
          </p:nvSpPr>
          <p:spPr>
            <a:xfrm>
              <a:off x="6242397" y="4924730"/>
              <a:ext cx="1415772" cy="461665"/>
            </a:xfrm>
            <a:prstGeom prst="rect">
              <a:avLst/>
            </a:prstGeom>
            <a:grpFill/>
          </p:spPr>
          <p:txBody>
            <a:bodyPr wrap="none" rtlCol="0">
              <a:spAutoFit/>
            </a:bodyPr>
            <a:lstStyle/>
            <a:p>
              <a:r>
                <a:rPr lang="zh-CN" altLang="en-US" sz="2400" dirty="0">
                  <a:solidFill>
                    <a:schemeClr val="accent2"/>
                  </a:solidFill>
                  <a:latin typeface="+mj-ea"/>
                  <a:ea typeface="+mj-ea"/>
                </a:rPr>
                <a:t>社区食品</a:t>
              </a:r>
            </a:p>
          </p:txBody>
        </p:sp>
      </p:grpSp>
      <p:sp>
        <p:nvSpPr>
          <p:cNvPr id="40" name="TextBox 36"/>
          <p:cNvSpPr txBox="1"/>
          <p:nvPr/>
        </p:nvSpPr>
        <p:spPr>
          <a:xfrm>
            <a:off x="10015335" y="2497219"/>
            <a:ext cx="902811" cy="954107"/>
          </a:xfrm>
          <a:prstGeom prst="rect">
            <a:avLst/>
          </a:prstGeom>
          <a:noFill/>
        </p:spPr>
        <p:txBody>
          <a:bodyPr wrap="none" rtlCol="0">
            <a:spAutoFit/>
          </a:bodyPr>
          <a:lstStyle/>
          <a:p>
            <a:r>
              <a:rPr lang="zh-CN" altLang="en-US" sz="2800" b="1" dirty="0">
                <a:solidFill>
                  <a:schemeClr val="accent2"/>
                </a:solidFill>
                <a:latin typeface="+mj-ea"/>
                <a:ea typeface="+mj-ea"/>
              </a:rPr>
              <a:t>社区</a:t>
            </a:r>
            <a:endParaRPr lang="en-US" altLang="zh-CN" sz="2800" b="1" dirty="0">
              <a:solidFill>
                <a:schemeClr val="accent2"/>
              </a:solidFill>
              <a:latin typeface="+mj-ea"/>
              <a:ea typeface="+mj-ea"/>
            </a:endParaRPr>
          </a:p>
          <a:p>
            <a:r>
              <a:rPr lang="zh-CN" altLang="en-US" sz="2800" b="1" dirty="0">
                <a:solidFill>
                  <a:schemeClr val="accent2"/>
                </a:solidFill>
                <a:latin typeface="+mj-ea"/>
                <a:ea typeface="+mj-ea"/>
              </a:rPr>
              <a:t>电商</a:t>
            </a:r>
          </a:p>
        </p:txBody>
      </p:sp>
      <p:sp>
        <p:nvSpPr>
          <p:cNvPr id="41" name="TextBox 37"/>
          <p:cNvSpPr txBox="1"/>
          <p:nvPr/>
        </p:nvSpPr>
        <p:spPr>
          <a:xfrm>
            <a:off x="1205627" y="2634986"/>
            <a:ext cx="902811" cy="954107"/>
          </a:xfrm>
          <a:prstGeom prst="rect">
            <a:avLst/>
          </a:prstGeom>
          <a:noFill/>
        </p:spPr>
        <p:txBody>
          <a:bodyPr wrap="none" rtlCol="0">
            <a:spAutoFit/>
          </a:bodyPr>
          <a:lstStyle/>
          <a:p>
            <a:r>
              <a:rPr lang="zh-CN" altLang="en-US" sz="2800" b="1" dirty="0">
                <a:solidFill>
                  <a:schemeClr val="accent2"/>
                </a:solidFill>
                <a:latin typeface="+mj-ea"/>
                <a:ea typeface="+mj-ea"/>
              </a:rPr>
              <a:t>社区</a:t>
            </a:r>
            <a:endParaRPr lang="en-US" altLang="zh-CN" sz="2800" b="1" dirty="0">
              <a:solidFill>
                <a:schemeClr val="accent2"/>
              </a:solidFill>
              <a:latin typeface="+mj-ea"/>
              <a:ea typeface="+mj-ea"/>
            </a:endParaRPr>
          </a:p>
          <a:p>
            <a:r>
              <a:rPr lang="zh-CN" altLang="en-US" sz="2800" b="1" dirty="0">
                <a:solidFill>
                  <a:schemeClr val="accent2"/>
                </a:solidFill>
                <a:latin typeface="+mj-ea"/>
                <a:ea typeface="+mj-ea"/>
              </a:rPr>
              <a:t>百科</a:t>
            </a:r>
          </a:p>
        </p:txBody>
      </p:sp>
      <p:sp>
        <p:nvSpPr>
          <p:cNvPr id="42" name="TextBox 38"/>
          <p:cNvSpPr txBox="1"/>
          <p:nvPr/>
        </p:nvSpPr>
        <p:spPr>
          <a:xfrm>
            <a:off x="9522302" y="3539624"/>
            <a:ext cx="2048687" cy="1754326"/>
          </a:xfrm>
          <a:prstGeom prst="rect">
            <a:avLst/>
          </a:prstGeom>
          <a:noFill/>
        </p:spPr>
        <p:txBody>
          <a:bodyPr wrap="square" rtlCol="0">
            <a:spAutoFit/>
          </a:bodyPr>
          <a:lstStyle/>
          <a:p>
            <a:pPr marL="285750" indent="-285750" algn="ctr">
              <a:lnSpc>
                <a:spcPct val="150000"/>
              </a:lnSpc>
              <a:buFont typeface="Wingdings" pitchFamily="2" charset="2"/>
              <a:buChar char="l"/>
            </a:pPr>
            <a:r>
              <a:rPr lang="zh-CN" altLang="en-US" dirty="0">
                <a:solidFill>
                  <a:schemeClr val="accent1"/>
                </a:solidFill>
                <a:latin typeface="+mn-ea"/>
                <a:ea typeface="+mn-ea"/>
              </a:rPr>
              <a:t>社区</a:t>
            </a:r>
            <a:r>
              <a:rPr lang="en-US" altLang="zh-CN" dirty="0">
                <a:solidFill>
                  <a:schemeClr val="accent1"/>
                </a:solidFill>
                <a:latin typeface="+mn-ea"/>
                <a:ea typeface="+mn-ea"/>
              </a:rPr>
              <a:t>O2O</a:t>
            </a:r>
            <a:r>
              <a:rPr lang="zh-CN" altLang="en-US" dirty="0">
                <a:solidFill>
                  <a:schemeClr val="accent1"/>
                </a:solidFill>
                <a:latin typeface="+mn-ea"/>
                <a:ea typeface="+mn-ea"/>
              </a:rPr>
              <a:t>服务</a:t>
            </a:r>
          </a:p>
          <a:p>
            <a:pPr marL="285750" indent="-285750" algn="ctr">
              <a:lnSpc>
                <a:spcPct val="150000"/>
              </a:lnSpc>
              <a:buFont typeface="Wingdings" pitchFamily="2" charset="2"/>
              <a:buChar char="l"/>
            </a:pPr>
            <a:r>
              <a:rPr lang="zh-CN" altLang="en-US" dirty="0">
                <a:solidFill>
                  <a:schemeClr val="accent1"/>
                </a:solidFill>
                <a:latin typeface="+mn-ea"/>
                <a:ea typeface="+mn-ea"/>
              </a:rPr>
              <a:t>商圈交易信使</a:t>
            </a:r>
          </a:p>
          <a:p>
            <a:pPr marL="285750" indent="-285750" algn="ctr">
              <a:lnSpc>
                <a:spcPct val="150000"/>
              </a:lnSpc>
              <a:buFont typeface="Wingdings" pitchFamily="2" charset="2"/>
              <a:buChar char="l"/>
            </a:pPr>
            <a:r>
              <a:rPr lang="zh-CN" altLang="en-US" dirty="0">
                <a:solidFill>
                  <a:schemeClr val="accent1"/>
                </a:solidFill>
                <a:latin typeface="+mn-ea"/>
                <a:ea typeface="+mn-ea"/>
              </a:rPr>
              <a:t>居家电商服务</a:t>
            </a:r>
          </a:p>
          <a:p>
            <a:pPr marL="285750" indent="-285750" algn="ctr">
              <a:lnSpc>
                <a:spcPct val="150000"/>
              </a:lnSpc>
              <a:buFont typeface="Wingdings" pitchFamily="2" charset="2"/>
              <a:buChar char="l"/>
            </a:pPr>
            <a:endParaRPr lang="zh-CN" altLang="en-US" dirty="0">
              <a:solidFill>
                <a:schemeClr val="accent1"/>
              </a:solidFill>
              <a:latin typeface="+mn-ea"/>
              <a:ea typeface="+mn-ea"/>
            </a:endParaRPr>
          </a:p>
        </p:txBody>
      </p:sp>
      <p:sp>
        <p:nvSpPr>
          <p:cNvPr id="43" name="TextBox 39"/>
          <p:cNvSpPr txBox="1"/>
          <p:nvPr/>
        </p:nvSpPr>
        <p:spPr>
          <a:xfrm>
            <a:off x="597363" y="3671278"/>
            <a:ext cx="2037629" cy="1338828"/>
          </a:xfrm>
          <a:prstGeom prst="rect">
            <a:avLst/>
          </a:prstGeom>
          <a:noFill/>
        </p:spPr>
        <p:txBody>
          <a:bodyPr wrap="square" rtlCol="0">
            <a:spAutoFit/>
          </a:bodyPr>
          <a:lstStyle/>
          <a:p>
            <a:pPr marL="285750" indent="-285750" algn="ctr">
              <a:lnSpc>
                <a:spcPct val="150000"/>
              </a:lnSpc>
              <a:buFont typeface="Wingdings" pitchFamily="2" charset="2"/>
              <a:buChar char="l"/>
            </a:pPr>
            <a:r>
              <a:rPr lang="zh-CN" altLang="en-US" dirty="0">
                <a:solidFill>
                  <a:schemeClr val="accent1"/>
                </a:solidFill>
                <a:latin typeface="+mn-ea"/>
                <a:ea typeface="+mn-ea"/>
              </a:rPr>
              <a:t>居家综合问询</a:t>
            </a:r>
          </a:p>
          <a:p>
            <a:pPr marL="285750" indent="-285750" algn="ctr">
              <a:lnSpc>
                <a:spcPct val="150000"/>
              </a:lnSpc>
              <a:buFont typeface="Wingdings" pitchFamily="2" charset="2"/>
              <a:buChar char="l"/>
            </a:pPr>
            <a:r>
              <a:rPr lang="zh-CN" altLang="en-US" dirty="0">
                <a:solidFill>
                  <a:schemeClr val="accent1"/>
                </a:solidFill>
                <a:latin typeface="+mn-ea"/>
                <a:ea typeface="+mn-ea"/>
              </a:rPr>
              <a:t>社区政务办理</a:t>
            </a:r>
          </a:p>
          <a:p>
            <a:pPr marL="285750" indent="-285750" algn="ctr">
              <a:lnSpc>
                <a:spcPct val="150000"/>
              </a:lnSpc>
              <a:buFont typeface="Wingdings" pitchFamily="2" charset="2"/>
              <a:buChar char="l"/>
            </a:pPr>
            <a:r>
              <a:rPr lang="zh-CN" altLang="en-US" dirty="0">
                <a:solidFill>
                  <a:schemeClr val="accent1"/>
                </a:solidFill>
                <a:latin typeface="+mn-ea"/>
                <a:ea typeface="+mn-ea"/>
              </a:rPr>
              <a:t>物业管理服务</a:t>
            </a:r>
          </a:p>
        </p:txBody>
      </p:sp>
      <p:sp>
        <p:nvSpPr>
          <p:cNvPr id="44" name="TextBox 40"/>
          <p:cNvSpPr txBox="1"/>
          <p:nvPr/>
        </p:nvSpPr>
        <p:spPr>
          <a:xfrm>
            <a:off x="3353891" y="1220988"/>
            <a:ext cx="2037629"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1、</a:t>
            </a:r>
            <a:r>
              <a:rPr lang="zh-CN" altLang="en-US" dirty="0">
                <a:solidFill>
                  <a:schemeClr val="accent2"/>
                </a:solidFill>
                <a:latin typeface="+mn-ea"/>
                <a:ea typeface="+mn-ea"/>
              </a:rPr>
              <a:t>解决生活麻烦</a:t>
            </a:r>
          </a:p>
        </p:txBody>
      </p:sp>
      <p:sp>
        <p:nvSpPr>
          <p:cNvPr id="45" name="TextBox 41"/>
          <p:cNvSpPr txBox="1"/>
          <p:nvPr/>
        </p:nvSpPr>
        <p:spPr>
          <a:xfrm>
            <a:off x="5287444" y="1220988"/>
            <a:ext cx="1728941"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2、</a:t>
            </a:r>
            <a:r>
              <a:rPr lang="zh-CN" altLang="en-US" dirty="0">
                <a:solidFill>
                  <a:schemeClr val="accent2"/>
                </a:solidFill>
                <a:latin typeface="+mn-ea"/>
                <a:ea typeface="+mn-ea"/>
              </a:rPr>
              <a:t>增加幸福感</a:t>
            </a:r>
          </a:p>
        </p:txBody>
      </p:sp>
      <p:sp>
        <p:nvSpPr>
          <p:cNvPr id="46" name="TextBox 42"/>
          <p:cNvSpPr txBox="1"/>
          <p:nvPr/>
        </p:nvSpPr>
        <p:spPr>
          <a:xfrm>
            <a:off x="7007061" y="1220988"/>
            <a:ext cx="1797181"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3、</a:t>
            </a:r>
            <a:r>
              <a:rPr lang="zh-CN" altLang="en-US" dirty="0">
                <a:solidFill>
                  <a:schemeClr val="accent2"/>
                </a:solidFill>
                <a:latin typeface="+mn-ea"/>
                <a:ea typeface="+mn-ea"/>
              </a:rPr>
              <a:t>创业孵化！</a:t>
            </a:r>
          </a:p>
        </p:txBody>
      </p:sp>
      <p:sp>
        <p:nvSpPr>
          <p:cNvPr id="47" name="Freeform 21"/>
          <p:cNvSpPr>
            <a:spLocks/>
          </p:cNvSpPr>
          <p:nvPr/>
        </p:nvSpPr>
        <p:spPr bwMode="auto">
          <a:xfrm>
            <a:off x="3195012" y="5622881"/>
            <a:ext cx="5554639" cy="507830"/>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w="1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48" name="TextBox 44"/>
          <p:cNvSpPr txBox="1"/>
          <p:nvPr/>
        </p:nvSpPr>
        <p:spPr>
          <a:xfrm>
            <a:off x="3353891" y="5622880"/>
            <a:ext cx="2037629"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1、</a:t>
            </a:r>
            <a:r>
              <a:rPr lang="zh-CN" altLang="en-US" dirty="0">
                <a:solidFill>
                  <a:schemeClr val="accent2"/>
                </a:solidFill>
                <a:latin typeface="+mn-ea"/>
                <a:ea typeface="+mn-ea"/>
              </a:rPr>
              <a:t>便民</a:t>
            </a:r>
          </a:p>
        </p:txBody>
      </p:sp>
      <p:sp>
        <p:nvSpPr>
          <p:cNvPr id="49" name="TextBox 45"/>
          <p:cNvSpPr txBox="1"/>
          <p:nvPr/>
        </p:nvSpPr>
        <p:spPr>
          <a:xfrm>
            <a:off x="5287444" y="5622880"/>
            <a:ext cx="1728941"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2、</a:t>
            </a:r>
            <a:r>
              <a:rPr lang="zh-CN" altLang="en-US" dirty="0">
                <a:solidFill>
                  <a:schemeClr val="accent2"/>
                </a:solidFill>
                <a:latin typeface="+mn-ea"/>
                <a:ea typeface="+mn-ea"/>
              </a:rPr>
              <a:t>利民</a:t>
            </a:r>
          </a:p>
        </p:txBody>
      </p:sp>
      <p:sp>
        <p:nvSpPr>
          <p:cNvPr id="50" name="TextBox 46"/>
          <p:cNvSpPr txBox="1"/>
          <p:nvPr/>
        </p:nvSpPr>
        <p:spPr>
          <a:xfrm>
            <a:off x="7007061" y="5622880"/>
            <a:ext cx="1797181" cy="458908"/>
          </a:xfrm>
          <a:prstGeom prst="rect">
            <a:avLst/>
          </a:prstGeom>
          <a:noFill/>
        </p:spPr>
        <p:txBody>
          <a:bodyPr wrap="square" rtlCol="0">
            <a:spAutoFit/>
          </a:bodyPr>
          <a:lstStyle/>
          <a:p>
            <a:pPr>
              <a:lnSpc>
                <a:spcPct val="150000"/>
              </a:lnSpc>
            </a:pPr>
            <a:r>
              <a:rPr lang="en-US" altLang="zh-CN" dirty="0">
                <a:solidFill>
                  <a:schemeClr val="accent2"/>
                </a:solidFill>
                <a:latin typeface="+mn-ea"/>
                <a:ea typeface="+mn-ea"/>
              </a:rPr>
              <a:t>3、</a:t>
            </a:r>
            <a:r>
              <a:rPr lang="zh-CN" altLang="en-US" dirty="0">
                <a:solidFill>
                  <a:schemeClr val="accent2"/>
                </a:solidFill>
                <a:latin typeface="+mn-ea"/>
                <a:ea typeface="+mn-ea"/>
              </a:rPr>
              <a:t>惠民</a:t>
            </a:r>
          </a:p>
        </p:txBody>
      </p:sp>
      <p:sp>
        <p:nvSpPr>
          <p:cNvPr id="51" name="Freeform 18"/>
          <p:cNvSpPr>
            <a:spLocks noEditPoints="1"/>
          </p:cNvSpPr>
          <p:nvPr/>
        </p:nvSpPr>
        <p:spPr bwMode="auto">
          <a:xfrm flipV="1">
            <a:off x="3906307" y="5238844"/>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2" name="Freeform 19"/>
          <p:cNvSpPr>
            <a:spLocks noEditPoints="1"/>
          </p:cNvSpPr>
          <p:nvPr/>
        </p:nvSpPr>
        <p:spPr bwMode="auto">
          <a:xfrm flipV="1">
            <a:off x="5693832" y="5238844"/>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53" name="Freeform 20"/>
          <p:cNvSpPr>
            <a:spLocks noEditPoints="1"/>
          </p:cNvSpPr>
          <p:nvPr/>
        </p:nvSpPr>
        <p:spPr bwMode="auto">
          <a:xfrm flipV="1">
            <a:off x="7530570" y="5238844"/>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Tree>
    <p:extLst>
      <p:ext uri="{BB962C8B-B14F-4D97-AF65-F5344CB8AC3E}">
        <p14:creationId xmlns:p14="http://schemas.microsoft.com/office/powerpoint/2010/main" val="2915260566"/>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行业前景</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Freeform 5"/>
          <p:cNvSpPr>
            <a:spLocks/>
          </p:cNvSpPr>
          <p:nvPr/>
        </p:nvSpPr>
        <p:spPr bwMode="auto">
          <a:xfrm>
            <a:off x="1498601" y="1052736"/>
            <a:ext cx="2805113" cy="5229226"/>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34" name="Rectangle 6"/>
          <p:cNvSpPr>
            <a:spLocks noChangeArrowheads="1"/>
          </p:cNvSpPr>
          <p:nvPr/>
        </p:nvSpPr>
        <p:spPr bwMode="auto">
          <a:xfrm>
            <a:off x="1493838" y="2089447"/>
            <a:ext cx="2814638" cy="433387"/>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7"/>
          <p:cNvSpPr>
            <a:spLocks/>
          </p:cNvSpPr>
          <p:nvPr/>
        </p:nvSpPr>
        <p:spPr bwMode="auto">
          <a:xfrm>
            <a:off x="4768851" y="1052736"/>
            <a:ext cx="2805113" cy="5229226"/>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36" name="Rectangle 8"/>
          <p:cNvSpPr>
            <a:spLocks noChangeArrowheads="1"/>
          </p:cNvSpPr>
          <p:nvPr/>
        </p:nvSpPr>
        <p:spPr bwMode="auto">
          <a:xfrm>
            <a:off x="4764088" y="2089447"/>
            <a:ext cx="2816225" cy="433387"/>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9"/>
          <p:cNvSpPr>
            <a:spLocks/>
          </p:cNvSpPr>
          <p:nvPr/>
        </p:nvSpPr>
        <p:spPr bwMode="auto">
          <a:xfrm>
            <a:off x="8037513" y="1052736"/>
            <a:ext cx="2806700" cy="5229226"/>
          </a:xfrm>
          <a:custGeom>
            <a:avLst/>
            <a:gdLst>
              <a:gd name="T0" fmla="*/ 2177 w 3906"/>
              <a:gd name="T1" fmla="*/ 80 h 7262"/>
              <a:gd name="T2" fmla="*/ 2929 w 3906"/>
              <a:gd name="T3" fmla="*/ 514 h 7262"/>
              <a:gd name="T4" fmla="*/ 3684 w 3906"/>
              <a:gd name="T5" fmla="*/ 950 h 7262"/>
              <a:gd name="T6" fmla="*/ 3906 w 3906"/>
              <a:gd name="T7" fmla="*/ 1337 h 7262"/>
              <a:gd name="T8" fmla="*/ 3906 w 3906"/>
              <a:gd name="T9" fmla="*/ 5057 h 7262"/>
              <a:gd name="T10" fmla="*/ 3906 w 3906"/>
              <a:gd name="T11" fmla="*/ 5929 h 7262"/>
              <a:gd name="T12" fmla="*/ 3682 w 3906"/>
              <a:gd name="T13" fmla="*/ 6314 h 7262"/>
              <a:gd name="T14" fmla="*/ 2929 w 3906"/>
              <a:gd name="T15" fmla="*/ 6748 h 7262"/>
              <a:gd name="T16" fmla="*/ 2174 w 3906"/>
              <a:gd name="T17" fmla="*/ 7184 h 7262"/>
              <a:gd name="T18" fmla="*/ 1729 w 3906"/>
              <a:gd name="T19" fmla="*/ 7182 h 7262"/>
              <a:gd name="T20" fmla="*/ 977 w 3906"/>
              <a:gd name="T21" fmla="*/ 6748 h 7262"/>
              <a:gd name="T22" fmla="*/ 222 w 3906"/>
              <a:gd name="T23" fmla="*/ 6312 h 7262"/>
              <a:gd name="T24" fmla="*/ 0 w 3906"/>
              <a:gd name="T25" fmla="*/ 5925 h 7262"/>
              <a:gd name="T26" fmla="*/ 0 w 3906"/>
              <a:gd name="T27" fmla="*/ 5057 h 7262"/>
              <a:gd name="T28" fmla="*/ 0 w 3906"/>
              <a:gd name="T29" fmla="*/ 1333 h 7262"/>
              <a:gd name="T30" fmla="*/ 225 w 3906"/>
              <a:gd name="T31" fmla="*/ 949 h 7262"/>
              <a:gd name="T32" fmla="*/ 977 w 3906"/>
              <a:gd name="T33" fmla="*/ 514 h 7262"/>
              <a:gd name="T34" fmla="*/ 1732 w 3906"/>
              <a:gd name="T35" fmla="*/ 78 h 7262"/>
              <a:gd name="T36" fmla="*/ 2177 w 3906"/>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6" h="7262">
                <a:moveTo>
                  <a:pt x="2177" y="80"/>
                </a:moveTo>
                <a:lnTo>
                  <a:pt x="2929" y="514"/>
                </a:lnTo>
                <a:cubicBezTo>
                  <a:pt x="3181" y="660"/>
                  <a:pt x="3433" y="805"/>
                  <a:pt x="3684" y="950"/>
                </a:cubicBezTo>
                <a:cubicBezTo>
                  <a:pt x="3829" y="1045"/>
                  <a:pt x="3904" y="1173"/>
                  <a:pt x="3906" y="1337"/>
                </a:cubicBezTo>
                <a:lnTo>
                  <a:pt x="3906" y="5057"/>
                </a:lnTo>
                <a:cubicBezTo>
                  <a:pt x="3906" y="5347"/>
                  <a:pt x="3906" y="5638"/>
                  <a:pt x="3906" y="5929"/>
                </a:cubicBezTo>
                <a:cubicBezTo>
                  <a:pt x="3896" y="6101"/>
                  <a:pt x="3822" y="6230"/>
                  <a:pt x="3682" y="6314"/>
                </a:cubicBezTo>
                <a:lnTo>
                  <a:pt x="2929" y="6748"/>
                </a:lnTo>
                <a:cubicBezTo>
                  <a:pt x="2678" y="6893"/>
                  <a:pt x="2426" y="7038"/>
                  <a:pt x="2174" y="7184"/>
                </a:cubicBezTo>
                <a:cubicBezTo>
                  <a:pt x="2020" y="7262"/>
                  <a:pt x="1872" y="7262"/>
                  <a:pt x="1729" y="7182"/>
                </a:cubicBezTo>
                <a:lnTo>
                  <a:pt x="977" y="6748"/>
                </a:lnTo>
                <a:cubicBezTo>
                  <a:pt x="725" y="6603"/>
                  <a:pt x="473" y="6457"/>
                  <a:pt x="222" y="6312"/>
                </a:cubicBezTo>
                <a:cubicBezTo>
                  <a:pt x="77" y="6217"/>
                  <a:pt x="3" y="6089"/>
                  <a:pt x="0" y="5925"/>
                </a:cubicBezTo>
                <a:lnTo>
                  <a:pt x="0" y="5057"/>
                </a:lnTo>
                <a:cubicBezTo>
                  <a:pt x="0" y="4766"/>
                  <a:pt x="0" y="1624"/>
                  <a:pt x="0" y="1333"/>
                </a:cubicBezTo>
                <a:cubicBezTo>
                  <a:pt x="10" y="1161"/>
                  <a:pt x="84" y="1032"/>
                  <a:pt x="225" y="949"/>
                </a:cubicBezTo>
                <a:lnTo>
                  <a:pt x="977" y="514"/>
                </a:lnTo>
                <a:cubicBezTo>
                  <a:pt x="1228" y="369"/>
                  <a:pt x="1480" y="224"/>
                  <a:pt x="1732" y="78"/>
                </a:cubicBezTo>
                <a:cubicBezTo>
                  <a:pt x="1886" y="0"/>
                  <a:pt x="2035" y="0"/>
                  <a:pt x="2177" y="80"/>
                </a:cubicBezTo>
                <a:close/>
              </a:path>
            </a:pathLst>
          </a:custGeom>
          <a:solidFill>
            <a:schemeClr val="tx2"/>
          </a:solidFill>
          <a:ln w="9525"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38" name="Rectangle 10"/>
          <p:cNvSpPr>
            <a:spLocks noChangeArrowheads="1"/>
          </p:cNvSpPr>
          <p:nvPr/>
        </p:nvSpPr>
        <p:spPr bwMode="auto">
          <a:xfrm>
            <a:off x="8034338" y="2089447"/>
            <a:ext cx="2816225" cy="433387"/>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文本框 38"/>
          <p:cNvSpPr txBox="1"/>
          <p:nvPr/>
        </p:nvSpPr>
        <p:spPr>
          <a:xfrm>
            <a:off x="2069877" y="2106085"/>
            <a:ext cx="1723549" cy="400110"/>
          </a:xfrm>
          <a:prstGeom prst="rect">
            <a:avLst/>
          </a:prstGeom>
          <a:noFill/>
        </p:spPr>
        <p:txBody>
          <a:bodyPr wrap="none" rtlCol="0">
            <a:spAutoFit/>
          </a:bodyPr>
          <a:lstStyle/>
          <a:p>
            <a:r>
              <a:rPr lang="zh-CN" altLang="en-US" sz="2000" dirty="0">
                <a:solidFill>
                  <a:schemeClr val="accent2"/>
                </a:solidFill>
                <a:latin typeface="+mj-ea"/>
                <a:ea typeface="+mj-ea"/>
              </a:rPr>
              <a:t>行业发展趋势</a:t>
            </a:r>
          </a:p>
        </p:txBody>
      </p:sp>
      <p:sp>
        <p:nvSpPr>
          <p:cNvPr id="40" name="文本框 39"/>
          <p:cNvSpPr txBox="1"/>
          <p:nvPr/>
        </p:nvSpPr>
        <p:spPr>
          <a:xfrm>
            <a:off x="5234344" y="2106085"/>
            <a:ext cx="1980029" cy="400110"/>
          </a:xfrm>
          <a:prstGeom prst="rect">
            <a:avLst/>
          </a:prstGeom>
          <a:noFill/>
        </p:spPr>
        <p:txBody>
          <a:bodyPr wrap="none" rtlCol="0">
            <a:spAutoFit/>
          </a:bodyPr>
          <a:lstStyle/>
          <a:p>
            <a:r>
              <a:rPr lang="zh-CN" altLang="en-US" sz="2000" dirty="0">
                <a:solidFill>
                  <a:schemeClr val="accent2"/>
                </a:solidFill>
                <a:latin typeface="+mj-ea"/>
                <a:ea typeface="+mj-ea"/>
              </a:rPr>
              <a:t>消费习惯的转变</a:t>
            </a:r>
          </a:p>
        </p:txBody>
      </p:sp>
      <p:sp>
        <p:nvSpPr>
          <p:cNvPr id="41" name="文本框 40"/>
          <p:cNvSpPr txBox="1"/>
          <p:nvPr/>
        </p:nvSpPr>
        <p:spPr>
          <a:xfrm>
            <a:off x="8623077" y="2106085"/>
            <a:ext cx="1723549" cy="400110"/>
          </a:xfrm>
          <a:prstGeom prst="rect">
            <a:avLst/>
          </a:prstGeom>
          <a:noFill/>
        </p:spPr>
        <p:txBody>
          <a:bodyPr wrap="none" rtlCol="0">
            <a:spAutoFit/>
          </a:bodyPr>
          <a:lstStyle/>
          <a:p>
            <a:r>
              <a:rPr lang="zh-CN" altLang="en-US" sz="2000" dirty="0">
                <a:solidFill>
                  <a:schemeClr val="accent2"/>
                </a:solidFill>
                <a:latin typeface="+mj-ea"/>
                <a:ea typeface="+mj-ea"/>
              </a:rPr>
              <a:t>国家政策扶持</a:t>
            </a:r>
          </a:p>
        </p:txBody>
      </p:sp>
      <p:sp>
        <p:nvSpPr>
          <p:cNvPr id="42" name="矩形 41"/>
          <p:cNvSpPr/>
          <p:nvPr/>
        </p:nvSpPr>
        <p:spPr>
          <a:xfrm>
            <a:off x="1653688" y="2719587"/>
            <a:ext cx="2470637" cy="1631216"/>
          </a:xfrm>
          <a:prstGeom prst="rect">
            <a:avLst/>
          </a:prstGeom>
          <a:noFill/>
        </p:spPr>
        <p:txBody>
          <a:bodyPr wrap="square" rtlCol="0">
            <a:spAutoFit/>
          </a:bodyPr>
          <a:lstStyle/>
          <a:p>
            <a:pPr algn="just"/>
            <a:r>
              <a:rPr lang="zh-CN" altLang="en-US" sz="2000" dirty="0">
                <a:latin typeface="+mj-ea"/>
                <a:ea typeface="+mj-ea"/>
              </a:rPr>
              <a:t>社会发展趋势使得某某行业的兴起成为大势所趋。发达国家走的的历程就足以说明这个问题。</a:t>
            </a:r>
            <a:endParaRPr lang="zh-CN" altLang="zh-CN" sz="2000" dirty="0">
              <a:latin typeface="+mj-ea"/>
              <a:ea typeface="+mj-ea"/>
            </a:endParaRPr>
          </a:p>
        </p:txBody>
      </p:sp>
      <p:sp>
        <p:nvSpPr>
          <p:cNvPr id="43" name="矩形 42"/>
          <p:cNvSpPr/>
          <p:nvPr/>
        </p:nvSpPr>
        <p:spPr>
          <a:xfrm>
            <a:off x="4983275" y="2707179"/>
            <a:ext cx="2376264" cy="1631216"/>
          </a:xfrm>
          <a:prstGeom prst="rect">
            <a:avLst/>
          </a:prstGeom>
          <a:noFill/>
        </p:spPr>
        <p:txBody>
          <a:bodyPr wrap="square" rtlCol="0">
            <a:spAutoFit/>
          </a:bodyPr>
          <a:lstStyle/>
          <a:p>
            <a:pPr algn="just"/>
            <a:r>
              <a:rPr lang="zh-CN" altLang="en-US" sz="2000" dirty="0">
                <a:latin typeface="+mj-ea"/>
                <a:ea typeface="+mj-ea"/>
              </a:rPr>
              <a:t>近年来随着生活节奏的加快，人们的消费习惯悄然转变。某某行业正在以每年</a:t>
            </a:r>
            <a:r>
              <a:rPr lang="en-US" altLang="zh-CN" sz="2000" dirty="0">
                <a:latin typeface="+mj-ea"/>
                <a:ea typeface="+mj-ea"/>
              </a:rPr>
              <a:t>20%</a:t>
            </a:r>
            <a:r>
              <a:rPr lang="zh-CN" altLang="en-US" sz="2000" dirty="0">
                <a:latin typeface="+mj-ea"/>
                <a:ea typeface="+mj-ea"/>
              </a:rPr>
              <a:t>的速度发展。</a:t>
            </a:r>
            <a:endParaRPr lang="zh-CN" altLang="zh-CN" sz="2000" dirty="0">
              <a:latin typeface="+mj-ea"/>
              <a:ea typeface="+mj-ea"/>
            </a:endParaRPr>
          </a:p>
        </p:txBody>
      </p:sp>
      <p:sp>
        <p:nvSpPr>
          <p:cNvPr id="44" name="矩形 43"/>
          <p:cNvSpPr/>
          <p:nvPr/>
        </p:nvSpPr>
        <p:spPr>
          <a:xfrm>
            <a:off x="8164315" y="2723520"/>
            <a:ext cx="2470570" cy="1323439"/>
          </a:xfrm>
          <a:prstGeom prst="rect">
            <a:avLst/>
          </a:prstGeom>
          <a:noFill/>
        </p:spPr>
        <p:txBody>
          <a:bodyPr wrap="square" rtlCol="0">
            <a:spAutoFit/>
          </a:bodyPr>
          <a:lstStyle/>
          <a:p>
            <a:pPr algn="just"/>
            <a:r>
              <a:rPr lang="zh-CN" altLang="en-US" sz="2000" dirty="0">
                <a:latin typeface="+mj-ea"/>
                <a:ea typeface="+mj-ea"/>
              </a:rPr>
              <a:t>国家政策正在逐步放开管制，鼓励民营资本进入。某某行业的春天正在到来。</a:t>
            </a:r>
            <a:endParaRPr lang="zh-CN" altLang="zh-CN" sz="2000" dirty="0">
              <a:latin typeface="+mj-ea"/>
              <a:ea typeface="+mj-ea"/>
            </a:endParaRPr>
          </a:p>
        </p:txBody>
      </p:sp>
      <p:sp>
        <p:nvSpPr>
          <p:cNvPr id="45" name="文本框 44"/>
          <p:cNvSpPr txBox="1"/>
          <p:nvPr/>
        </p:nvSpPr>
        <p:spPr>
          <a:xfrm>
            <a:off x="2594694" y="1306027"/>
            <a:ext cx="588623" cy="707886"/>
          </a:xfrm>
          <a:prstGeom prst="rect">
            <a:avLst/>
          </a:prstGeom>
          <a:noFill/>
        </p:spPr>
        <p:txBody>
          <a:bodyPr wrap="none" rtlCol="0">
            <a:spAutoFit/>
          </a:bodyPr>
          <a:lstStyle/>
          <a:p>
            <a:r>
              <a:rPr lang="en-US" altLang="zh-CN" sz="4000" dirty="0">
                <a:latin typeface="Lifeline JL" panose="00000400000000000000" pitchFamily="2" charset="0"/>
              </a:rPr>
              <a:t>01</a:t>
            </a:r>
            <a:endParaRPr lang="zh-CN" altLang="en-US" sz="4000" dirty="0">
              <a:latin typeface="Lifeline JL" panose="00000400000000000000" pitchFamily="2" charset="0"/>
            </a:endParaRPr>
          </a:p>
        </p:txBody>
      </p:sp>
      <p:sp>
        <p:nvSpPr>
          <p:cNvPr id="46" name="文本框 45"/>
          <p:cNvSpPr txBox="1"/>
          <p:nvPr/>
        </p:nvSpPr>
        <p:spPr>
          <a:xfrm>
            <a:off x="5797747" y="1306027"/>
            <a:ext cx="747320" cy="707886"/>
          </a:xfrm>
          <a:prstGeom prst="rect">
            <a:avLst/>
          </a:prstGeom>
          <a:noFill/>
        </p:spPr>
        <p:txBody>
          <a:bodyPr wrap="none" rtlCol="0">
            <a:spAutoFit/>
          </a:bodyPr>
          <a:lstStyle/>
          <a:p>
            <a:r>
              <a:rPr lang="en-US" altLang="zh-CN" sz="4000" dirty="0">
                <a:latin typeface="Lifeline JL" panose="00000400000000000000" pitchFamily="2" charset="0"/>
              </a:rPr>
              <a:t>02</a:t>
            </a:r>
            <a:endParaRPr lang="zh-CN" altLang="en-US" sz="4000" dirty="0">
              <a:latin typeface="Lifeline JL" panose="00000400000000000000" pitchFamily="2" charset="0"/>
            </a:endParaRPr>
          </a:p>
        </p:txBody>
      </p:sp>
      <p:sp>
        <p:nvSpPr>
          <p:cNvPr id="47" name="文本框 46"/>
          <p:cNvSpPr txBox="1"/>
          <p:nvPr/>
        </p:nvSpPr>
        <p:spPr>
          <a:xfrm>
            <a:off x="9121972" y="1306027"/>
            <a:ext cx="752129" cy="707886"/>
          </a:xfrm>
          <a:prstGeom prst="rect">
            <a:avLst/>
          </a:prstGeom>
          <a:noFill/>
        </p:spPr>
        <p:txBody>
          <a:bodyPr wrap="none" rtlCol="0">
            <a:spAutoFit/>
          </a:bodyPr>
          <a:lstStyle/>
          <a:p>
            <a:r>
              <a:rPr lang="en-US" altLang="zh-CN" sz="4000" dirty="0">
                <a:latin typeface="Lifeline JL" panose="00000400000000000000" pitchFamily="2" charset="0"/>
              </a:rPr>
              <a:t>03</a:t>
            </a:r>
            <a:endParaRPr lang="zh-CN" altLang="en-US" sz="4000" dirty="0">
              <a:latin typeface="Lifeline JL" panose="00000400000000000000" pitchFamily="2" charset="0"/>
            </a:endParaRPr>
          </a:p>
        </p:txBody>
      </p:sp>
    </p:spTree>
    <p:extLst>
      <p:ext uri="{BB962C8B-B14F-4D97-AF65-F5344CB8AC3E}">
        <p14:creationId xmlns:p14="http://schemas.microsoft.com/office/powerpoint/2010/main" val="301898748"/>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a:t>竞争对手</a:t>
            </a:r>
            <a:endParaRPr lang="zh-CN" altLang="en-US" dirty="0"/>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7"/>
          <p:cNvSpPr txBox="1"/>
          <p:nvPr/>
        </p:nvSpPr>
        <p:spPr>
          <a:xfrm>
            <a:off x="7109891" y="514165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市场认识较低</a:t>
            </a:r>
          </a:p>
        </p:txBody>
      </p:sp>
      <p:sp>
        <p:nvSpPr>
          <p:cNvPr id="11" name="TextBox 8"/>
          <p:cNvSpPr txBox="1"/>
          <p:nvPr/>
        </p:nvSpPr>
        <p:spPr>
          <a:xfrm>
            <a:off x="7092798" y="5535085"/>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12" name="TextBox 9"/>
          <p:cNvSpPr txBox="1"/>
          <p:nvPr/>
        </p:nvSpPr>
        <p:spPr>
          <a:xfrm>
            <a:off x="7126984" y="2695375"/>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市场占有率低</a:t>
            </a:r>
          </a:p>
        </p:txBody>
      </p:sp>
      <p:sp>
        <p:nvSpPr>
          <p:cNvPr id="13" name="TextBox 10"/>
          <p:cNvSpPr txBox="1"/>
          <p:nvPr/>
        </p:nvSpPr>
        <p:spPr>
          <a:xfrm>
            <a:off x="7109891" y="3088802"/>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14" name="TextBox 11"/>
          <p:cNvSpPr txBox="1"/>
          <p:nvPr/>
        </p:nvSpPr>
        <p:spPr>
          <a:xfrm>
            <a:off x="3523979" y="1424005"/>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处于起步阶段</a:t>
            </a:r>
          </a:p>
        </p:txBody>
      </p:sp>
      <p:sp>
        <p:nvSpPr>
          <p:cNvPr id="15" name="TextBox 12"/>
          <p:cNvSpPr txBox="1"/>
          <p:nvPr/>
        </p:nvSpPr>
        <p:spPr>
          <a:xfrm>
            <a:off x="2113037" y="1817432"/>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16" name="TextBox 13"/>
          <p:cNvSpPr txBox="1"/>
          <p:nvPr/>
        </p:nvSpPr>
        <p:spPr>
          <a:xfrm>
            <a:off x="3597004" y="3996754"/>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整体规模小</a:t>
            </a:r>
          </a:p>
        </p:txBody>
      </p:sp>
      <p:sp>
        <p:nvSpPr>
          <p:cNvPr id="17" name="TextBox 14"/>
          <p:cNvSpPr txBox="1"/>
          <p:nvPr/>
        </p:nvSpPr>
        <p:spPr>
          <a:xfrm>
            <a:off x="2186062" y="4390181"/>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19" name="Oval 5"/>
          <p:cNvSpPr>
            <a:spLocks noChangeArrowheads="1"/>
          </p:cNvSpPr>
          <p:nvPr/>
        </p:nvSpPr>
        <p:spPr bwMode="auto">
          <a:xfrm>
            <a:off x="5826125" y="1412875"/>
            <a:ext cx="1035050" cy="1022350"/>
          </a:xfrm>
          <a:prstGeom prst="ellipse">
            <a:avLst/>
          </a:pr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6"/>
          <p:cNvSpPr>
            <a:spLocks noChangeArrowheads="1"/>
          </p:cNvSpPr>
          <p:nvPr/>
        </p:nvSpPr>
        <p:spPr bwMode="auto">
          <a:xfrm>
            <a:off x="5826125" y="2619375"/>
            <a:ext cx="1035050" cy="102235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7"/>
          <p:cNvSpPr>
            <a:spLocks noChangeArrowheads="1"/>
          </p:cNvSpPr>
          <p:nvPr/>
        </p:nvSpPr>
        <p:spPr bwMode="auto">
          <a:xfrm>
            <a:off x="5826125" y="3851275"/>
            <a:ext cx="1035050" cy="1022350"/>
          </a:xfrm>
          <a:prstGeom prst="ellipse">
            <a:avLst/>
          </a:pr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Oval 8"/>
          <p:cNvSpPr>
            <a:spLocks noChangeArrowheads="1"/>
          </p:cNvSpPr>
          <p:nvPr/>
        </p:nvSpPr>
        <p:spPr bwMode="auto">
          <a:xfrm>
            <a:off x="5826125" y="5056188"/>
            <a:ext cx="1035050" cy="102235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p:cNvSpPr>
          <p:nvPr/>
        </p:nvSpPr>
        <p:spPr bwMode="auto">
          <a:xfrm>
            <a:off x="5594350" y="1800225"/>
            <a:ext cx="158750" cy="223838"/>
          </a:xfrm>
          <a:custGeom>
            <a:avLst/>
            <a:gdLst>
              <a:gd name="T0" fmla="*/ 0 w 212"/>
              <a:gd name="T1" fmla="*/ 150 h 300"/>
              <a:gd name="T2" fmla="*/ 106 w 212"/>
              <a:gd name="T3" fmla="*/ 75 h 300"/>
              <a:gd name="T4" fmla="*/ 212 w 212"/>
              <a:gd name="T5" fmla="*/ 0 h 300"/>
              <a:gd name="T6" fmla="*/ 212 w 212"/>
              <a:gd name="T7" fmla="*/ 150 h 300"/>
              <a:gd name="T8" fmla="*/ 212 w 212"/>
              <a:gd name="T9" fmla="*/ 300 h 300"/>
              <a:gd name="T10" fmla="*/ 106 w 212"/>
              <a:gd name="T11" fmla="*/ 225 h 300"/>
              <a:gd name="T12" fmla="*/ 0 w 212"/>
              <a:gd name="T13" fmla="*/ 150 h 300"/>
            </a:gdLst>
            <a:ahLst/>
            <a:cxnLst>
              <a:cxn ang="0">
                <a:pos x="T0" y="T1"/>
              </a:cxn>
              <a:cxn ang="0">
                <a:pos x="T2" y="T3"/>
              </a:cxn>
              <a:cxn ang="0">
                <a:pos x="T4" y="T5"/>
              </a:cxn>
              <a:cxn ang="0">
                <a:pos x="T6" y="T7"/>
              </a:cxn>
              <a:cxn ang="0">
                <a:pos x="T8" y="T9"/>
              </a:cxn>
              <a:cxn ang="0">
                <a:pos x="T10" y="T11"/>
              </a:cxn>
              <a:cxn ang="0">
                <a:pos x="T12" y="T13"/>
              </a:cxn>
            </a:cxnLst>
            <a:rect l="0" t="0" r="r" b="b"/>
            <a:pathLst>
              <a:path w="212" h="300">
                <a:moveTo>
                  <a:pt x="0" y="150"/>
                </a:moveTo>
                <a:lnTo>
                  <a:pt x="106" y="75"/>
                </a:lnTo>
                <a:lnTo>
                  <a:pt x="212" y="0"/>
                </a:lnTo>
                <a:lnTo>
                  <a:pt x="212" y="150"/>
                </a:lnTo>
                <a:lnTo>
                  <a:pt x="212" y="300"/>
                </a:lnTo>
                <a:lnTo>
                  <a:pt x="106" y="225"/>
                </a:lnTo>
                <a:lnTo>
                  <a:pt x="0"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0"/>
          <p:cNvSpPr>
            <a:spLocks/>
          </p:cNvSpPr>
          <p:nvPr/>
        </p:nvSpPr>
        <p:spPr bwMode="auto">
          <a:xfrm>
            <a:off x="5594350" y="4278313"/>
            <a:ext cx="158750" cy="222250"/>
          </a:xfrm>
          <a:custGeom>
            <a:avLst/>
            <a:gdLst>
              <a:gd name="T0" fmla="*/ 0 w 212"/>
              <a:gd name="T1" fmla="*/ 150 h 300"/>
              <a:gd name="T2" fmla="*/ 106 w 212"/>
              <a:gd name="T3" fmla="*/ 75 h 300"/>
              <a:gd name="T4" fmla="*/ 212 w 212"/>
              <a:gd name="T5" fmla="*/ 0 h 300"/>
              <a:gd name="T6" fmla="*/ 212 w 212"/>
              <a:gd name="T7" fmla="*/ 150 h 300"/>
              <a:gd name="T8" fmla="*/ 212 w 212"/>
              <a:gd name="T9" fmla="*/ 300 h 300"/>
              <a:gd name="T10" fmla="*/ 106 w 212"/>
              <a:gd name="T11" fmla="*/ 225 h 300"/>
              <a:gd name="T12" fmla="*/ 0 w 212"/>
              <a:gd name="T13" fmla="*/ 150 h 300"/>
            </a:gdLst>
            <a:ahLst/>
            <a:cxnLst>
              <a:cxn ang="0">
                <a:pos x="T0" y="T1"/>
              </a:cxn>
              <a:cxn ang="0">
                <a:pos x="T2" y="T3"/>
              </a:cxn>
              <a:cxn ang="0">
                <a:pos x="T4" y="T5"/>
              </a:cxn>
              <a:cxn ang="0">
                <a:pos x="T6" y="T7"/>
              </a:cxn>
              <a:cxn ang="0">
                <a:pos x="T8" y="T9"/>
              </a:cxn>
              <a:cxn ang="0">
                <a:pos x="T10" y="T11"/>
              </a:cxn>
              <a:cxn ang="0">
                <a:pos x="T12" y="T13"/>
              </a:cxn>
            </a:cxnLst>
            <a:rect l="0" t="0" r="r" b="b"/>
            <a:pathLst>
              <a:path w="212" h="300">
                <a:moveTo>
                  <a:pt x="0" y="150"/>
                </a:moveTo>
                <a:lnTo>
                  <a:pt x="106" y="75"/>
                </a:lnTo>
                <a:lnTo>
                  <a:pt x="212" y="0"/>
                </a:lnTo>
                <a:lnTo>
                  <a:pt x="212" y="150"/>
                </a:lnTo>
                <a:lnTo>
                  <a:pt x="212" y="300"/>
                </a:lnTo>
                <a:lnTo>
                  <a:pt x="106" y="225"/>
                </a:lnTo>
                <a:lnTo>
                  <a:pt x="0"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1"/>
          <p:cNvSpPr>
            <a:spLocks/>
          </p:cNvSpPr>
          <p:nvPr/>
        </p:nvSpPr>
        <p:spPr bwMode="auto">
          <a:xfrm>
            <a:off x="6946900" y="3033713"/>
            <a:ext cx="158750" cy="222250"/>
          </a:xfrm>
          <a:custGeom>
            <a:avLst/>
            <a:gdLst>
              <a:gd name="T0" fmla="*/ 212 w 212"/>
              <a:gd name="T1" fmla="*/ 149 h 299"/>
              <a:gd name="T2" fmla="*/ 106 w 212"/>
              <a:gd name="T3" fmla="*/ 75 h 299"/>
              <a:gd name="T4" fmla="*/ 0 w 212"/>
              <a:gd name="T5" fmla="*/ 0 h 299"/>
              <a:gd name="T6" fmla="*/ 0 w 212"/>
              <a:gd name="T7" fmla="*/ 149 h 299"/>
              <a:gd name="T8" fmla="*/ 0 w 212"/>
              <a:gd name="T9" fmla="*/ 299 h 299"/>
              <a:gd name="T10" fmla="*/ 106 w 212"/>
              <a:gd name="T11" fmla="*/ 224 h 299"/>
              <a:gd name="T12" fmla="*/ 212 w 212"/>
              <a:gd name="T13" fmla="*/ 149 h 299"/>
            </a:gdLst>
            <a:ahLst/>
            <a:cxnLst>
              <a:cxn ang="0">
                <a:pos x="T0" y="T1"/>
              </a:cxn>
              <a:cxn ang="0">
                <a:pos x="T2" y="T3"/>
              </a:cxn>
              <a:cxn ang="0">
                <a:pos x="T4" y="T5"/>
              </a:cxn>
              <a:cxn ang="0">
                <a:pos x="T6" y="T7"/>
              </a:cxn>
              <a:cxn ang="0">
                <a:pos x="T8" y="T9"/>
              </a:cxn>
              <a:cxn ang="0">
                <a:pos x="T10" y="T11"/>
              </a:cxn>
              <a:cxn ang="0">
                <a:pos x="T12" y="T13"/>
              </a:cxn>
            </a:cxnLst>
            <a:rect l="0" t="0" r="r" b="b"/>
            <a:pathLst>
              <a:path w="212" h="299">
                <a:moveTo>
                  <a:pt x="212" y="149"/>
                </a:moveTo>
                <a:lnTo>
                  <a:pt x="106" y="75"/>
                </a:lnTo>
                <a:lnTo>
                  <a:pt x="0" y="0"/>
                </a:lnTo>
                <a:lnTo>
                  <a:pt x="0" y="149"/>
                </a:lnTo>
                <a:lnTo>
                  <a:pt x="0" y="299"/>
                </a:lnTo>
                <a:lnTo>
                  <a:pt x="106" y="224"/>
                </a:lnTo>
                <a:lnTo>
                  <a:pt x="212" y="1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2"/>
          <p:cNvSpPr>
            <a:spLocks/>
          </p:cNvSpPr>
          <p:nvPr/>
        </p:nvSpPr>
        <p:spPr bwMode="auto">
          <a:xfrm>
            <a:off x="6946900" y="5510213"/>
            <a:ext cx="158750" cy="222250"/>
          </a:xfrm>
          <a:custGeom>
            <a:avLst/>
            <a:gdLst>
              <a:gd name="T0" fmla="*/ 212 w 212"/>
              <a:gd name="T1" fmla="*/ 150 h 300"/>
              <a:gd name="T2" fmla="*/ 106 w 212"/>
              <a:gd name="T3" fmla="*/ 75 h 300"/>
              <a:gd name="T4" fmla="*/ 0 w 212"/>
              <a:gd name="T5" fmla="*/ 0 h 300"/>
              <a:gd name="T6" fmla="*/ 0 w 212"/>
              <a:gd name="T7" fmla="*/ 150 h 300"/>
              <a:gd name="T8" fmla="*/ 0 w 212"/>
              <a:gd name="T9" fmla="*/ 300 h 300"/>
              <a:gd name="T10" fmla="*/ 106 w 212"/>
              <a:gd name="T11" fmla="*/ 225 h 300"/>
              <a:gd name="T12" fmla="*/ 212 w 212"/>
              <a:gd name="T13" fmla="*/ 150 h 300"/>
            </a:gdLst>
            <a:ahLst/>
            <a:cxnLst>
              <a:cxn ang="0">
                <a:pos x="T0" y="T1"/>
              </a:cxn>
              <a:cxn ang="0">
                <a:pos x="T2" y="T3"/>
              </a:cxn>
              <a:cxn ang="0">
                <a:pos x="T4" y="T5"/>
              </a:cxn>
              <a:cxn ang="0">
                <a:pos x="T6" y="T7"/>
              </a:cxn>
              <a:cxn ang="0">
                <a:pos x="T8" y="T9"/>
              </a:cxn>
              <a:cxn ang="0">
                <a:pos x="T10" y="T11"/>
              </a:cxn>
              <a:cxn ang="0">
                <a:pos x="T12" y="T13"/>
              </a:cxn>
            </a:cxnLst>
            <a:rect l="0" t="0" r="r" b="b"/>
            <a:pathLst>
              <a:path w="212" h="300">
                <a:moveTo>
                  <a:pt x="212" y="150"/>
                </a:moveTo>
                <a:lnTo>
                  <a:pt x="106" y="75"/>
                </a:lnTo>
                <a:lnTo>
                  <a:pt x="0" y="0"/>
                </a:lnTo>
                <a:lnTo>
                  <a:pt x="0" y="150"/>
                </a:lnTo>
                <a:lnTo>
                  <a:pt x="0" y="300"/>
                </a:lnTo>
                <a:lnTo>
                  <a:pt x="106" y="225"/>
                </a:lnTo>
                <a:lnTo>
                  <a:pt x="212"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6076590" y="1544431"/>
            <a:ext cx="588623" cy="707886"/>
          </a:xfrm>
          <a:prstGeom prst="rect">
            <a:avLst/>
          </a:prstGeom>
          <a:noFill/>
        </p:spPr>
        <p:txBody>
          <a:bodyPr wrap="none" rtlCol="0">
            <a:spAutoFit/>
          </a:bodyPr>
          <a:lstStyle/>
          <a:p>
            <a:r>
              <a:rPr lang="en-US" altLang="zh-CN" sz="4000" dirty="0">
                <a:solidFill>
                  <a:schemeClr val="accent2"/>
                </a:solidFill>
                <a:latin typeface="Lifeline JL" panose="00000400000000000000" pitchFamily="2" charset="0"/>
              </a:rPr>
              <a:t>01</a:t>
            </a:r>
            <a:endParaRPr lang="zh-CN" altLang="en-US" sz="4000" dirty="0">
              <a:solidFill>
                <a:schemeClr val="accent2"/>
              </a:solidFill>
              <a:latin typeface="Lifeline JL" panose="00000400000000000000" pitchFamily="2" charset="0"/>
            </a:endParaRPr>
          </a:p>
        </p:txBody>
      </p:sp>
      <p:sp>
        <p:nvSpPr>
          <p:cNvPr id="29" name="文本框 28"/>
          <p:cNvSpPr txBox="1"/>
          <p:nvPr/>
        </p:nvSpPr>
        <p:spPr>
          <a:xfrm>
            <a:off x="5969990" y="2767289"/>
            <a:ext cx="747320" cy="707886"/>
          </a:xfrm>
          <a:prstGeom prst="rect">
            <a:avLst/>
          </a:prstGeom>
          <a:noFill/>
        </p:spPr>
        <p:txBody>
          <a:bodyPr wrap="none" rtlCol="0">
            <a:spAutoFit/>
          </a:bodyPr>
          <a:lstStyle/>
          <a:p>
            <a:r>
              <a:rPr lang="en-US" altLang="zh-CN" sz="4000" dirty="0">
                <a:solidFill>
                  <a:schemeClr val="accent2"/>
                </a:solidFill>
                <a:latin typeface="Lifeline JL" panose="00000400000000000000" pitchFamily="2" charset="0"/>
              </a:rPr>
              <a:t>02</a:t>
            </a:r>
            <a:endParaRPr lang="zh-CN" altLang="en-US" sz="4000" dirty="0">
              <a:solidFill>
                <a:schemeClr val="accent2"/>
              </a:solidFill>
              <a:latin typeface="Lifeline JL" panose="00000400000000000000" pitchFamily="2" charset="0"/>
            </a:endParaRPr>
          </a:p>
        </p:txBody>
      </p:sp>
      <p:sp>
        <p:nvSpPr>
          <p:cNvPr id="30" name="文本框 29"/>
          <p:cNvSpPr txBox="1"/>
          <p:nvPr/>
        </p:nvSpPr>
        <p:spPr>
          <a:xfrm>
            <a:off x="5969990" y="3996754"/>
            <a:ext cx="752129" cy="707886"/>
          </a:xfrm>
          <a:prstGeom prst="rect">
            <a:avLst/>
          </a:prstGeom>
          <a:noFill/>
        </p:spPr>
        <p:txBody>
          <a:bodyPr wrap="none" rtlCol="0">
            <a:spAutoFit/>
          </a:bodyPr>
          <a:lstStyle/>
          <a:p>
            <a:r>
              <a:rPr lang="en-US" altLang="zh-CN" sz="4000" dirty="0">
                <a:solidFill>
                  <a:schemeClr val="accent2"/>
                </a:solidFill>
                <a:latin typeface="Lifeline JL" panose="00000400000000000000" pitchFamily="2" charset="0"/>
              </a:rPr>
              <a:t>03</a:t>
            </a:r>
            <a:endParaRPr lang="zh-CN" altLang="en-US" sz="4000" dirty="0">
              <a:solidFill>
                <a:schemeClr val="accent2"/>
              </a:solidFill>
              <a:latin typeface="Lifeline JL" panose="00000400000000000000" pitchFamily="2" charset="0"/>
            </a:endParaRPr>
          </a:p>
        </p:txBody>
      </p:sp>
      <p:sp>
        <p:nvSpPr>
          <p:cNvPr id="31" name="文本框 30"/>
          <p:cNvSpPr txBox="1"/>
          <p:nvPr/>
        </p:nvSpPr>
        <p:spPr>
          <a:xfrm>
            <a:off x="5969990" y="5213157"/>
            <a:ext cx="760144" cy="707886"/>
          </a:xfrm>
          <a:prstGeom prst="rect">
            <a:avLst/>
          </a:prstGeom>
          <a:noFill/>
        </p:spPr>
        <p:txBody>
          <a:bodyPr wrap="none" rtlCol="0">
            <a:spAutoFit/>
          </a:bodyPr>
          <a:lstStyle/>
          <a:p>
            <a:r>
              <a:rPr lang="en-US" altLang="zh-CN" sz="4000" dirty="0">
                <a:solidFill>
                  <a:schemeClr val="accent2"/>
                </a:solidFill>
                <a:latin typeface="Lifeline JL" panose="00000400000000000000" pitchFamily="2" charset="0"/>
              </a:rPr>
              <a:t>04</a:t>
            </a:r>
            <a:endParaRPr lang="zh-CN" altLang="en-US" sz="4000" dirty="0">
              <a:solidFill>
                <a:schemeClr val="accent2"/>
              </a:solidFill>
              <a:latin typeface="Lifeline JL" panose="00000400000000000000" pitchFamily="2" charset="0"/>
            </a:endParaRPr>
          </a:p>
        </p:txBody>
      </p:sp>
    </p:spTree>
    <p:extLst>
      <p:ext uri="{BB962C8B-B14F-4D97-AF65-F5344CB8AC3E}">
        <p14:creationId xmlns:p14="http://schemas.microsoft.com/office/powerpoint/2010/main" val="214209051"/>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77267" y="294321"/>
            <a:ext cx="5042228" cy="523220"/>
          </a:xfrm>
          <a:prstGeom prst="rect">
            <a:avLst/>
          </a:prstGeom>
          <a:noFill/>
        </p:spPr>
        <p:txBody>
          <a:bodyPr wrap="square" rtlCol="0">
            <a:spAutoFit/>
          </a:bodyPr>
          <a:lstStyle>
            <a:defPPr>
              <a:defRPr lang="zh-CN"/>
            </a:defPPr>
            <a:lvl1pPr algn="ctr">
              <a:defRPr sz="2800" b="1">
                <a:latin typeface="微软雅黑"/>
                <a:ea typeface="微软雅黑"/>
              </a:defRPr>
            </a:lvl1pPr>
          </a:lstStyle>
          <a:p>
            <a:r>
              <a:rPr lang="zh-CN" altLang="en-US" dirty="0"/>
              <a:t>可行性分析</a:t>
            </a:r>
          </a:p>
        </p:txBody>
      </p:sp>
      <p:cxnSp>
        <p:nvCxnSpPr>
          <p:cNvPr id="23" name="直接连接符 22"/>
          <p:cNvCxnSpPr>
            <a:cxnSpLocks/>
          </p:cNvCxnSpPr>
          <p:nvPr/>
        </p:nvCxnSpPr>
        <p:spPr bwMode="auto">
          <a:xfrm>
            <a:off x="758853" y="836712"/>
            <a:ext cx="1067905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5"/>
          <p:cNvSpPr txBox="1"/>
          <p:nvPr/>
        </p:nvSpPr>
        <p:spPr>
          <a:xfrm>
            <a:off x="2578594" y="1730848"/>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主要任务</a:t>
            </a:r>
          </a:p>
        </p:txBody>
      </p:sp>
      <p:sp>
        <p:nvSpPr>
          <p:cNvPr id="18" name="TextBox 16"/>
          <p:cNvSpPr txBox="1"/>
          <p:nvPr/>
        </p:nvSpPr>
        <p:spPr>
          <a:xfrm>
            <a:off x="1186846" y="2124275"/>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19" name="TextBox 17"/>
          <p:cNvSpPr txBox="1"/>
          <p:nvPr/>
        </p:nvSpPr>
        <p:spPr>
          <a:xfrm>
            <a:off x="7741370" y="1648639"/>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团队协同较好</a:t>
            </a:r>
          </a:p>
        </p:txBody>
      </p:sp>
      <p:sp>
        <p:nvSpPr>
          <p:cNvPr id="20" name="TextBox 18"/>
          <p:cNvSpPr txBox="1"/>
          <p:nvPr/>
        </p:nvSpPr>
        <p:spPr>
          <a:xfrm>
            <a:off x="7706851" y="2042066"/>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21" name="TextBox 19"/>
          <p:cNvSpPr txBox="1"/>
          <p:nvPr/>
        </p:nvSpPr>
        <p:spPr>
          <a:xfrm>
            <a:off x="8214603" y="3051770"/>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操作方式</a:t>
            </a:r>
          </a:p>
        </p:txBody>
      </p:sp>
      <p:sp>
        <p:nvSpPr>
          <p:cNvPr id="22" name="TextBox 20"/>
          <p:cNvSpPr txBox="1"/>
          <p:nvPr/>
        </p:nvSpPr>
        <p:spPr>
          <a:xfrm>
            <a:off x="8180084" y="3445197"/>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24" name="TextBox 21"/>
          <p:cNvSpPr txBox="1"/>
          <p:nvPr/>
        </p:nvSpPr>
        <p:spPr>
          <a:xfrm>
            <a:off x="7709839" y="4391839"/>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资金略欠缺</a:t>
            </a:r>
          </a:p>
        </p:txBody>
      </p:sp>
      <p:sp>
        <p:nvSpPr>
          <p:cNvPr id="25" name="TextBox 22"/>
          <p:cNvSpPr txBox="1"/>
          <p:nvPr/>
        </p:nvSpPr>
        <p:spPr>
          <a:xfrm>
            <a:off x="7675320" y="4785266"/>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26" name="TextBox 23"/>
          <p:cNvSpPr txBox="1"/>
          <p:nvPr/>
        </p:nvSpPr>
        <p:spPr>
          <a:xfrm>
            <a:off x="2704719" y="4489814"/>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效益预测</a:t>
            </a:r>
          </a:p>
        </p:txBody>
      </p:sp>
      <p:sp>
        <p:nvSpPr>
          <p:cNvPr id="27" name="TextBox 24"/>
          <p:cNvSpPr txBox="1"/>
          <p:nvPr/>
        </p:nvSpPr>
        <p:spPr>
          <a:xfrm>
            <a:off x="1312971" y="4883241"/>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28" name="TextBox 25"/>
          <p:cNvSpPr txBox="1"/>
          <p:nvPr/>
        </p:nvSpPr>
        <p:spPr>
          <a:xfrm>
            <a:off x="2058333" y="3133980"/>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时间表</a:t>
            </a:r>
          </a:p>
        </p:txBody>
      </p:sp>
      <p:sp>
        <p:nvSpPr>
          <p:cNvPr id="29" name="TextBox 26"/>
          <p:cNvSpPr txBox="1"/>
          <p:nvPr/>
        </p:nvSpPr>
        <p:spPr>
          <a:xfrm>
            <a:off x="666585" y="3527407"/>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grpSp>
        <p:nvGrpSpPr>
          <p:cNvPr id="30" name="组合 29"/>
          <p:cNvGrpSpPr/>
          <p:nvPr/>
        </p:nvGrpSpPr>
        <p:grpSpPr>
          <a:xfrm>
            <a:off x="4189994" y="1847476"/>
            <a:ext cx="3775125" cy="3498470"/>
            <a:chOff x="4275234" y="1881961"/>
            <a:chExt cx="3775125" cy="3498470"/>
          </a:xfrm>
          <a:solidFill>
            <a:schemeClr val="accent4"/>
          </a:solidFill>
        </p:grpSpPr>
        <p:grpSp>
          <p:nvGrpSpPr>
            <p:cNvPr id="31" name="组合 30"/>
            <p:cNvGrpSpPr/>
            <p:nvPr/>
          </p:nvGrpSpPr>
          <p:grpSpPr>
            <a:xfrm>
              <a:off x="4275234" y="1890318"/>
              <a:ext cx="3318624" cy="3485729"/>
              <a:chOff x="4275234" y="1890318"/>
              <a:chExt cx="3318624" cy="3485729"/>
            </a:xfrm>
            <a:grpFill/>
          </p:grpSpPr>
          <p:sp>
            <p:nvSpPr>
              <p:cNvPr id="36" name="Isosceles Triangle 3"/>
              <p:cNvSpPr/>
              <p:nvPr/>
            </p:nvSpPr>
            <p:spPr>
              <a:xfrm rot="12600000" flipH="1">
                <a:off x="5877521" y="1890318"/>
                <a:ext cx="1716337" cy="1614861"/>
              </a:xfrm>
              <a:custGeom>
                <a:avLst/>
                <a:gdLst/>
                <a:ahLst/>
                <a:cxnLst/>
                <a:rect l="l" t="t" r="r" b="b"/>
                <a:pathLst>
                  <a:path w="2186646" h="2057361">
                    <a:moveTo>
                      <a:pt x="50507" y="1635375"/>
                    </a:moveTo>
                    <a:cubicBezTo>
                      <a:pt x="190339" y="1901653"/>
                      <a:pt x="604898" y="2057361"/>
                      <a:pt x="1097276" y="2057361"/>
                    </a:cubicBezTo>
                    <a:cubicBezTo>
                      <a:pt x="1439870" y="2057361"/>
                      <a:pt x="2107216" y="1912345"/>
                      <a:pt x="2186646" y="1517443"/>
                    </a:cubicBezTo>
                    <a:cubicBezTo>
                      <a:pt x="2145694" y="1508942"/>
                      <a:pt x="2105984" y="1493643"/>
                      <a:pt x="2067706" y="1471954"/>
                    </a:cubicBezTo>
                    <a:cubicBezTo>
                      <a:pt x="1813102" y="1327693"/>
                      <a:pt x="1510947" y="670352"/>
                      <a:pt x="1214994" y="81058"/>
                    </a:cubicBezTo>
                    <a:lnTo>
                      <a:pt x="1261793" y="0"/>
                    </a:lnTo>
                    <a:lnTo>
                      <a:pt x="778206" y="0"/>
                    </a:lnTo>
                    <a:cubicBezTo>
                      <a:pt x="415839" y="550951"/>
                      <a:pt x="-2358" y="1141294"/>
                      <a:pt x="11" y="1433918"/>
                    </a:cubicBezTo>
                    <a:cubicBezTo>
                      <a:pt x="599" y="1506589"/>
                      <a:pt x="18237" y="1573926"/>
                      <a:pt x="50507" y="1635375"/>
                    </a:cubicBezTo>
                    <a:close/>
                  </a:path>
                </a:pathLst>
              </a:custGeom>
              <a:grp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Isosceles Triangle 3"/>
              <p:cNvSpPr/>
              <p:nvPr/>
            </p:nvSpPr>
            <p:spPr>
              <a:xfrm rot="5400000">
                <a:off x="4225953" y="2839941"/>
                <a:ext cx="1713423" cy="1614861"/>
              </a:xfrm>
              <a:custGeom>
                <a:avLst/>
                <a:gdLst/>
                <a:ahLst/>
                <a:cxnLst/>
                <a:rect l="l" t="t" r="r" b="b"/>
                <a:pathLst>
                  <a:path w="2182933" h="2057361">
                    <a:moveTo>
                      <a:pt x="38879" y="1635374"/>
                    </a:moveTo>
                    <a:cubicBezTo>
                      <a:pt x="20780" y="1600909"/>
                      <a:pt x="7284" y="1564592"/>
                      <a:pt x="0" y="1526256"/>
                    </a:cubicBezTo>
                    <a:cubicBezTo>
                      <a:pt x="22828" y="1518153"/>
                      <a:pt x="45187" y="1507839"/>
                      <a:pt x="67077" y="1495436"/>
                    </a:cubicBezTo>
                    <a:cubicBezTo>
                      <a:pt x="321681" y="1351176"/>
                      <a:pt x="623835" y="693835"/>
                      <a:pt x="919789" y="104541"/>
                    </a:cubicBezTo>
                    <a:lnTo>
                      <a:pt x="859433" y="0"/>
                    </a:lnTo>
                    <a:lnTo>
                      <a:pt x="1410055" y="0"/>
                    </a:lnTo>
                    <a:cubicBezTo>
                      <a:pt x="1769230" y="531536"/>
                      <a:pt x="2179619" y="1090065"/>
                      <a:pt x="2182914" y="1433918"/>
                    </a:cubicBezTo>
                    <a:cubicBezTo>
                      <a:pt x="2187305" y="1892075"/>
                      <a:pt x="1451404" y="2057361"/>
                      <a:pt x="1085649" y="2057361"/>
                    </a:cubicBezTo>
                    <a:cubicBezTo>
                      <a:pt x="593271" y="2057361"/>
                      <a:pt x="178712" y="1901652"/>
                      <a:pt x="38879" y="1635374"/>
                    </a:cubicBezTo>
                    <a:close/>
                  </a:path>
                </a:pathLst>
              </a:custGeom>
              <a:grpFill/>
              <a:ln w="57150">
                <a:solidFill>
                  <a:schemeClr val="accent2"/>
                </a:solid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
              <p:cNvSpPr/>
              <p:nvPr/>
            </p:nvSpPr>
            <p:spPr>
              <a:xfrm rot="19800000">
                <a:off x="5859228" y="3761187"/>
                <a:ext cx="1709934" cy="1614860"/>
              </a:xfrm>
              <a:custGeom>
                <a:avLst/>
                <a:gdLst/>
                <a:ahLst/>
                <a:cxnLst/>
                <a:rect l="l" t="t" r="r" b="b"/>
                <a:pathLst>
                  <a:path w="2178487" h="2057361">
                    <a:moveTo>
                      <a:pt x="895695" y="0"/>
                    </a:moveTo>
                    <a:lnTo>
                      <a:pt x="1405609" y="0"/>
                    </a:lnTo>
                    <a:cubicBezTo>
                      <a:pt x="1764784" y="531537"/>
                      <a:pt x="2175173" y="1090065"/>
                      <a:pt x="2178468" y="1433918"/>
                    </a:cubicBezTo>
                    <a:cubicBezTo>
                      <a:pt x="2182859" y="1892075"/>
                      <a:pt x="1446958" y="2057361"/>
                      <a:pt x="1081203" y="2057361"/>
                    </a:cubicBezTo>
                    <a:cubicBezTo>
                      <a:pt x="535014" y="2057361"/>
                      <a:pt x="84582" y="1865759"/>
                      <a:pt x="0" y="1543817"/>
                    </a:cubicBezTo>
                    <a:cubicBezTo>
                      <a:pt x="36694" y="1536726"/>
                      <a:pt x="72316" y="1522332"/>
                      <a:pt x="107037" y="1501840"/>
                    </a:cubicBezTo>
                    <a:cubicBezTo>
                      <a:pt x="403175" y="1327060"/>
                      <a:pt x="681680" y="692388"/>
                      <a:pt x="962417" y="115565"/>
                    </a:cubicBezTo>
                    <a:close/>
                  </a:path>
                </a:pathLst>
              </a:custGeom>
              <a:grpFill/>
              <a:ln w="57150">
                <a:solidFill>
                  <a:schemeClr val="accent2"/>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组合 31"/>
            <p:cNvGrpSpPr/>
            <p:nvPr/>
          </p:nvGrpSpPr>
          <p:grpSpPr>
            <a:xfrm>
              <a:off x="4760278" y="1881961"/>
              <a:ext cx="3290081" cy="3498470"/>
              <a:chOff x="4760278" y="1881961"/>
              <a:chExt cx="3290081" cy="3498470"/>
            </a:xfrm>
            <a:grpFill/>
          </p:grpSpPr>
          <p:sp>
            <p:nvSpPr>
              <p:cNvPr id="33" name="Isosceles Triangle 3"/>
              <p:cNvSpPr/>
              <p:nvPr/>
            </p:nvSpPr>
            <p:spPr>
              <a:xfrm rot="19800000" flipV="1">
                <a:off x="4760278" y="1881961"/>
                <a:ext cx="1717535" cy="1614860"/>
              </a:xfrm>
              <a:custGeom>
                <a:avLst/>
                <a:gdLst/>
                <a:ahLst/>
                <a:cxnLst/>
                <a:rect l="l" t="t" r="r" b="b"/>
                <a:pathLst>
                  <a:path w="2188171" h="2057361">
                    <a:moveTo>
                      <a:pt x="1097276" y="2057361"/>
                    </a:moveTo>
                    <a:cubicBezTo>
                      <a:pt x="1443899" y="2057361"/>
                      <a:pt x="2122958" y="1908914"/>
                      <a:pt x="2188171" y="1503241"/>
                    </a:cubicBezTo>
                    <a:cubicBezTo>
                      <a:pt x="2163927" y="1495178"/>
                      <a:pt x="2140286" y="1484410"/>
                      <a:pt x="2117168" y="1471311"/>
                    </a:cubicBezTo>
                    <a:cubicBezTo>
                      <a:pt x="1862564" y="1327050"/>
                      <a:pt x="1560409" y="669709"/>
                      <a:pt x="1264456" y="80415"/>
                    </a:cubicBezTo>
                    <a:lnTo>
                      <a:pt x="1310883" y="0"/>
                    </a:lnTo>
                    <a:lnTo>
                      <a:pt x="778206" y="0"/>
                    </a:lnTo>
                    <a:cubicBezTo>
                      <a:pt x="415839" y="550951"/>
                      <a:pt x="-2358" y="1141295"/>
                      <a:pt x="11" y="1433918"/>
                    </a:cubicBezTo>
                    <a:cubicBezTo>
                      <a:pt x="3148" y="1821495"/>
                      <a:pt x="491273" y="2057361"/>
                      <a:pt x="1097276" y="2057361"/>
                    </a:cubicBezTo>
                    <a:close/>
                  </a:path>
                </a:pathLst>
              </a:custGeom>
              <a:solidFill>
                <a:schemeClr val="tx1"/>
              </a:solidFill>
              <a:ln w="57150">
                <a:solidFill>
                  <a:schemeClr val="accent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Isosceles Triangle 3"/>
              <p:cNvSpPr/>
              <p:nvPr/>
            </p:nvSpPr>
            <p:spPr>
              <a:xfrm rot="16200000" flipH="1">
                <a:off x="6387238" y="2842800"/>
                <a:ext cx="1711382" cy="1614861"/>
              </a:xfrm>
              <a:custGeom>
                <a:avLst/>
                <a:gdLst/>
                <a:ahLst/>
                <a:cxnLst/>
                <a:rect l="l" t="t" r="r" b="b"/>
                <a:pathLst>
                  <a:path w="2180334" h="2057361">
                    <a:moveTo>
                      <a:pt x="252332" y="813832"/>
                    </a:moveTo>
                    <a:cubicBezTo>
                      <a:pt x="102783" y="1066864"/>
                      <a:pt x="-1174" y="1287606"/>
                      <a:pt x="11" y="1433919"/>
                    </a:cubicBezTo>
                    <a:cubicBezTo>
                      <a:pt x="3148" y="1821495"/>
                      <a:pt x="491273" y="2057361"/>
                      <a:pt x="1097276" y="2057361"/>
                    </a:cubicBezTo>
                    <a:cubicBezTo>
                      <a:pt x="1433748" y="2057361"/>
                      <a:pt x="2083468" y="1917482"/>
                      <a:pt x="2180334" y="1537981"/>
                    </a:cubicBezTo>
                    <a:cubicBezTo>
                      <a:pt x="2151229" y="1529910"/>
                      <a:pt x="2122821" y="1517403"/>
                      <a:pt x="2094992" y="1500978"/>
                    </a:cubicBezTo>
                    <a:cubicBezTo>
                      <a:pt x="1798854" y="1326198"/>
                      <a:pt x="1520348" y="691527"/>
                      <a:pt x="1239612" y="114703"/>
                    </a:cubicBezTo>
                    <a:lnTo>
                      <a:pt x="1305836" y="0"/>
                    </a:lnTo>
                    <a:lnTo>
                      <a:pt x="778206" y="0"/>
                    </a:lnTo>
                    <a:cubicBezTo>
                      <a:pt x="597022" y="275475"/>
                      <a:pt x="401881" y="560799"/>
                      <a:pt x="252332" y="813832"/>
                    </a:cubicBezTo>
                    <a:close/>
                  </a:path>
                </a:pathLst>
              </a:custGeom>
              <a:solidFill>
                <a:schemeClr val="tx1"/>
              </a:solidFill>
              <a:ln w="57150">
                <a:solidFill>
                  <a:schemeClr val="accent2"/>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Isosceles Triangle 3"/>
              <p:cNvSpPr/>
              <p:nvPr/>
            </p:nvSpPr>
            <p:spPr>
              <a:xfrm rot="1800000">
                <a:off x="4796683" y="3765570"/>
                <a:ext cx="1709082" cy="1614861"/>
              </a:xfrm>
              <a:custGeom>
                <a:avLst/>
                <a:gdLst/>
                <a:ahLst/>
                <a:cxnLst/>
                <a:rect l="l" t="t" r="r" b="b"/>
                <a:pathLst>
                  <a:path w="2177404" h="2057361">
                    <a:moveTo>
                      <a:pt x="846196" y="0"/>
                    </a:moveTo>
                    <a:lnTo>
                      <a:pt x="1404526" y="0"/>
                    </a:lnTo>
                    <a:cubicBezTo>
                      <a:pt x="1763701" y="531536"/>
                      <a:pt x="2174090" y="1090065"/>
                      <a:pt x="2177385" y="1433918"/>
                    </a:cubicBezTo>
                    <a:cubicBezTo>
                      <a:pt x="2181776" y="1892075"/>
                      <a:pt x="1445875" y="2057361"/>
                      <a:pt x="1080120" y="2057361"/>
                    </a:cubicBezTo>
                    <a:cubicBezTo>
                      <a:pt x="536352" y="2057361"/>
                      <a:pt x="87494" y="1867454"/>
                      <a:pt x="0" y="1548095"/>
                    </a:cubicBezTo>
                    <a:lnTo>
                      <a:pt x="66534" y="1517422"/>
                    </a:lnTo>
                    <a:cubicBezTo>
                      <a:pt x="362672" y="1342642"/>
                      <a:pt x="641178" y="707971"/>
                      <a:pt x="921914" y="131147"/>
                    </a:cubicBezTo>
                    <a:close/>
                  </a:path>
                </a:pathLst>
              </a:custGeom>
              <a:solidFill>
                <a:schemeClr val="tx1"/>
              </a:solidFill>
              <a:ln w="57150">
                <a:solidFill>
                  <a:schemeClr val="accent2"/>
                </a:solidFill>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 name="Group 11"/>
          <p:cNvGrpSpPr/>
          <p:nvPr/>
        </p:nvGrpSpPr>
        <p:grpSpPr>
          <a:xfrm rot="19800000">
            <a:off x="5305538" y="2811478"/>
            <a:ext cx="1560814" cy="1560813"/>
            <a:chOff x="3848653" y="2984453"/>
            <a:chExt cx="1446696" cy="1446697"/>
          </a:xfrm>
          <a:solidFill>
            <a:schemeClr val="accent1"/>
          </a:solidFill>
        </p:grpSpPr>
        <p:sp>
          <p:nvSpPr>
            <p:cNvPr id="40" name="Oval 12"/>
            <p:cNvSpPr/>
            <p:nvPr/>
          </p:nvSpPr>
          <p:spPr>
            <a:xfrm>
              <a:off x="3848653" y="2984453"/>
              <a:ext cx="1446696" cy="1446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13"/>
            <p:cNvSpPr>
              <a:spLocks noChangeAspect="1"/>
            </p:cNvSpPr>
            <p:nvPr/>
          </p:nvSpPr>
          <p:spPr>
            <a:xfrm>
              <a:off x="3920984" y="3056787"/>
              <a:ext cx="1302026" cy="13020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F6F6F6"/>
                </a:solidFill>
                <a:effectLst>
                  <a:outerShdw blurRad="50800" dist="38100" dir="5400000" algn="t" rotWithShape="0">
                    <a:prstClr val="black">
                      <a:alpha val="40000"/>
                    </a:prstClr>
                  </a:outerShdw>
                </a:effectLst>
                <a:uLnTx/>
                <a:uFillTx/>
                <a:latin typeface="Calibri" panose="020F0502020204030204"/>
                <a:ea typeface="+mn-ea"/>
                <a:cs typeface="+mn-cs"/>
              </a:endParaRPr>
            </a:p>
          </p:txBody>
        </p:sp>
      </p:grpSp>
      <p:sp>
        <p:nvSpPr>
          <p:cNvPr id="54" name="TextBox 61"/>
          <p:cNvSpPr txBox="1"/>
          <p:nvPr/>
        </p:nvSpPr>
        <p:spPr>
          <a:xfrm>
            <a:off x="5410611" y="3178978"/>
            <a:ext cx="1333892" cy="830997"/>
          </a:xfrm>
          <a:prstGeom prst="rect">
            <a:avLst/>
          </a:prstGeom>
          <a:noFill/>
        </p:spPr>
        <p:txBody>
          <a:bodyPr wrap="square" rtlCol="0">
            <a:spAutoFit/>
          </a:bodyPr>
          <a:lstStyle/>
          <a:p>
            <a:pPr algn="ctr"/>
            <a:r>
              <a:rPr lang="zh-CN" altLang="en-US" sz="2400" dirty="0">
                <a:solidFill>
                  <a:schemeClr val="accent2"/>
                </a:solidFill>
                <a:latin typeface="Lifeline JL" panose="00000400000000000000" pitchFamily="2" charset="0"/>
                <a:ea typeface="+mn-ea"/>
              </a:rPr>
              <a:t>六大要素分析</a:t>
            </a:r>
          </a:p>
        </p:txBody>
      </p:sp>
      <p:sp>
        <p:nvSpPr>
          <p:cNvPr id="11" name="Freeform 12"/>
          <p:cNvSpPr>
            <a:spLocks noEditPoints="1"/>
          </p:cNvSpPr>
          <p:nvPr/>
        </p:nvSpPr>
        <p:spPr bwMode="auto">
          <a:xfrm>
            <a:off x="5273552" y="4546545"/>
            <a:ext cx="510309" cy="380363"/>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3"/>
          <p:cNvSpPr>
            <a:spLocks noEditPoints="1"/>
          </p:cNvSpPr>
          <p:nvPr/>
        </p:nvSpPr>
        <p:spPr bwMode="auto">
          <a:xfrm>
            <a:off x="7098474" y="3324765"/>
            <a:ext cx="483488" cy="477226"/>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4"/>
          <p:cNvSpPr>
            <a:spLocks noEditPoints="1"/>
          </p:cNvSpPr>
          <p:nvPr/>
        </p:nvSpPr>
        <p:spPr bwMode="auto">
          <a:xfrm>
            <a:off x="5166375" y="2096473"/>
            <a:ext cx="439738"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5"/>
          <p:cNvSpPr>
            <a:spLocks noEditPoints="1"/>
          </p:cNvSpPr>
          <p:nvPr/>
        </p:nvSpPr>
        <p:spPr bwMode="auto">
          <a:xfrm>
            <a:off x="6351794" y="2163148"/>
            <a:ext cx="633617" cy="54289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6"/>
          <p:cNvSpPr>
            <a:spLocks noEditPoints="1"/>
          </p:cNvSpPr>
          <p:nvPr/>
        </p:nvSpPr>
        <p:spPr bwMode="auto">
          <a:xfrm>
            <a:off x="6517549" y="4461396"/>
            <a:ext cx="628375" cy="50110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7"/>
          <p:cNvSpPr>
            <a:spLocks noEditPoints="1"/>
          </p:cNvSpPr>
          <p:nvPr/>
        </p:nvSpPr>
        <p:spPr bwMode="auto">
          <a:xfrm>
            <a:off x="4536404" y="3421096"/>
            <a:ext cx="588377" cy="589902"/>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269696456"/>
      </p:ext>
    </p:extLst>
  </p:cSld>
  <p:clrMapOvr>
    <a:masterClrMapping/>
  </p:clrMapOvr>
  <mc:AlternateContent xmlns:mc="http://schemas.openxmlformats.org/markup-compatibility/2006" xmlns:p14="http://schemas.microsoft.com/office/powerpoint/2010/main">
    <mc:Choice Requires="p14">
      <p:transition spd="slow" p14:dur="800" advTm="3804">
        <p14:prism dir="u"/>
      </p:transition>
    </mc:Choice>
    <mc:Fallback xmlns="">
      <p:transition spd="slow" advTm="3804">
        <p:fade/>
      </p:transition>
    </mc:Fallback>
  </mc:AlternateContent>
</p:sld>
</file>

<file path=ppt/theme/theme1.xml><?xml version="1.0" encoding="utf-8"?>
<a:theme xmlns:a="http://schemas.openxmlformats.org/drawingml/2006/main" name="1_默认设计模板">
  <a:themeElements>
    <a:clrScheme name="自定义 8">
      <a:dk1>
        <a:srgbClr val="313530"/>
      </a:dk1>
      <a:lt1>
        <a:srgbClr val="6D6776"/>
      </a:lt1>
      <a:dk2>
        <a:srgbClr val="F3F3F3"/>
      </a:dk2>
      <a:lt2>
        <a:srgbClr val="DE5149"/>
      </a:lt2>
      <a:accent1>
        <a:srgbClr val="313530"/>
      </a:accent1>
      <a:accent2>
        <a:srgbClr val="FFFFFF"/>
      </a:accent2>
      <a:accent3>
        <a:srgbClr val="6D6776"/>
      </a:accent3>
      <a:accent4>
        <a:srgbClr val="DE5149"/>
      </a:accent4>
      <a:accent5>
        <a:srgbClr val="6D6776"/>
      </a:accent5>
      <a:accent6>
        <a:srgbClr val="313530"/>
      </a:accent6>
      <a:hlink>
        <a:srgbClr val="DE5149"/>
      </a:hlink>
      <a:folHlink>
        <a:srgbClr val="6D6776"/>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9890</TotalTime>
  <Pages>0</Pages>
  <Words>2227</Words>
  <Characters>0</Characters>
  <Application>Microsoft Office PowerPoint</Application>
  <DocSecurity>0</DocSecurity>
  <PresentationFormat>自定义</PresentationFormat>
  <Lines>0</Lines>
  <Paragraphs>431</Paragraphs>
  <Slides>35</Slides>
  <Notes>35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仿宋_GB2312</vt:lpstr>
      <vt:lpstr>宋体</vt:lpstr>
      <vt:lpstr>微软雅黑</vt:lpstr>
      <vt:lpstr>Arial</vt:lpstr>
      <vt:lpstr>Calibri</vt:lpstr>
      <vt:lpstr>Lifeline JL</vt:lpstr>
      <vt:lpstr>Wingdings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Administrator</dc:creator>
  <cp:keywords/>
  <dc:description/>
  <cp:lastModifiedBy>Administrator</cp:lastModifiedBy>
  <cp:revision>829</cp:revision>
  <dcterms:created xsi:type="dcterms:W3CDTF">2013-01-25T01:44:32Z</dcterms:created>
  <dcterms:modified xsi:type="dcterms:W3CDTF">2017-02-15T08:32:33Z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